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Lst>
  <p:notesMasterIdLst>
    <p:notesMasterId r:id="rId85"/>
  </p:notesMasterIdLst>
  <p:sldIdLst>
    <p:sldId id="256" r:id="rId6"/>
    <p:sldId id="358" r:id="rId7"/>
    <p:sldId id="258" r:id="rId8"/>
    <p:sldId id="264" r:id="rId9"/>
    <p:sldId id="265" r:id="rId10"/>
    <p:sldId id="266" r:id="rId11"/>
    <p:sldId id="267" r:id="rId12"/>
    <p:sldId id="341" r:id="rId13"/>
    <p:sldId id="328" r:id="rId14"/>
    <p:sldId id="329" r:id="rId15"/>
    <p:sldId id="330" r:id="rId16"/>
    <p:sldId id="331" r:id="rId17"/>
    <p:sldId id="332" r:id="rId18"/>
    <p:sldId id="334" r:id="rId19"/>
    <p:sldId id="335" r:id="rId20"/>
    <p:sldId id="354" r:id="rId21"/>
    <p:sldId id="269" r:id="rId22"/>
    <p:sldId id="270" r:id="rId23"/>
    <p:sldId id="271" r:id="rId24"/>
    <p:sldId id="342" r:id="rId25"/>
    <p:sldId id="352" r:id="rId26"/>
    <p:sldId id="353" r:id="rId27"/>
    <p:sldId id="350" r:id="rId28"/>
    <p:sldId id="351" r:id="rId29"/>
    <p:sldId id="273" r:id="rId30"/>
    <p:sldId id="274" r:id="rId31"/>
    <p:sldId id="275" r:id="rId32"/>
    <p:sldId id="344" r:id="rId33"/>
    <p:sldId id="277" r:id="rId34"/>
    <p:sldId id="345" r:id="rId35"/>
    <p:sldId id="276" r:id="rId36"/>
    <p:sldId id="278" r:id="rId37"/>
    <p:sldId id="279" r:id="rId38"/>
    <p:sldId id="346" r:id="rId39"/>
    <p:sldId id="305" r:id="rId40"/>
    <p:sldId id="281" r:id="rId41"/>
    <p:sldId id="306" r:id="rId42"/>
    <p:sldId id="336" r:id="rId43"/>
    <p:sldId id="307" r:id="rId44"/>
    <p:sldId id="309" r:id="rId45"/>
    <p:sldId id="310" r:id="rId46"/>
    <p:sldId id="282" r:id="rId47"/>
    <p:sldId id="283" r:id="rId48"/>
    <p:sldId id="347" r:id="rId49"/>
    <p:sldId id="284" r:id="rId50"/>
    <p:sldId id="311" r:id="rId51"/>
    <p:sldId id="312" r:id="rId52"/>
    <p:sldId id="285" r:id="rId53"/>
    <p:sldId id="313" r:id="rId54"/>
    <p:sldId id="286" r:id="rId55"/>
    <p:sldId id="287" r:id="rId56"/>
    <p:sldId id="348" r:id="rId57"/>
    <p:sldId id="316" r:id="rId58"/>
    <p:sldId id="317" r:id="rId59"/>
    <p:sldId id="359" r:id="rId60"/>
    <p:sldId id="319" r:id="rId61"/>
    <p:sldId id="355" r:id="rId62"/>
    <p:sldId id="322" r:id="rId63"/>
    <p:sldId id="356" r:id="rId64"/>
    <p:sldId id="323" r:id="rId65"/>
    <p:sldId id="325" r:id="rId66"/>
    <p:sldId id="326" r:id="rId67"/>
    <p:sldId id="327" r:id="rId68"/>
    <p:sldId id="357" r:id="rId69"/>
    <p:sldId id="349" r:id="rId70"/>
    <p:sldId id="338" r:id="rId71"/>
    <p:sldId id="340" r:id="rId72"/>
    <p:sldId id="339" r:id="rId73"/>
    <p:sldId id="337" r:id="rId74"/>
    <p:sldId id="293" r:id="rId75"/>
    <p:sldId id="294" r:id="rId76"/>
    <p:sldId id="295" r:id="rId77"/>
    <p:sldId id="297" r:id="rId78"/>
    <p:sldId id="299" r:id="rId79"/>
    <p:sldId id="300" r:id="rId80"/>
    <p:sldId id="315" r:id="rId81"/>
    <p:sldId id="301" r:id="rId82"/>
    <p:sldId id="302" r:id="rId83"/>
    <p:sldId id="304" r:id="rId84"/>
  </p:sldIdLst>
  <p:sldSz cx="9144000" cy="5143500" type="screen16x9"/>
  <p:notesSz cx="6858000" cy="9144000"/>
  <p:defaultTextStyle>
    <a:defPPr>
      <a:defRPr lang="nn-NO"/>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sjon" id="{5CCBFD37-B765-4229-89E6-B286B1B32C3C}">
          <p14:sldIdLst>
            <p14:sldId id="256"/>
            <p14:sldId id="358"/>
            <p14:sldId id="258"/>
            <p14:sldId id="264"/>
            <p14:sldId id="265"/>
            <p14:sldId id="266"/>
            <p14:sldId id="267"/>
            <p14:sldId id="341"/>
            <p14:sldId id="328"/>
            <p14:sldId id="329"/>
            <p14:sldId id="330"/>
            <p14:sldId id="331"/>
            <p14:sldId id="332"/>
            <p14:sldId id="334"/>
            <p14:sldId id="335"/>
            <p14:sldId id="354"/>
            <p14:sldId id="269"/>
            <p14:sldId id="270"/>
            <p14:sldId id="271"/>
            <p14:sldId id="342"/>
            <p14:sldId id="352"/>
            <p14:sldId id="353"/>
            <p14:sldId id="350"/>
            <p14:sldId id="351"/>
            <p14:sldId id="273"/>
            <p14:sldId id="274"/>
            <p14:sldId id="275"/>
            <p14:sldId id="344"/>
            <p14:sldId id="277"/>
            <p14:sldId id="345"/>
            <p14:sldId id="276"/>
            <p14:sldId id="278"/>
            <p14:sldId id="279"/>
            <p14:sldId id="346"/>
            <p14:sldId id="305"/>
            <p14:sldId id="281"/>
            <p14:sldId id="306"/>
            <p14:sldId id="336"/>
            <p14:sldId id="307"/>
            <p14:sldId id="309"/>
            <p14:sldId id="310"/>
            <p14:sldId id="282"/>
            <p14:sldId id="283"/>
            <p14:sldId id="347"/>
            <p14:sldId id="284"/>
            <p14:sldId id="311"/>
            <p14:sldId id="312"/>
            <p14:sldId id="285"/>
            <p14:sldId id="313"/>
            <p14:sldId id="286"/>
            <p14:sldId id="287"/>
            <p14:sldId id="348"/>
            <p14:sldId id="316"/>
            <p14:sldId id="317"/>
            <p14:sldId id="359"/>
            <p14:sldId id="319"/>
            <p14:sldId id="355"/>
            <p14:sldId id="322"/>
            <p14:sldId id="356"/>
            <p14:sldId id="323"/>
            <p14:sldId id="325"/>
            <p14:sldId id="326"/>
            <p14:sldId id="327"/>
            <p14:sldId id="357"/>
            <p14:sldId id="349"/>
            <p14:sldId id="338"/>
            <p14:sldId id="340"/>
            <p14:sldId id="339"/>
            <p14:sldId id="337"/>
            <p14:sldId id="293"/>
            <p14:sldId id="294"/>
            <p14:sldId id="295"/>
            <p14:sldId id="297"/>
            <p14:sldId id="299"/>
            <p14:sldId id="300"/>
            <p14:sldId id="315"/>
            <p14:sldId id="301"/>
            <p14:sldId id="302"/>
            <p14:sldId id="304"/>
          </p14:sldIdLst>
        </p14:section>
        <p14:section name="Ikoner" id="{6288BFFA-5998-43C0-B584-4FC1B36F96D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91190BB-1128-C17E-AAFA-5A11ABCA875A}" name="Grete Kongshaug" initials="GK" userId="S::grete.kongshaug@mrfylke.no::01c495ab-504e-4506-9829-a2ed2759ba4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645" autoAdjust="0"/>
  </p:normalViewPr>
  <p:slideViewPr>
    <p:cSldViewPr snapToGrid="0">
      <p:cViewPr varScale="1">
        <p:scale>
          <a:sx n="140" d="100"/>
          <a:sy n="140" d="100"/>
        </p:scale>
        <p:origin x="132" y="498"/>
      </p:cViewPr>
      <p:guideLst/>
    </p:cSldViewPr>
  </p:slideViewPr>
  <p:outlineViewPr>
    <p:cViewPr>
      <p:scale>
        <a:sx n="33" d="100"/>
        <a:sy n="33" d="100"/>
      </p:scale>
      <p:origin x="0" y="-3613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tableStyles" Target="tableStyles.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microsoft.com/office/2016/11/relationships/changesInfo" Target="changesInfos/changesInfo1.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notesMaster" Target="notesMasters/notesMaster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theme" Target="theme/theme1.xml"/><Relationship Id="rId9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viewProps" Target="viewProps.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ygve Grydeland" userId="f5c84084-4d27-477c-abd5-ded04b3cd531" providerId="ADAL" clId="{0578DDBC-5726-4B73-816B-D6F43D22179D}"/>
    <pc:docChg chg="modSld">
      <pc:chgData name="Trygve Grydeland" userId="f5c84084-4d27-477c-abd5-ded04b3cd531" providerId="ADAL" clId="{0578DDBC-5726-4B73-816B-D6F43D22179D}" dt="2023-08-15T08:09:02.991" v="2" actId="13244"/>
      <pc:docMkLst>
        <pc:docMk/>
      </pc:docMkLst>
      <pc:sldChg chg="modSp mod">
        <pc:chgData name="Trygve Grydeland" userId="f5c84084-4d27-477c-abd5-ded04b3cd531" providerId="ADAL" clId="{0578DDBC-5726-4B73-816B-D6F43D22179D}" dt="2023-08-15T08:09:02.991" v="2" actId="13244"/>
        <pc:sldMkLst>
          <pc:docMk/>
          <pc:sldMk cId="3993249957" sldId="312"/>
        </pc:sldMkLst>
        <pc:spChg chg="mod">
          <ac:chgData name="Trygve Grydeland" userId="f5c84084-4d27-477c-abd5-ded04b3cd531" providerId="ADAL" clId="{0578DDBC-5726-4B73-816B-D6F43D22179D}" dt="2023-08-15T08:08:59.953" v="1" actId="1076"/>
          <ac:spMkLst>
            <pc:docMk/>
            <pc:sldMk cId="3993249957" sldId="312"/>
            <ac:spMk id="8" creationId="{382B9AB2-D4AD-6091-EFBD-DBF851F916F6}"/>
          </ac:spMkLst>
        </pc:spChg>
        <pc:picChg chg="ord">
          <ac:chgData name="Trygve Grydeland" userId="f5c84084-4d27-477c-abd5-ded04b3cd531" providerId="ADAL" clId="{0578DDBC-5726-4B73-816B-D6F43D22179D}" dt="2023-08-15T08:09:02.991" v="2" actId="13244"/>
          <ac:picMkLst>
            <pc:docMk/>
            <pc:sldMk cId="3993249957" sldId="312"/>
            <ac:picMk id="4" creationId="{C83CD866-E6B8-AFD0-D36C-9A5E951B57EB}"/>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spoagry\Downloads\11615_20230330-103604.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spoagry\Downloads\07984_20230327-105916.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spoagry\Downloads\07984_20230327-105916.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inggje\AppData\Local\Microsoft\Windows\INetCache\Content.Outlook\H8KLG4WO\Bustadar%202022%20fordelt%20p&#229;%20kommune%20og%20plassering%20-%20tettbygd%20eller%20spreitt.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inggje\AppData\Local\Microsoft\Windows\INetCache\Content.Outlook\H8KLG4WO\Bustadar%202022%20fordelt%20p&#229;%20kommune%20og%20plassering%20-%20tettbygd%20eller%20spreitt.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intern.mrfylke.no\sadm\Group\POA\Ingunn\Folkehelse\&#216;konimiske%20vanskar%20etter%20kommune.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spoagry\Downloads\13472_20230330-094933.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Personer1!$B$5</c:f>
              <c:strCache>
                <c:ptCount val="1"/>
                <c:pt idx="0">
                  <c:v>Kristiansund</c:v>
                </c:pt>
              </c:strCache>
            </c:strRef>
          </c:tx>
          <c:spPr>
            <a:solidFill>
              <a:schemeClr val="accent1"/>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Personer1!$C$4:$L$4</c:f>
              <c:strCache>
                <c:ptCount val="10"/>
                <c:pt idx="0">
                  <c:v>2014</c:v>
                </c:pt>
                <c:pt idx="1">
                  <c:v>2015</c:v>
                </c:pt>
                <c:pt idx="2">
                  <c:v>2016</c:v>
                </c:pt>
                <c:pt idx="3">
                  <c:v>2017</c:v>
                </c:pt>
                <c:pt idx="4">
                  <c:v>2018</c:v>
                </c:pt>
                <c:pt idx="5">
                  <c:v>2019</c:v>
                </c:pt>
                <c:pt idx="6">
                  <c:v>2020</c:v>
                </c:pt>
                <c:pt idx="7">
                  <c:v>2021</c:v>
                </c:pt>
                <c:pt idx="8">
                  <c:v>2022</c:v>
                </c:pt>
                <c:pt idx="9">
                  <c:v>2023</c:v>
                </c:pt>
              </c:strCache>
            </c:strRef>
          </c:cat>
          <c:val>
            <c:numRef>
              <c:f>Personer1!$C$5:$L$5</c:f>
              <c:numCache>
                <c:formatCode>0</c:formatCode>
                <c:ptCount val="10"/>
                <c:pt idx="0">
                  <c:v>24395</c:v>
                </c:pt>
                <c:pt idx="1">
                  <c:v>24507</c:v>
                </c:pt>
                <c:pt idx="2">
                  <c:v>24526</c:v>
                </c:pt>
                <c:pt idx="3">
                  <c:v>24442</c:v>
                </c:pt>
                <c:pt idx="4">
                  <c:v>24300</c:v>
                </c:pt>
                <c:pt idx="5">
                  <c:v>24274</c:v>
                </c:pt>
                <c:pt idx="6">
                  <c:v>24179</c:v>
                </c:pt>
                <c:pt idx="7">
                  <c:v>24099</c:v>
                </c:pt>
                <c:pt idx="8">
                  <c:v>24013</c:v>
                </c:pt>
                <c:pt idx="9">
                  <c:v>24159</c:v>
                </c:pt>
              </c:numCache>
            </c:numRef>
          </c:val>
          <c:extLst>
            <c:ext xmlns:c16="http://schemas.microsoft.com/office/drawing/2014/chart" uri="{C3380CC4-5D6E-409C-BE32-E72D297353CC}">
              <c16:uniqueId val="{00000000-DFC6-41AF-B46E-A3A8999B0456}"/>
            </c:ext>
          </c:extLst>
        </c:ser>
        <c:ser>
          <c:idx val="1"/>
          <c:order val="1"/>
          <c:tx>
            <c:strRef>
              <c:f>Personer1!$B$6</c:f>
              <c:strCache>
                <c:ptCount val="1"/>
                <c:pt idx="0">
                  <c:v>Averøy</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Personer1!$C$4:$L$4</c:f>
              <c:strCache>
                <c:ptCount val="10"/>
                <c:pt idx="0">
                  <c:v>2014</c:v>
                </c:pt>
                <c:pt idx="1">
                  <c:v>2015</c:v>
                </c:pt>
                <c:pt idx="2">
                  <c:v>2016</c:v>
                </c:pt>
                <c:pt idx="3">
                  <c:v>2017</c:v>
                </c:pt>
                <c:pt idx="4">
                  <c:v>2018</c:v>
                </c:pt>
                <c:pt idx="5">
                  <c:v>2019</c:v>
                </c:pt>
                <c:pt idx="6">
                  <c:v>2020</c:v>
                </c:pt>
                <c:pt idx="7">
                  <c:v>2021</c:v>
                </c:pt>
                <c:pt idx="8">
                  <c:v>2022</c:v>
                </c:pt>
                <c:pt idx="9">
                  <c:v>2023</c:v>
                </c:pt>
              </c:strCache>
            </c:strRef>
          </c:cat>
          <c:val>
            <c:numRef>
              <c:f>Personer1!$C$6:$L$6</c:f>
              <c:numCache>
                <c:formatCode>0</c:formatCode>
                <c:ptCount val="10"/>
                <c:pt idx="0">
                  <c:v>5687</c:v>
                </c:pt>
                <c:pt idx="1">
                  <c:v>5794</c:v>
                </c:pt>
                <c:pt idx="2">
                  <c:v>5826</c:v>
                </c:pt>
                <c:pt idx="3">
                  <c:v>5856</c:v>
                </c:pt>
                <c:pt idx="4">
                  <c:v>5859</c:v>
                </c:pt>
                <c:pt idx="5">
                  <c:v>5849</c:v>
                </c:pt>
                <c:pt idx="6">
                  <c:v>5788</c:v>
                </c:pt>
                <c:pt idx="7">
                  <c:v>5808</c:v>
                </c:pt>
                <c:pt idx="8">
                  <c:v>5828</c:v>
                </c:pt>
                <c:pt idx="9">
                  <c:v>5872</c:v>
                </c:pt>
              </c:numCache>
            </c:numRef>
          </c:val>
          <c:extLst>
            <c:ext xmlns:c16="http://schemas.microsoft.com/office/drawing/2014/chart" uri="{C3380CC4-5D6E-409C-BE32-E72D297353CC}">
              <c16:uniqueId val="{00000001-DFC6-41AF-B46E-A3A8999B0456}"/>
            </c:ext>
          </c:extLst>
        </c:ser>
        <c:ser>
          <c:idx val="2"/>
          <c:order val="2"/>
          <c:tx>
            <c:strRef>
              <c:f>Personer1!$B$7</c:f>
              <c:strCache>
                <c:ptCount val="1"/>
                <c:pt idx="0">
                  <c:v>Gjemnes</c:v>
                </c:pt>
              </c:strCache>
            </c:strRef>
          </c:tx>
          <c:spPr>
            <a:solidFill>
              <a:schemeClr val="accent3"/>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Personer1!$C$4:$L$4</c:f>
              <c:strCache>
                <c:ptCount val="10"/>
                <c:pt idx="0">
                  <c:v>2014</c:v>
                </c:pt>
                <c:pt idx="1">
                  <c:v>2015</c:v>
                </c:pt>
                <c:pt idx="2">
                  <c:v>2016</c:v>
                </c:pt>
                <c:pt idx="3">
                  <c:v>2017</c:v>
                </c:pt>
                <c:pt idx="4">
                  <c:v>2018</c:v>
                </c:pt>
                <c:pt idx="5">
                  <c:v>2019</c:v>
                </c:pt>
                <c:pt idx="6">
                  <c:v>2020</c:v>
                </c:pt>
                <c:pt idx="7">
                  <c:v>2021</c:v>
                </c:pt>
                <c:pt idx="8">
                  <c:v>2022</c:v>
                </c:pt>
                <c:pt idx="9">
                  <c:v>2023</c:v>
                </c:pt>
              </c:strCache>
            </c:strRef>
          </c:cat>
          <c:val>
            <c:numRef>
              <c:f>Personer1!$C$7:$L$7</c:f>
              <c:numCache>
                <c:formatCode>0</c:formatCode>
                <c:ptCount val="10"/>
                <c:pt idx="0">
                  <c:v>2565</c:v>
                </c:pt>
                <c:pt idx="1">
                  <c:v>2580</c:v>
                </c:pt>
                <c:pt idx="2">
                  <c:v>2593</c:v>
                </c:pt>
                <c:pt idx="3">
                  <c:v>2611</c:v>
                </c:pt>
                <c:pt idx="4">
                  <c:v>2623</c:v>
                </c:pt>
                <c:pt idx="5">
                  <c:v>2641</c:v>
                </c:pt>
                <c:pt idx="6">
                  <c:v>2629</c:v>
                </c:pt>
                <c:pt idx="7">
                  <c:v>2658</c:v>
                </c:pt>
                <c:pt idx="8">
                  <c:v>2669</c:v>
                </c:pt>
                <c:pt idx="9">
                  <c:v>2669</c:v>
                </c:pt>
              </c:numCache>
            </c:numRef>
          </c:val>
          <c:extLst>
            <c:ext xmlns:c16="http://schemas.microsoft.com/office/drawing/2014/chart" uri="{C3380CC4-5D6E-409C-BE32-E72D297353CC}">
              <c16:uniqueId val="{00000002-DFC6-41AF-B46E-A3A8999B0456}"/>
            </c:ext>
          </c:extLst>
        </c:ser>
        <c:ser>
          <c:idx val="3"/>
          <c:order val="3"/>
          <c:tx>
            <c:strRef>
              <c:f>Personer1!$B$8</c:f>
              <c:strCache>
                <c:ptCount val="1"/>
                <c:pt idx="0">
                  <c:v>Tingvoll</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Personer1!$C$4:$L$4</c:f>
              <c:strCache>
                <c:ptCount val="10"/>
                <c:pt idx="0">
                  <c:v>2014</c:v>
                </c:pt>
                <c:pt idx="1">
                  <c:v>2015</c:v>
                </c:pt>
                <c:pt idx="2">
                  <c:v>2016</c:v>
                </c:pt>
                <c:pt idx="3">
                  <c:v>2017</c:v>
                </c:pt>
                <c:pt idx="4">
                  <c:v>2018</c:v>
                </c:pt>
                <c:pt idx="5">
                  <c:v>2019</c:v>
                </c:pt>
                <c:pt idx="6">
                  <c:v>2020</c:v>
                </c:pt>
                <c:pt idx="7">
                  <c:v>2021</c:v>
                </c:pt>
                <c:pt idx="8">
                  <c:v>2022</c:v>
                </c:pt>
                <c:pt idx="9">
                  <c:v>2023</c:v>
                </c:pt>
              </c:strCache>
            </c:strRef>
          </c:cat>
          <c:val>
            <c:numRef>
              <c:f>Personer1!$C$8:$L$8</c:f>
              <c:numCache>
                <c:formatCode>0</c:formatCode>
                <c:ptCount val="10"/>
                <c:pt idx="0">
                  <c:v>3064</c:v>
                </c:pt>
                <c:pt idx="1">
                  <c:v>3090</c:v>
                </c:pt>
                <c:pt idx="2">
                  <c:v>3103</c:v>
                </c:pt>
                <c:pt idx="3">
                  <c:v>3109</c:v>
                </c:pt>
                <c:pt idx="4">
                  <c:v>3078</c:v>
                </c:pt>
                <c:pt idx="5">
                  <c:v>3045</c:v>
                </c:pt>
                <c:pt idx="6">
                  <c:v>3025</c:v>
                </c:pt>
                <c:pt idx="7">
                  <c:v>2985</c:v>
                </c:pt>
                <c:pt idx="8">
                  <c:v>2960</c:v>
                </c:pt>
                <c:pt idx="9">
                  <c:v>3031</c:v>
                </c:pt>
              </c:numCache>
            </c:numRef>
          </c:val>
          <c:extLst>
            <c:ext xmlns:c16="http://schemas.microsoft.com/office/drawing/2014/chart" uri="{C3380CC4-5D6E-409C-BE32-E72D297353CC}">
              <c16:uniqueId val="{00000003-DFC6-41AF-B46E-A3A8999B0456}"/>
            </c:ext>
          </c:extLst>
        </c:ser>
        <c:ser>
          <c:idx val="4"/>
          <c:order val="4"/>
          <c:tx>
            <c:strRef>
              <c:f>Personer1!$B$9</c:f>
              <c:strCache>
                <c:ptCount val="1"/>
                <c:pt idx="0">
                  <c:v>Sunndal</c:v>
                </c:pt>
              </c:strCache>
            </c:strRef>
          </c:tx>
          <c:spPr>
            <a:solidFill>
              <a:schemeClr val="accent5"/>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Personer1!$C$4:$L$4</c:f>
              <c:strCache>
                <c:ptCount val="10"/>
                <c:pt idx="0">
                  <c:v>2014</c:v>
                </c:pt>
                <c:pt idx="1">
                  <c:v>2015</c:v>
                </c:pt>
                <c:pt idx="2">
                  <c:v>2016</c:v>
                </c:pt>
                <c:pt idx="3">
                  <c:v>2017</c:v>
                </c:pt>
                <c:pt idx="4">
                  <c:v>2018</c:v>
                </c:pt>
                <c:pt idx="5">
                  <c:v>2019</c:v>
                </c:pt>
                <c:pt idx="6">
                  <c:v>2020</c:v>
                </c:pt>
                <c:pt idx="7">
                  <c:v>2021</c:v>
                </c:pt>
                <c:pt idx="8">
                  <c:v>2022</c:v>
                </c:pt>
                <c:pt idx="9">
                  <c:v>2023</c:v>
                </c:pt>
              </c:strCache>
            </c:strRef>
          </c:cat>
          <c:val>
            <c:numRef>
              <c:f>Personer1!$C$9:$L$9</c:f>
              <c:numCache>
                <c:formatCode>0</c:formatCode>
                <c:ptCount val="10"/>
                <c:pt idx="0">
                  <c:v>7171</c:v>
                </c:pt>
                <c:pt idx="1">
                  <c:v>7155</c:v>
                </c:pt>
                <c:pt idx="2">
                  <c:v>7160</c:v>
                </c:pt>
                <c:pt idx="3">
                  <c:v>7126</c:v>
                </c:pt>
                <c:pt idx="4">
                  <c:v>7119</c:v>
                </c:pt>
                <c:pt idx="5">
                  <c:v>7106</c:v>
                </c:pt>
                <c:pt idx="6">
                  <c:v>7036</c:v>
                </c:pt>
                <c:pt idx="7">
                  <c:v>6956</c:v>
                </c:pt>
                <c:pt idx="8">
                  <c:v>6932</c:v>
                </c:pt>
                <c:pt idx="9">
                  <c:v>7110</c:v>
                </c:pt>
              </c:numCache>
            </c:numRef>
          </c:val>
          <c:extLst>
            <c:ext xmlns:c16="http://schemas.microsoft.com/office/drawing/2014/chart" uri="{C3380CC4-5D6E-409C-BE32-E72D297353CC}">
              <c16:uniqueId val="{00000004-DFC6-41AF-B46E-A3A8999B0456}"/>
            </c:ext>
          </c:extLst>
        </c:ser>
        <c:ser>
          <c:idx val="5"/>
          <c:order val="5"/>
          <c:tx>
            <c:strRef>
              <c:f>Personer1!$B$10</c:f>
              <c:strCache>
                <c:ptCount val="1"/>
                <c:pt idx="0">
                  <c:v>Surnadal</c:v>
                </c:pt>
              </c:strCache>
            </c:strRef>
          </c:tx>
          <c:spPr>
            <a:solidFill>
              <a:schemeClr val="accent6"/>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Personer1!$C$4:$L$4</c:f>
              <c:strCache>
                <c:ptCount val="10"/>
                <c:pt idx="0">
                  <c:v>2014</c:v>
                </c:pt>
                <c:pt idx="1">
                  <c:v>2015</c:v>
                </c:pt>
                <c:pt idx="2">
                  <c:v>2016</c:v>
                </c:pt>
                <c:pt idx="3">
                  <c:v>2017</c:v>
                </c:pt>
                <c:pt idx="4">
                  <c:v>2018</c:v>
                </c:pt>
                <c:pt idx="5">
                  <c:v>2019</c:v>
                </c:pt>
                <c:pt idx="6">
                  <c:v>2020</c:v>
                </c:pt>
                <c:pt idx="7">
                  <c:v>2021</c:v>
                </c:pt>
                <c:pt idx="8">
                  <c:v>2022</c:v>
                </c:pt>
                <c:pt idx="9">
                  <c:v>2023</c:v>
                </c:pt>
              </c:strCache>
            </c:strRef>
          </c:cat>
          <c:val>
            <c:numRef>
              <c:f>Personer1!$C$10:$L$10</c:f>
              <c:numCache>
                <c:formatCode>0</c:formatCode>
                <c:ptCount val="10"/>
                <c:pt idx="0">
                  <c:v>5954</c:v>
                </c:pt>
                <c:pt idx="1">
                  <c:v>5976</c:v>
                </c:pt>
                <c:pt idx="2">
                  <c:v>5969</c:v>
                </c:pt>
                <c:pt idx="3">
                  <c:v>5986</c:v>
                </c:pt>
                <c:pt idx="4">
                  <c:v>5978</c:v>
                </c:pt>
                <c:pt idx="5">
                  <c:v>5928</c:v>
                </c:pt>
                <c:pt idx="6">
                  <c:v>5920</c:v>
                </c:pt>
                <c:pt idx="7">
                  <c:v>5872</c:v>
                </c:pt>
                <c:pt idx="8">
                  <c:v>5849</c:v>
                </c:pt>
                <c:pt idx="9">
                  <c:v>5912</c:v>
                </c:pt>
              </c:numCache>
            </c:numRef>
          </c:val>
          <c:extLst>
            <c:ext xmlns:c16="http://schemas.microsoft.com/office/drawing/2014/chart" uri="{C3380CC4-5D6E-409C-BE32-E72D297353CC}">
              <c16:uniqueId val="{00000005-DFC6-41AF-B46E-A3A8999B0456}"/>
            </c:ext>
          </c:extLst>
        </c:ser>
        <c:ser>
          <c:idx val="6"/>
          <c:order val="6"/>
          <c:tx>
            <c:strRef>
              <c:f>Personer1!$B$11</c:f>
              <c:strCache>
                <c:ptCount val="1"/>
                <c:pt idx="0">
                  <c:v>Smøla</c:v>
                </c:pt>
              </c:strCache>
            </c:strRef>
          </c:tx>
          <c:spPr>
            <a:solidFill>
              <a:schemeClr val="accent1">
                <a:lumMod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Personer1!$C$4:$L$4</c:f>
              <c:strCache>
                <c:ptCount val="10"/>
                <c:pt idx="0">
                  <c:v>2014</c:v>
                </c:pt>
                <c:pt idx="1">
                  <c:v>2015</c:v>
                </c:pt>
                <c:pt idx="2">
                  <c:v>2016</c:v>
                </c:pt>
                <c:pt idx="3">
                  <c:v>2017</c:v>
                </c:pt>
                <c:pt idx="4">
                  <c:v>2018</c:v>
                </c:pt>
                <c:pt idx="5">
                  <c:v>2019</c:v>
                </c:pt>
                <c:pt idx="6">
                  <c:v>2020</c:v>
                </c:pt>
                <c:pt idx="7">
                  <c:v>2021</c:v>
                </c:pt>
                <c:pt idx="8">
                  <c:v>2022</c:v>
                </c:pt>
                <c:pt idx="9">
                  <c:v>2023</c:v>
                </c:pt>
              </c:strCache>
            </c:strRef>
          </c:cat>
          <c:val>
            <c:numRef>
              <c:f>Personer1!$C$11:$L$11</c:f>
              <c:numCache>
                <c:formatCode>0</c:formatCode>
                <c:ptCount val="10"/>
                <c:pt idx="0">
                  <c:v>2166</c:v>
                </c:pt>
                <c:pt idx="1">
                  <c:v>2146</c:v>
                </c:pt>
                <c:pt idx="2">
                  <c:v>2141</c:v>
                </c:pt>
                <c:pt idx="3">
                  <c:v>2160</c:v>
                </c:pt>
                <c:pt idx="4">
                  <c:v>2172</c:v>
                </c:pt>
                <c:pt idx="5">
                  <c:v>2134</c:v>
                </c:pt>
                <c:pt idx="6">
                  <c:v>2150</c:v>
                </c:pt>
                <c:pt idx="7">
                  <c:v>2128</c:v>
                </c:pt>
                <c:pt idx="8">
                  <c:v>2120</c:v>
                </c:pt>
                <c:pt idx="9">
                  <c:v>2158</c:v>
                </c:pt>
              </c:numCache>
            </c:numRef>
          </c:val>
          <c:extLst>
            <c:ext xmlns:c16="http://schemas.microsoft.com/office/drawing/2014/chart" uri="{C3380CC4-5D6E-409C-BE32-E72D297353CC}">
              <c16:uniqueId val="{00000006-DFC6-41AF-B46E-A3A8999B0456}"/>
            </c:ext>
          </c:extLst>
        </c:ser>
        <c:ser>
          <c:idx val="7"/>
          <c:order val="7"/>
          <c:tx>
            <c:strRef>
              <c:f>Personer1!$B$12</c:f>
              <c:strCache>
                <c:ptCount val="1"/>
                <c:pt idx="0">
                  <c:v>Aure</c:v>
                </c:pt>
              </c:strCache>
            </c:strRef>
          </c:tx>
          <c:spPr>
            <a:solidFill>
              <a:schemeClr val="accent2">
                <a:lumMod val="60000"/>
              </a:schemeClr>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Personer1!$C$4:$L$4</c:f>
              <c:strCache>
                <c:ptCount val="10"/>
                <c:pt idx="0">
                  <c:v>2014</c:v>
                </c:pt>
                <c:pt idx="1">
                  <c:v>2015</c:v>
                </c:pt>
                <c:pt idx="2">
                  <c:v>2016</c:v>
                </c:pt>
                <c:pt idx="3">
                  <c:v>2017</c:v>
                </c:pt>
                <c:pt idx="4">
                  <c:v>2018</c:v>
                </c:pt>
                <c:pt idx="5">
                  <c:v>2019</c:v>
                </c:pt>
                <c:pt idx="6">
                  <c:v>2020</c:v>
                </c:pt>
                <c:pt idx="7">
                  <c:v>2021</c:v>
                </c:pt>
                <c:pt idx="8">
                  <c:v>2022</c:v>
                </c:pt>
                <c:pt idx="9">
                  <c:v>2023</c:v>
                </c:pt>
              </c:strCache>
            </c:strRef>
          </c:cat>
          <c:val>
            <c:numRef>
              <c:f>Personer1!$C$12:$L$12</c:f>
              <c:numCache>
                <c:formatCode>0</c:formatCode>
                <c:ptCount val="10"/>
                <c:pt idx="0">
                  <c:v>3577</c:v>
                </c:pt>
                <c:pt idx="1">
                  <c:v>3549</c:v>
                </c:pt>
                <c:pt idx="2">
                  <c:v>3536</c:v>
                </c:pt>
                <c:pt idx="3">
                  <c:v>3590</c:v>
                </c:pt>
                <c:pt idx="4">
                  <c:v>3593</c:v>
                </c:pt>
                <c:pt idx="5">
                  <c:v>3553</c:v>
                </c:pt>
                <c:pt idx="6">
                  <c:v>3507</c:v>
                </c:pt>
                <c:pt idx="7">
                  <c:v>3468</c:v>
                </c:pt>
                <c:pt idx="8">
                  <c:v>3384</c:v>
                </c:pt>
                <c:pt idx="9">
                  <c:v>3381</c:v>
                </c:pt>
              </c:numCache>
            </c:numRef>
          </c:val>
          <c:extLst>
            <c:ext xmlns:c16="http://schemas.microsoft.com/office/drawing/2014/chart" uri="{C3380CC4-5D6E-409C-BE32-E72D297353CC}">
              <c16:uniqueId val="{00000007-DFC6-41AF-B46E-A3A8999B0456}"/>
            </c:ext>
          </c:extLst>
        </c:ser>
        <c:dLbls>
          <c:showLegendKey val="0"/>
          <c:showVal val="0"/>
          <c:showCatName val="0"/>
          <c:showSerName val="0"/>
          <c:showPercent val="0"/>
          <c:showBubbleSize val="0"/>
        </c:dLbls>
        <c:gapWidth val="37"/>
        <c:overlap val="100"/>
        <c:axId val="1063643744"/>
        <c:axId val="1063643328"/>
      </c:barChart>
      <c:catAx>
        <c:axId val="106364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063643328"/>
        <c:crosses val="autoZero"/>
        <c:auto val="1"/>
        <c:lblAlgn val="ctr"/>
        <c:lblOffset val="100"/>
        <c:noMultiLvlLbl val="0"/>
      </c:catAx>
      <c:valAx>
        <c:axId val="1063643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0636437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SysselsatteArbSted!$A$12</c:f>
              <c:strCache>
                <c:ptCount val="1"/>
                <c:pt idx="0">
                  <c:v>Grunnskole (nivå 1-2)</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SysselsatteArbSted!$B$11:$I$11</c:f>
              <c:strCache>
                <c:ptCount val="8"/>
                <c:pt idx="0">
                  <c:v>Kristiansund</c:v>
                </c:pt>
                <c:pt idx="1">
                  <c:v>Averøy</c:v>
                </c:pt>
                <c:pt idx="2">
                  <c:v>Gjemnes</c:v>
                </c:pt>
                <c:pt idx="3">
                  <c:v>Tingvoll</c:v>
                </c:pt>
                <c:pt idx="4">
                  <c:v>Sunndal</c:v>
                </c:pt>
                <c:pt idx="5">
                  <c:v>Surnadal</c:v>
                </c:pt>
                <c:pt idx="6">
                  <c:v>Smøla</c:v>
                </c:pt>
                <c:pt idx="7">
                  <c:v>Aure</c:v>
                </c:pt>
              </c:strCache>
            </c:strRef>
          </c:cat>
          <c:val>
            <c:numRef>
              <c:f>SysselsatteArbSted!$B$12:$I$12</c:f>
              <c:numCache>
                <c:formatCode>General</c:formatCode>
                <c:ptCount val="8"/>
                <c:pt idx="0">
                  <c:v>16.053048297703878</c:v>
                </c:pt>
                <c:pt idx="1">
                  <c:v>19.188767550702028</c:v>
                </c:pt>
                <c:pt idx="2">
                  <c:v>17.397078353253651</c:v>
                </c:pt>
                <c:pt idx="3">
                  <c:v>16.022727272727273</c:v>
                </c:pt>
                <c:pt idx="4">
                  <c:v>12.884012539184951</c:v>
                </c:pt>
                <c:pt idx="5">
                  <c:v>15.650806134486826</c:v>
                </c:pt>
                <c:pt idx="6">
                  <c:v>18.614718614718615</c:v>
                </c:pt>
                <c:pt idx="7">
                  <c:v>14.884068810770382</c:v>
                </c:pt>
              </c:numCache>
            </c:numRef>
          </c:val>
          <c:extLst>
            <c:ext xmlns:c16="http://schemas.microsoft.com/office/drawing/2014/chart" uri="{C3380CC4-5D6E-409C-BE32-E72D297353CC}">
              <c16:uniqueId val="{00000000-325C-4363-A413-D5F91661B69E}"/>
            </c:ext>
          </c:extLst>
        </c:ser>
        <c:ser>
          <c:idx val="1"/>
          <c:order val="1"/>
          <c:tx>
            <c:strRef>
              <c:f>SysselsatteArbSted!$A$13</c:f>
              <c:strCache>
                <c:ptCount val="1"/>
                <c:pt idx="0">
                  <c:v>Videregående skole (nivå 3-5)</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SysselsatteArbSted!$B$11:$I$11</c:f>
              <c:strCache>
                <c:ptCount val="8"/>
                <c:pt idx="0">
                  <c:v>Kristiansund</c:v>
                </c:pt>
                <c:pt idx="1">
                  <c:v>Averøy</c:v>
                </c:pt>
                <c:pt idx="2">
                  <c:v>Gjemnes</c:v>
                </c:pt>
                <c:pt idx="3">
                  <c:v>Tingvoll</c:v>
                </c:pt>
                <c:pt idx="4">
                  <c:v>Sunndal</c:v>
                </c:pt>
                <c:pt idx="5">
                  <c:v>Surnadal</c:v>
                </c:pt>
                <c:pt idx="6">
                  <c:v>Smøla</c:v>
                </c:pt>
                <c:pt idx="7">
                  <c:v>Aure</c:v>
                </c:pt>
              </c:strCache>
            </c:strRef>
          </c:cat>
          <c:val>
            <c:numRef>
              <c:f>SysselsatteArbSted!$B$13:$I$13</c:f>
              <c:numCache>
                <c:formatCode>General</c:formatCode>
                <c:ptCount val="8"/>
                <c:pt idx="0">
                  <c:v>44.408155186064924</c:v>
                </c:pt>
                <c:pt idx="1">
                  <c:v>51.5860634425377</c:v>
                </c:pt>
                <c:pt idx="2">
                  <c:v>45.019920318725099</c:v>
                </c:pt>
                <c:pt idx="3">
                  <c:v>47.727272727272727</c:v>
                </c:pt>
                <c:pt idx="4">
                  <c:v>55.517241379310342</c:v>
                </c:pt>
                <c:pt idx="5">
                  <c:v>51.592607156901295</c:v>
                </c:pt>
                <c:pt idx="6">
                  <c:v>57.683982683982684</c:v>
                </c:pt>
                <c:pt idx="7">
                  <c:v>55.572176514584896</c:v>
                </c:pt>
              </c:numCache>
            </c:numRef>
          </c:val>
          <c:extLst>
            <c:ext xmlns:c16="http://schemas.microsoft.com/office/drawing/2014/chart" uri="{C3380CC4-5D6E-409C-BE32-E72D297353CC}">
              <c16:uniqueId val="{00000001-325C-4363-A413-D5F91661B69E}"/>
            </c:ext>
          </c:extLst>
        </c:ser>
        <c:ser>
          <c:idx val="2"/>
          <c:order val="2"/>
          <c:tx>
            <c:strRef>
              <c:f>SysselsatteArbSted!$A$14</c:f>
              <c:strCache>
                <c:ptCount val="1"/>
                <c:pt idx="0">
                  <c:v>Universitets- og høgskoleutdanning, 1-4 år (nivå 6)</c:v>
                </c:pt>
              </c:strCache>
            </c:strRef>
          </c:tx>
          <c:spPr>
            <a:solidFill>
              <a:schemeClr val="accent3"/>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SysselsatteArbSted!$B$11:$I$11</c:f>
              <c:strCache>
                <c:ptCount val="8"/>
                <c:pt idx="0">
                  <c:v>Kristiansund</c:v>
                </c:pt>
                <c:pt idx="1">
                  <c:v>Averøy</c:v>
                </c:pt>
                <c:pt idx="2">
                  <c:v>Gjemnes</c:v>
                </c:pt>
                <c:pt idx="3">
                  <c:v>Tingvoll</c:v>
                </c:pt>
                <c:pt idx="4">
                  <c:v>Sunndal</c:v>
                </c:pt>
                <c:pt idx="5">
                  <c:v>Surnadal</c:v>
                </c:pt>
                <c:pt idx="6">
                  <c:v>Smøla</c:v>
                </c:pt>
                <c:pt idx="7">
                  <c:v>Aure</c:v>
                </c:pt>
              </c:strCache>
            </c:strRef>
          </c:cat>
          <c:val>
            <c:numRef>
              <c:f>SysselsatteArbSted!$B$14:$I$14</c:f>
              <c:numCache>
                <c:formatCode>General</c:formatCode>
                <c:ptCount val="8"/>
                <c:pt idx="0">
                  <c:v>30.245447347585113</c:v>
                </c:pt>
                <c:pt idx="1">
                  <c:v>24.128965158606341</c:v>
                </c:pt>
                <c:pt idx="2">
                  <c:v>30.810092961487381</c:v>
                </c:pt>
                <c:pt idx="3">
                  <c:v>26.136363636363637</c:v>
                </c:pt>
                <c:pt idx="4">
                  <c:v>24.608150470219435</c:v>
                </c:pt>
                <c:pt idx="5">
                  <c:v>26.071569012976799</c:v>
                </c:pt>
                <c:pt idx="6">
                  <c:v>20.670995670995669</c:v>
                </c:pt>
                <c:pt idx="7">
                  <c:v>22.887060583395662</c:v>
                </c:pt>
              </c:numCache>
            </c:numRef>
          </c:val>
          <c:extLst>
            <c:ext xmlns:c16="http://schemas.microsoft.com/office/drawing/2014/chart" uri="{C3380CC4-5D6E-409C-BE32-E72D297353CC}">
              <c16:uniqueId val="{00000002-325C-4363-A413-D5F91661B69E}"/>
            </c:ext>
          </c:extLst>
        </c:ser>
        <c:ser>
          <c:idx val="3"/>
          <c:order val="3"/>
          <c:tx>
            <c:strRef>
              <c:f>SysselsatteArbSted!$A$15</c:f>
              <c:strCache>
                <c:ptCount val="1"/>
                <c:pt idx="0">
                  <c:v>Universitets- og høgskoleutdanning, over 4 år (nivå 7-8)</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SysselsatteArbSted!$B$11:$I$11</c:f>
              <c:strCache>
                <c:ptCount val="8"/>
                <c:pt idx="0">
                  <c:v>Kristiansund</c:v>
                </c:pt>
                <c:pt idx="1">
                  <c:v>Averøy</c:v>
                </c:pt>
                <c:pt idx="2">
                  <c:v>Gjemnes</c:v>
                </c:pt>
                <c:pt idx="3">
                  <c:v>Tingvoll</c:v>
                </c:pt>
                <c:pt idx="4">
                  <c:v>Sunndal</c:v>
                </c:pt>
                <c:pt idx="5">
                  <c:v>Surnadal</c:v>
                </c:pt>
                <c:pt idx="6">
                  <c:v>Smøla</c:v>
                </c:pt>
                <c:pt idx="7">
                  <c:v>Aure</c:v>
                </c:pt>
              </c:strCache>
            </c:strRef>
          </c:cat>
          <c:val>
            <c:numRef>
              <c:f>SysselsatteArbSted!$B$15:$I$15</c:f>
              <c:numCache>
                <c:formatCode>General</c:formatCode>
                <c:ptCount val="8"/>
                <c:pt idx="0">
                  <c:v>9.2933491686460794</c:v>
                </c:pt>
                <c:pt idx="1">
                  <c:v>5.0962038481539258</c:v>
                </c:pt>
                <c:pt idx="2">
                  <c:v>6.7729083665338639</c:v>
                </c:pt>
                <c:pt idx="3">
                  <c:v>10.113636363636363</c:v>
                </c:pt>
                <c:pt idx="4">
                  <c:v>6.9905956112852659</c:v>
                </c:pt>
                <c:pt idx="5">
                  <c:v>6.6850176956350769</c:v>
                </c:pt>
                <c:pt idx="6">
                  <c:v>3.0303030303030303</c:v>
                </c:pt>
                <c:pt idx="7">
                  <c:v>6.6566940912490651</c:v>
                </c:pt>
              </c:numCache>
            </c:numRef>
          </c:val>
          <c:extLst>
            <c:ext xmlns:c16="http://schemas.microsoft.com/office/drawing/2014/chart" uri="{C3380CC4-5D6E-409C-BE32-E72D297353CC}">
              <c16:uniqueId val="{00000003-325C-4363-A413-D5F91661B69E}"/>
            </c:ext>
          </c:extLst>
        </c:ser>
        <c:dLbls>
          <c:showLegendKey val="0"/>
          <c:showVal val="0"/>
          <c:showCatName val="0"/>
          <c:showSerName val="0"/>
          <c:showPercent val="0"/>
          <c:showBubbleSize val="0"/>
        </c:dLbls>
        <c:gapWidth val="150"/>
        <c:overlap val="100"/>
        <c:axId val="901006512"/>
        <c:axId val="901011088"/>
      </c:barChart>
      <c:catAx>
        <c:axId val="901006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901011088"/>
        <c:crosses val="autoZero"/>
        <c:auto val="1"/>
        <c:lblAlgn val="ctr"/>
        <c:lblOffset val="100"/>
        <c:noMultiLvlLbl val="0"/>
      </c:catAx>
      <c:valAx>
        <c:axId val="901011088"/>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b-NO"/>
                  <a:t>Prosent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901006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v>Sysselsette under 55 år</c:v>
          </c:tx>
          <c:spPr>
            <a:solidFill>
              <a:schemeClr val="accent1"/>
            </a:solidFill>
            <a:ln>
              <a:noFill/>
            </a:ln>
            <a:effectLst/>
          </c:spPr>
          <c:invertIfNegative val="0"/>
          <c:cat>
            <c:strRef>
              <c:f>SysselsatteArb!$M$6:$M$21</c:f>
              <c:strCache>
                <c:ptCount val="16"/>
                <c:pt idx="0">
                  <c:v>Jordbruk, skogbruk og fiske</c:v>
                </c:pt>
                <c:pt idx="1">
                  <c:v>Bergverksdrift og utvinning</c:v>
                </c:pt>
                <c:pt idx="2">
                  <c:v>Industri</c:v>
                </c:pt>
                <c:pt idx="3">
                  <c:v>Elektrisitet, vann og renovasjon</c:v>
                </c:pt>
                <c:pt idx="4">
                  <c:v>Bygge- og anleggsvirksomhet</c:v>
                </c:pt>
                <c:pt idx="5">
                  <c:v>Varehandel, reparasjon av motorvogner</c:v>
                </c:pt>
                <c:pt idx="6">
                  <c:v>Transport og lagring</c:v>
                </c:pt>
                <c:pt idx="7">
                  <c:v>Overnattings- og serveringsvirksomhet</c:v>
                </c:pt>
                <c:pt idx="8">
                  <c:v>Informasjon og kommunikasjon</c:v>
                </c:pt>
                <c:pt idx="9">
                  <c:v>Finansiering og forsikring</c:v>
                </c:pt>
                <c:pt idx="10">
                  <c:v>Teknisk tjenesteyting, eiendomsdrift</c:v>
                </c:pt>
                <c:pt idx="11">
                  <c:v>Forretningsmessig tjenesteyting</c:v>
                </c:pt>
                <c:pt idx="12">
                  <c:v>Off.adm., forsvar, sosialforsikring</c:v>
                </c:pt>
                <c:pt idx="13">
                  <c:v>Undervisning</c:v>
                </c:pt>
                <c:pt idx="14">
                  <c:v>Helse- og sosialtjenester</c:v>
                </c:pt>
                <c:pt idx="15">
                  <c:v>Personlig tjenesteyting</c:v>
                </c:pt>
              </c:strCache>
            </c:strRef>
          </c:cat>
          <c:val>
            <c:numRef>
              <c:f>SysselsatteArb!$U$6:$U$21</c:f>
              <c:numCache>
                <c:formatCode>General</c:formatCode>
                <c:ptCount val="16"/>
                <c:pt idx="0">
                  <c:v>1030</c:v>
                </c:pt>
                <c:pt idx="1">
                  <c:v>0</c:v>
                </c:pt>
                <c:pt idx="2">
                  <c:v>2367</c:v>
                </c:pt>
                <c:pt idx="3">
                  <c:v>169</c:v>
                </c:pt>
                <c:pt idx="4">
                  <c:v>1323</c:v>
                </c:pt>
                <c:pt idx="5">
                  <c:v>2060</c:v>
                </c:pt>
                <c:pt idx="6">
                  <c:v>1003</c:v>
                </c:pt>
                <c:pt idx="7">
                  <c:v>556</c:v>
                </c:pt>
                <c:pt idx="8">
                  <c:v>136</c:v>
                </c:pt>
                <c:pt idx="9">
                  <c:v>89</c:v>
                </c:pt>
                <c:pt idx="10">
                  <c:v>1047</c:v>
                </c:pt>
                <c:pt idx="11">
                  <c:v>837</c:v>
                </c:pt>
                <c:pt idx="12">
                  <c:v>739</c:v>
                </c:pt>
                <c:pt idx="13">
                  <c:v>1231</c:v>
                </c:pt>
                <c:pt idx="14">
                  <c:v>4019</c:v>
                </c:pt>
                <c:pt idx="15">
                  <c:v>498</c:v>
                </c:pt>
              </c:numCache>
            </c:numRef>
          </c:val>
          <c:extLst>
            <c:ext xmlns:c16="http://schemas.microsoft.com/office/drawing/2014/chart" uri="{C3380CC4-5D6E-409C-BE32-E72D297353CC}">
              <c16:uniqueId val="{00000000-6C56-47E4-8BEC-64D86578A342}"/>
            </c:ext>
          </c:extLst>
        </c:ser>
        <c:ser>
          <c:idx val="1"/>
          <c:order val="1"/>
          <c:tx>
            <c:v>Sysselsette 55 år eller eldre</c:v>
          </c:tx>
          <c:spPr>
            <a:solidFill>
              <a:schemeClr val="accent3">
                <a:lumMod val="40000"/>
                <a:lumOff val="60000"/>
              </a:schemeClr>
            </a:solidFill>
            <a:ln>
              <a:noFill/>
            </a:ln>
            <a:effectLst/>
          </c:spPr>
          <c:invertIfNegative val="0"/>
          <c:cat>
            <c:strRef>
              <c:f>SysselsatteArb!$M$6:$M$21</c:f>
              <c:strCache>
                <c:ptCount val="16"/>
                <c:pt idx="0">
                  <c:v>Jordbruk, skogbruk og fiske</c:v>
                </c:pt>
                <c:pt idx="1">
                  <c:v>Bergverksdrift og utvinning</c:v>
                </c:pt>
                <c:pt idx="2">
                  <c:v>Industri</c:v>
                </c:pt>
                <c:pt idx="3">
                  <c:v>Elektrisitet, vann og renovasjon</c:v>
                </c:pt>
                <c:pt idx="4">
                  <c:v>Bygge- og anleggsvirksomhet</c:v>
                </c:pt>
                <c:pt idx="5">
                  <c:v>Varehandel, reparasjon av motorvogner</c:v>
                </c:pt>
                <c:pt idx="6">
                  <c:v>Transport og lagring</c:v>
                </c:pt>
                <c:pt idx="7">
                  <c:v>Overnattings- og serveringsvirksomhet</c:v>
                </c:pt>
                <c:pt idx="8">
                  <c:v>Informasjon og kommunikasjon</c:v>
                </c:pt>
                <c:pt idx="9">
                  <c:v>Finansiering og forsikring</c:v>
                </c:pt>
                <c:pt idx="10">
                  <c:v>Teknisk tjenesteyting, eiendomsdrift</c:v>
                </c:pt>
                <c:pt idx="11">
                  <c:v>Forretningsmessig tjenesteyting</c:v>
                </c:pt>
                <c:pt idx="12">
                  <c:v>Off.adm., forsvar, sosialforsikring</c:v>
                </c:pt>
                <c:pt idx="13">
                  <c:v>Undervisning</c:v>
                </c:pt>
                <c:pt idx="14">
                  <c:v>Helse- og sosialtjenester</c:v>
                </c:pt>
                <c:pt idx="15">
                  <c:v>Personlig tjenesteyting</c:v>
                </c:pt>
              </c:strCache>
            </c:strRef>
          </c:cat>
          <c:val>
            <c:numRef>
              <c:f>SysselsatteArb!$V$6:$V$21</c:f>
              <c:numCache>
                <c:formatCode>General</c:formatCode>
                <c:ptCount val="16"/>
                <c:pt idx="0">
                  <c:v>441</c:v>
                </c:pt>
                <c:pt idx="1">
                  <c:v>0</c:v>
                </c:pt>
                <c:pt idx="2">
                  <c:v>872</c:v>
                </c:pt>
                <c:pt idx="3">
                  <c:v>70</c:v>
                </c:pt>
                <c:pt idx="4">
                  <c:v>371</c:v>
                </c:pt>
                <c:pt idx="5">
                  <c:v>582</c:v>
                </c:pt>
                <c:pt idx="6">
                  <c:v>554</c:v>
                </c:pt>
                <c:pt idx="7">
                  <c:v>79</c:v>
                </c:pt>
                <c:pt idx="8">
                  <c:v>22</c:v>
                </c:pt>
                <c:pt idx="9">
                  <c:v>37</c:v>
                </c:pt>
                <c:pt idx="10">
                  <c:v>426</c:v>
                </c:pt>
                <c:pt idx="11">
                  <c:v>266</c:v>
                </c:pt>
                <c:pt idx="12">
                  <c:v>299</c:v>
                </c:pt>
                <c:pt idx="13">
                  <c:v>442</c:v>
                </c:pt>
                <c:pt idx="14">
                  <c:v>1364</c:v>
                </c:pt>
                <c:pt idx="15">
                  <c:v>187</c:v>
                </c:pt>
              </c:numCache>
            </c:numRef>
          </c:val>
          <c:extLst>
            <c:ext xmlns:c16="http://schemas.microsoft.com/office/drawing/2014/chart" uri="{C3380CC4-5D6E-409C-BE32-E72D297353CC}">
              <c16:uniqueId val="{00000001-6C56-47E4-8BEC-64D86578A342}"/>
            </c:ext>
          </c:extLst>
        </c:ser>
        <c:dLbls>
          <c:showLegendKey val="0"/>
          <c:showVal val="0"/>
          <c:showCatName val="0"/>
          <c:showSerName val="0"/>
          <c:showPercent val="0"/>
          <c:showBubbleSize val="0"/>
        </c:dLbls>
        <c:gapWidth val="75"/>
        <c:overlap val="100"/>
        <c:axId val="173638863"/>
        <c:axId val="173643855"/>
      </c:barChart>
      <c:catAx>
        <c:axId val="1736388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nb-NO"/>
          </a:p>
        </c:txPr>
        <c:crossAx val="173643855"/>
        <c:crosses val="autoZero"/>
        <c:auto val="1"/>
        <c:lblAlgn val="ctr"/>
        <c:lblOffset val="100"/>
        <c:noMultiLvlLbl val="0"/>
      </c:catAx>
      <c:valAx>
        <c:axId val="17364385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736388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71203812995861"/>
          <c:y val="5.4402942768656003E-2"/>
          <c:w val="0.86669109055865168"/>
          <c:h val="0.45420597986575623"/>
        </c:manualLayout>
      </c:layout>
      <c:barChart>
        <c:barDir val="col"/>
        <c:grouping val="clustered"/>
        <c:varyColors val="0"/>
        <c:ser>
          <c:idx val="0"/>
          <c:order val="0"/>
          <c:spPr>
            <a:solidFill>
              <a:srgbClr val="007FB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SysselsatteArb!$M$6:$M$21</c:f>
              <c:strCache>
                <c:ptCount val="16"/>
                <c:pt idx="0">
                  <c:v>Jordbruk, skogbruk og fiske</c:v>
                </c:pt>
                <c:pt idx="1">
                  <c:v>Bergverksdrift og utvinning</c:v>
                </c:pt>
                <c:pt idx="2">
                  <c:v>Industri</c:v>
                </c:pt>
                <c:pt idx="3">
                  <c:v>Elektrisitet, vann og renovasjon</c:v>
                </c:pt>
                <c:pt idx="4">
                  <c:v>Bygge- og anleggsvirksomhet</c:v>
                </c:pt>
                <c:pt idx="5">
                  <c:v>Varehandel, reparasjon av motorvogner</c:v>
                </c:pt>
                <c:pt idx="6">
                  <c:v>Transport og lagring</c:v>
                </c:pt>
                <c:pt idx="7">
                  <c:v>Overnattings- og serveringsvirksomhet</c:v>
                </c:pt>
                <c:pt idx="8">
                  <c:v>Informasjon og kommunikasjon</c:v>
                </c:pt>
                <c:pt idx="9">
                  <c:v>Finansiering og forsikring</c:v>
                </c:pt>
                <c:pt idx="10">
                  <c:v>Teknisk tjenesteyting, eiendomsdrift</c:v>
                </c:pt>
                <c:pt idx="11">
                  <c:v>Forretningsmessig tjenesteyting</c:v>
                </c:pt>
                <c:pt idx="12">
                  <c:v>Off.adm., forsvar, sosialforsikring</c:v>
                </c:pt>
                <c:pt idx="13">
                  <c:v>Undervisning</c:v>
                </c:pt>
                <c:pt idx="14">
                  <c:v>Helse- og sosialtjenester</c:v>
                </c:pt>
                <c:pt idx="15">
                  <c:v>Personlig tjenesteyting</c:v>
                </c:pt>
              </c:strCache>
            </c:strRef>
          </c:cat>
          <c:val>
            <c:numRef>
              <c:f>SysselsatteArb!$Q$6:$Q$21</c:f>
              <c:numCache>
                <c:formatCode>General</c:formatCode>
                <c:ptCount val="16"/>
                <c:pt idx="0">
                  <c:v>441</c:v>
                </c:pt>
                <c:pt idx="1">
                  <c:v>0</c:v>
                </c:pt>
                <c:pt idx="2">
                  <c:v>872</c:v>
                </c:pt>
                <c:pt idx="3">
                  <c:v>70</c:v>
                </c:pt>
                <c:pt idx="4">
                  <c:v>371</c:v>
                </c:pt>
                <c:pt idx="5">
                  <c:v>582</c:v>
                </c:pt>
                <c:pt idx="6">
                  <c:v>554</c:v>
                </c:pt>
                <c:pt idx="7">
                  <c:v>79</c:v>
                </c:pt>
                <c:pt idx="8">
                  <c:v>22</c:v>
                </c:pt>
                <c:pt idx="9">
                  <c:v>37</c:v>
                </c:pt>
                <c:pt idx="10">
                  <c:v>426</c:v>
                </c:pt>
                <c:pt idx="11">
                  <c:v>266</c:v>
                </c:pt>
                <c:pt idx="12">
                  <c:v>299</c:v>
                </c:pt>
                <c:pt idx="13">
                  <c:v>442</c:v>
                </c:pt>
                <c:pt idx="14">
                  <c:v>1364</c:v>
                </c:pt>
                <c:pt idx="15">
                  <c:v>187</c:v>
                </c:pt>
              </c:numCache>
            </c:numRef>
          </c:val>
          <c:extLst>
            <c:ext xmlns:c16="http://schemas.microsoft.com/office/drawing/2014/chart" uri="{C3380CC4-5D6E-409C-BE32-E72D297353CC}">
              <c16:uniqueId val="{00000000-69AF-4D2B-A198-FC420EF23639}"/>
            </c:ext>
          </c:extLst>
        </c:ser>
        <c:dLbls>
          <c:showLegendKey val="0"/>
          <c:showVal val="0"/>
          <c:showCatName val="0"/>
          <c:showSerName val="0"/>
          <c:showPercent val="0"/>
          <c:showBubbleSize val="0"/>
        </c:dLbls>
        <c:gapWidth val="219"/>
        <c:overlap val="-27"/>
        <c:axId val="23845503"/>
        <c:axId val="23850079"/>
      </c:barChart>
      <c:catAx>
        <c:axId val="23845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3850079"/>
        <c:crosses val="autoZero"/>
        <c:auto val="1"/>
        <c:lblAlgn val="ctr"/>
        <c:lblOffset val="100"/>
        <c:noMultiLvlLbl val="0"/>
      </c:catAx>
      <c:valAx>
        <c:axId val="2385007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238455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812-49C0-94F7-09CDE7AEF19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812-49C0-94F7-09CDE7AEF19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812-49C0-94F7-09CDE7AEF19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812-49C0-94F7-09CDE7AEF19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812-49C0-94F7-09CDE7AEF19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812-49C0-94F7-09CDE7AEF197}"/>
              </c:ext>
            </c:extLst>
          </c:dPt>
          <c:dLbls>
            <c:dLbl>
              <c:idx val="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nb-NO"/>
                </a:p>
              </c:txPr>
              <c:dLblPos val="bestFit"/>
              <c:showLegendKey val="0"/>
              <c:showVal val="1"/>
              <c:showCatName val="0"/>
              <c:showSerName val="0"/>
              <c:showPercent val="0"/>
              <c:showBubbleSize val="0"/>
              <c:extLst>
                <c:ext xmlns:c16="http://schemas.microsoft.com/office/drawing/2014/chart" uri="{C3380CC4-5D6E-409C-BE32-E72D297353CC}">
                  <c16:uniqueId val="{00000001-E812-49C0-94F7-09CDE7AEF197}"/>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nb-NO"/>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Boliger!$B$46:$G$46</c:f>
              <c:strCache>
                <c:ptCount val="6"/>
                <c:pt idx="0">
                  <c:v>Einebustadar</c:v>
                </c:pt>
                <c:pt idx="1">
                  <c:v>Tomannsbustadar</c:v>
                </c:pt>
                <c:pt idx="2">
                  <c:v>Rekkehus, kjedehus og andre småhus</c:v>
                </c:pt>
                <c:pt idx="3">
                  <c:v>Bustadblokk</c:v>
                </c:pt>
                <c:pt idx="4">
                  <c:v>Bygning for bufelleskap</c:v>
                </c:pt>
                <c:pt idx="5">
                  <c:v>Andre bustadtypar</c:v>
                </c:pt>
              </c:strCache>
            </c:strRef>
          </c:cat>
          <c:val>
            <c:numRef>
              <c:f>Boliger!$B$47:$G$47</c:f>
              <c:numCache>
                <c:formatCode>0.0</c:formatCode>
                <c:ptCount val="6"/>
                <c:pt idx="0">
                  <c:v>39.619686800894854</c:v>
                </c:pt>
                <c:pt idx="1">
                  <c:v>15.441834451901565</c:v>
                </c:pt>
                <c:pt idx="2">
                  <c:v>23.864653243847876</c:v>
                </c:pt>
                <c:pt idx="3">
                  <c:v>13.920581655480984</c:v>
                </c:pt>
                <c:pt idx="4">
                  <c:v>2.0022371364653244</c:v>
                </c:pt>
                <c:pt idx="5">
                  <c:v>5.151006711409396</c:v>
                </c:pt>
              </c:numCache>
            </c:numRef>
          </c:val>
          <c:extLst>
            <c:ext xmlns:c16="http://schemas.microsoft.com/office/drawing/2014/chart" uri="{C3380CC4-5D6E-409C-BE32-E72D297353CC}">
              <c16:uniqueId val="{0000000C-E812-49C0-94F7-09CDE7AEF197}"/>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948-47B9-BECB-D682332A98E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948-47B9-BECB-D682332A98E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948-47B9-BECB-D682332A98E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5948-47B9-BECB-D682332A98E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5948-47B9-BECB-D682332A98E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5948-47B9-BECB-D682332A98E3}"/>
              </c:ext>
            </c:extLst>
          </c:dPt>
          <c:dLbls>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dLblPos val="bestFit"/>
              <c:showLegendKey val="0"/>
              <c:showVal val="1"/>
              <c:showCatName val="0"/>
              <c:showSerName val="0"/>
              <c:showPercent val="0"/>
              <c:showBubbleSize val="0"/>
              <c:extLst>
                <c:ext xmlns:c16="http://schemas.microsoft.com/office/drawing/2014/chart" uri="{C3380CC4-5D6E-409C-BE32-E72D297353CC}">
                  <c16:uniqueId val="{00000001-5948-47B9-BECB-D682332A98E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b-NO"/>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Boliger!$I$46:$N$46</c:f>
              <c:strCache>
                <c:ptCount val="6"/>
                <c:pt idx="0">
                  <c:v>Einebustadar</c:v>
                </c:pt>
                <c:pt idx="1">
                  <c:v>Tomannsbustadar</c:v>
                </c:pt>
                <c:pt idx="2">
                  <c:v>Rekkehus, kjedehus og andre småhus</c:v>
                </c:pt>
                <c:pt idx="3">
                  <c:v>Bustadblokk</c:v>
                </c:pt>
                <c:pt idx="4">
                  <c:v>Bygning for bufelleskap</c:v>
                </c:pt>
                <c:pt idx="5">
                  <c:v>Andre bustadtypar</c:v>
                </c:pt>
              </c:strCache>
            </c:strRef>
          </c:cat>
          <c:val>
            <c:numRef>
              <c:f>Boliger!$I$47:$N$47</c:f>
              <c:numCache>
                <c:formatCode>0.0</c:formatCode>
                <c:ptCount val="6"/>
                <c:pt idx="0">
                  <c:v>87.781937722582413</c:v>
                </c:pt>
                <c:pt idx="1">
                  <c:v>8.27321705780294</c:v>
                </c:pt>
                <c:pt idx="2">
                  <c:v>1.6984750251118619</c:v>
                </c:pt>
                <c:pt idx="3">
                  <c:v>0.42918454935622319</c:v>
                </c:pt>
                <c:pt idx="4">
                  <c:v>0.47484248013880009</c:v>
                </c:pt>
                <c:pt idx="5">
                  <c:v>1.3423431650077617</c:v>
                </c:pt>
              </c:numCache>
            </c:numRef>
          </c:val>
          <c:extLst>
            <c:ext xmlns:c16="http://schemas.microsoft.com/office/drawing/2014/chart" uri="{C3380CC4-5D6E-409C-BE32-E72D297353CC}">
              <c16:uniqueId val="{0000000C-5948-47B9-BECB-D682332A98E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036354326676911"/>
          <c:y val="6.5016972111699906E-2"/>
          <c:w val="0.8409626216077829"/>
          <c:h val="0.84997576285867449"/>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nb-N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'Ark1'!$B$3:$B$6</c:f>
              <c:strCache>
                <c:ptCount val="4"/>
                <c:pt idx="0">
                  <c:v>Nordmøre</c:v>
                </c:pt>
                <c:pt idx="1">
                  <c:v>Romsdal</c:v>
                </c:pt>
                <c:pt idx="2">
                  <c:v>Nordre Sunnmøre</c:v>
                </c:pt>
                <c:pt idx="3">
                  <c:v>Søre Sunnmøre</c:v>
                </c:pt>
              </c:strCache>
            </c:strRef>
          </c:cat>
          <c:val>
            <c:numRef>
              <c:f>'Ark1'!$C$3:$C$6</c:f>
              <c:numCache>
                <c:formatCode>General</c:formatCode>
                <c:ptCount val="4"/>
                <c:pt idx="0">
                  <c:v>19.7</c:v>
                </c:pt>
                <c:pt idx="1">
                  <c:v>22.7</c:v>
                </c:pt>
                <c:pt idx="2">
                  <c:v>22.8</c:v>
                </c:pt>
                <c:pt idx="3" formatCode="0.0">
                  <c:v>25</c:v>
                </c:pt>
              </c:numCache>
            </c:numRef>
          </c:val>
          <c:extLst>
            <c:ext xmlns:c16="http://schemas.microsoft.com/office/drawing/2014/chart" uri="{C3380CC4-5D6E-409C-BE32-E72D297353CC}">
              <c16:uniqueId val="{00000000-EBE8-45B9-B1F0-85EF5CBB9A00}"/>
            </c:ext>
          </c:extLst>
        </c:ser>
        <c:dLbls>
          <c:dLblPos val="outEnd"/>
          <c:showLegendKey val="0"/>
          <c:showVal val="1"/>
          <c:showCatName val="0"/>
          <c:showSerName val="0"/>
          <c:showPercent val="0"/>
          <c:showBubbleSize val="0"/>
        </c:dLbls>
        <c:gapWidth val="219"/>
        <c:overlap val="-27"/>
        <c:axId val="1213870704"/>
        <c:axId val="1213873200"/>
      </c:barChart>
      <c:catAx>
        <c:axId val="121387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13873200"/>
        <c:crosses val="autoZero"/>
        <c:auto val="1"/>
        <c:lblAlgn val="ctr"/>
        <c:lblOffset val="100"/>
        <c:noMultiLvlLbl val="0"/>
      </c:catAx>
      <c:valAx>
        <c:axId val="12138732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b-NO" sz="1100"/>
                  <a:t>Deltaking i organisert aktivitet kvar veke (I %)</a:t>
                </a:r>
              </a:p>
            </c:rich>
          </c:tx>
          <c:layout>
            <c:manualLayout>
              <c:xMode val="edge"/>
              <c:yMode val="edge"/>
              <c:x val="1.6385048643113159E-2"/>
              <c:y val="8.6242961907038188E-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b-NO"/>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2138707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081357683944105E-2"/>
          <c:y val="1.7338087662297906E-2"/>
          <c:w val="0.93991864231605593"/>
          <c:h val="0.67085285023102559"/>
        </c:manualLayout>
      </c:layout>
      <c:barChart>
        <c:barDir val="col"/>
        <c:grouping val="clustered"/>
        <c:varyColors val="0"/>
        <c:ser>
          <c:idx val="0"/>
          <c:order val="0"/>
          <c:spPr>
            <a:solidFill>
              <a:schemeClr val="accent1"/>
            </a:solidFill>
            <a:ln>
              <a:noFill/>
            </a:ln>
            <a:effectLst/>
          </c:spPr>
          <c:invertIfNegative val="0"/>
          <c:dPt>
            <c:idx val="2"/>
            <c:invertIfNegative val="0"/>
            <c:bubble3D val="0"/>
            <c:spPr>
              <a:solidFill>
                <a:srgbClr val="F29D91"/>
              </a:solidFill>
              <a:ln>
                <a:noFill/>
              </a:ln>
              <a:effectLst/>
            </c:spPr>
            <c:extLst>
              <c:ext xmlns:c16="http://schemas.microsoft.com/office/drawing/2014/chart" uri="{C3380CC4-5D6E-409C-BE32-E72D297353CC}">
                <c16:uniqueId val="{00000008-58A2-4FF2-B271-046CAF274C55}"/>
              </c:ext>
            </c:extLst>
          </c:dPt>
          <c:dPt>
            <c:idx val="3"/>
            <c:invertIfNegative val="0"/>
            <c:bubble3D val="0"/>
            <c:spPr>
              <a:solidFill>
                <a:srgbClr val="F29D91"/>
              </a:solidFill>
              <a:ln>
                <a:noFill/>
              </a:ln>
              <a:effectLst/>
            </c:spPr>
            <c:extLst>
              <c:ext xmlns:c16="http://schemas.microsoft.com/office/drawing/2014/chart" uri="{C3380CC4-5D6E-409C-BE32-E72D297353CC}">
                <c16:uniqueId val="{00000007-58A2-4FF2-B271-046CAF274C55}"/>
              </c:ext>
            </c:extLst>
          </c:dPt>
          <c:dPt>
            <c:idx val="10"/>
            <c:invertIfNegative val="0"/>
            <c:bubble3D val="0"/>
            <c:spPr>
              <a:solidFill>
                <a:srgbClr val="F29D91"/>
              </a:solidFill>
              <a:ln>
                <a:noFill/>
              </a:ln>
              <a:effectLst/>
            </c:spPr>
            <c:extLst>
              <c:ext xmlns:c16="http://schemas.microsoft.com/office/drawing/2014/chart" uri="{C3380CC4-5D6E-409C-BE32-E72D297353CC}">
                <c16:uniqueId val="{00000009-58A2-4FF2-B271-046CAF274C55}"/>
              </c:ext>
            </c:extLst>
          </c:dPt>
          <c:dPt>
            <c:idx val="13"/>
            <c:invertIfNegative val="0"/>
            <c:bubble3D val="0"/>
            <c:spPr>
              <a:solidFill>
                <a:srgbClr val="F29D91"/>
              </a:solidFill>
              <a:ln>
                <a:noFill/>
              </a:ln>
              <a:effectLst/>
            </c:spPr>
            <c:extLst>
              <c:ext xmlns:c16="http://schemas.microsoft.com/office/drawing/2014/chart" uri="{C3380CC4-5D6E-409C-BE32-E72D297353CC}">
                <c16:uniqueId val="{00000006-58A2-4FF2-B271-046CAF274C55}"/>
              </c:ext>
            </c:extLst>
          </c:dPt>
          <c:dPt>
            <c:idx val="16"/>
            <c:invertIfNegative val="0"/>
            <c:bubble3D val="0"/>
            <c:spPr>
              <a:solidFill>
                <a:srgbClr val="9BCAE7"/>
              </a:solidFill>
              <a:ln>
                <a:noFill/>
              </a:ln>
              <a:effectLst/>
            </c:spPr>
            <c:extLst>
              <c:ext xmlns:c16="http://schemas.microsoft.com/office/drawing/2014/chart" uri="{C3380CC4-5D6E-409C-BE32-E72D297353CC}">
                <c16:uniqueId val="{00000001-58A2-4FF2-B271-046CAF274C55}"/>
              </c:ext>
            </c:extLst>
          </c:dPt>
          <c:dPt>
            <c:idx val="20"/>
            <c:invertIfNegative val="0"/>
            <c:bubble3D val="0"/>
            <c:spPr>
              <a:solidFill>
                <a:srgbClr val="F29D91"/>
              </a:solidFill>
              <a:ln>
                <a:noFill/>
              </a:ln>
              <a:effectLst/>
            </c:spPr>
            <c:extLst>
              <c:ext xmlns:c16="http://schemas.microsoft.com/office/drawing/2014/chart" uri="{C3380CC4-5D6E-409C-BE32-E72D297353CC}">
                <c16:uniqueId val="{0000000A-58A2-4FF2-B271-046CAF274C55}"/>
              </c:ext>
            </c:extLst>
          </c:dPt>
          <c:dPt>
            <c:idx val="26"/>
            <c:invertIfNegative val="0"/>
            <c:bubble3D val="0"/>
            <c:spPr>
              <a:solidFill>
                <a:srgbClr val="F29D91"/>
              </a:solidFill>
              <a:ln>
                <a:noFill/>
              </a:ln>
              <a:effectLst/>
            </c:spPr>
            <c:extLst>
              <c:ext xmlns:c16="http://schemas.microsoft.com/office/drawing/2014/chart" uri="{C3380CC4-5D6E-409C-BE32-E72D297353CC}">
                <c16:uniqueId val="{00000005-58A2-4FF2-B271-046CAF274C55}"/>
              </c:ext>
            </c:extLst>
          </c:dPt>
          <c:dPt>
            <c:idx val="27"/>
            <c:invertIfNegative val="0"/>
            <c:bubble3D val="0"/>
            <c:spPr>
              <a:solidFill>
                <a:srgbClr val="F29D91"/>
              </a:solidFill>
              <a:ln>
                <a:noFill/>
              </a:ln>
              <a:effectLst/>
            </c:spPr>
            <c:extLst>
              <c:ext xmlns:c16="http://schemas.microsoft.com/office/drawing/2014/chart" uri="{C3380CC4-5D6E-409C-BE32-E72D297353CC}">
                <c16:uniqueId val="{00000004-58A2-4FF2-B271-046CAF274C55}"/>
              </c:ext>
            </c:extLst>
          </c:dPt>
          <c:dPt>
            <c:idx val="28"/>
            <c:invertIfNegative val="0"/>
            <c:bubble3D val="0"/>
            <c:spPr>
              <a:solidFill>
                <a:srgbClr val="F29D91"/>
              </a:solidFill>
              <a:ln>
                <a:noFill/>
              </a:ln>
              <a:effectLst/>
            </c:spPr>
            <c:extLst>
              <c:ext xmlns:c16="http://schemas.microsoft.com/office/drawing/2014/chart" uri="{C3380CC4-5D6E-409C-BE32-E72D297353CC}">
                <c16:uniqueId val="{00000003-58A2-4FF2-B271-046CAF274C55}"/>
              </c:ext>
            </c:extLst>
          </c:dPt>
          <c:cat>
            <c:strRef>
              <c:f>'Ark1'!$C$10:$C$42</c:f>
              <c:strCache>
                <c:ptCount val="33"/>
                <c:pt idx="0">
                  <c:v>Midsund</c:v>
                </c:pt>
                <c:pt idx="1">
                  <c:v>Sandøy</c:v>
                </c:pt>
                <c:pt idx="2">
                  <c:v>Sunndal</c:v>
                </c:pt>
                <c:pt idx="3">
                  <c:v>Surnadal</c:v>
                </c:pt>
                <c:pt idx="4">
                  <c:v>Rauma</c:v>
                </c:pt>
                <c:pt idx="5">
                  <c:v>Stranda</c:v>
                </c:pt>
                <c:pt idx="6">
                  <c:v>Giske</c:v>
                </c:pt>
                <c:pt idx="7">
                  <c:v>Molde</c:v>
                </c:pt>
                <c:pt idx="8">
                  <c:v>Vanylven</c:v>
                </c:pt>
                <c:pt idx="9">
                  <c:v>Ulstein</c:v>
                </c:pt>
                <c:pt idx="10">
                  <c:v>Tingvoll</c:v>
                </c:pt>
                <c:pt idx="11">
                  <c:v>Volda</c:v>
                </c:pt>
                <c:pt idx="12">
                  <c:v>Sykkylven</c:v>
                </c:pt>
                <c:pt idx="13">
                  <c:v>Smøla</c:v>
                </c:pt>
                <c:pt idx="14">
                  <c:v>Skodje</c:v>
                </c:pt>
                <c:pt idx="15">
                  <c:v>Herøy</c:v>
                </c:pt>
                <c:pt idx="16">
                  <c:v>Møre og Romsdal </c:v>
                </c:pt>
                <c:pt idx="17">
                  <c:v>Ørskog</c:v>
                </c:pt>
                <c:pt idx="18">
                  <c:v>Ørsta</c:v>
                </c:pt>
                <c:pt idx="19">
                  <c:v>Aukra</c:v>
                </c:pt>
                <c:pt idx="20">
                  <c:v>Aura</c:v>
                </c:pt>
                <c:pt idx="21">
                  <c:v>Fjord</c:v>
                </c:pt>
                <c:pt idx="22">
                  <c:v>Ålesund</c:v>
                </c:pt>
                <c:pt idx="23">
                  <c:v>Hareid</c:v>
                </c:pt>
                <c:pt idx="24">
                  <c:v>Sande</c:v>
                </c:pt>
                <c:pt idx="25">
                  <c:v>Hustadvika</c:v>
                </c:pt>
                <c:pt idx="26">
                  <c:v>Averøy</c:v>
                </c:pt>
                <c:pt idx="27">
                  <c:v>Gjemnes</c:v>
                </c:pt>
                <c:pt idx="28">
                  <c:v>Kristiansund</c:v>
                </c:pt>
                <c:pt idx="29">
                  <c:v>Vestnes</c:v>
                </c:pt>
                <c:pt idx="30">
                  <c:v>Nesset</c:v>
                </c:pt>
                <c:pt idx="31">
                  <c:v>Sula</c:v>
                </c:pt>
                <c:pt idx="32">
                  <c:v>Haram</c:v>
                </c:pt>
              </c:strCache>
            </c:strRef>
          </c:cat>
          <c:val>
            <c:numRef>
              <c:f>'Ark1'!$D$10:$D$42</c:f>
              <c:numCache>
                <c:formatCode>0.0</c:formatCode>
                <c:ptCount val="33"/>
                <c:pt idx="0">
                  <c:v>10.5</c:v>
                </c:pt>
                <c:pt idx="1">
                  <c:v>12.8</c:v>
                </c:pt>
                <c:pt idx="2">
                  <c:v>13.2</c:v>
                </c:pt>
                <c:pt idx="3">
                  <c:v>13.2</c:v>
                </c:pt>
                <c:pt idx="4">
                  <c:v>13.7</c:v>
                </c:pt>
                <c:pt idx="5">
                  <c:v>14.2</c:v>
                </c:pt>
                <c:pt idx="6">
                  <c:v>14.3</c:v>
                </c:pt>
                <c:pt idx="7">
                  <c:v>14.9</c:v>
                </c:pt>
                <c:pt idx="8">
                  <c:v>14.9</c:v>
                </c:pt>
                <c:pt idx="9">
                  <c:v>15.4</c:v>
                </c:pt>
                <c:pt idx="10">
                  <c:v>15.4</c:v>
                </c:pt>
                <c:pt idx="11">
                  <c:v>15.4</c:v>
                </c:pt>
                <c:pt idx="12">
                  <c:v>15.7</c:v>
                </c:pt>
                <c:pt idx="13">
                  <c:v>16.3</c:v>
                </c:pt>
                <c:pt idx="14">
                  <c:v>16.399999999999999</c:v>
                </c:pt>
                <c:pt idx="15">
                  <c:v>16.5</c:v>
                </c:pt>
                <c:pt idx="16">
                  <c:v>16.899999999999999</c:v>
                </c:pt>
                <c:pt idx="17">
                  <c:v>17.2</c:v>
                </c:pt>
                <c:pt idx="18">
                  <c:v>17.2</c:v>
                </c:pt>
                <c:pt idx="19">
                  <c:v>17.5</c:v>
                </c:pt>
                <c:pt idx="20">
                  <c:v>17.600000000000001</c:v>
                </c:pt>
                <c:pt idx="21">
                  <c:v>17.600000000000001</c:v>
                </c:pt>
                <c:pt idx="22">
                  <c:v>17.899999999999999</c:v>
                </c:pt>
                <c:pt idx="23">
                  <c:v>18</c:v>
                </c:pt>
                <c:pt idx="24">
                  <c:v>18.100000000000001</c:v>
                </c:pt>
                <c:pt idx="25">
                  <c:v>18.2</c:v>
                </c:pt>
                <c:pt idx="26">
                  <c:v>18.3</c:v>
                </c:pt>
                <c:pt idx="27">
                  <c:v>18.5</c:v>
                </c:pt>
                <c:pt idx="28">
                  <c:v>19.399999999999999</c:v>
                </c:pt>
                <c:pt idx="29">
                  <c:v>19.399999999999999</c:v>
                </c:pt>
                <c:pt idx="30">
                  <c:v>19.8</c:v>
                </c:pt>
                <c:pt idx="31">
                  <c:v>20.3</c:v>
                </c:pt>
                <c:pt idx="32">
                  <c:v>21.1</c:v>
                </c:pt>
              </c:numCache>
            </c:numRef>
          </c:val>
          <c:extLst>
            <c:ext xmlns:c16="http://schemas.microsoft.com/office/drawing/2014/chart" uri="{C3380CC4-5D6E-409C-BE32-E72D297353CC}">
              <c16:uniqueId val="{00000002-58A2-4FF2-B271-046CAF274C55}"/>
            </c:ext>
          </c:extLst>
        </c:ser>
        <c:dLbls>
          <c:showLegendKey val="0"/>
          <c:showVal val="0"/>
          <c:showCatName val="0"/>
          <c:showSerName val="0"/>
          <c:showPercent val="0"/>
          <c:showBubbleSize val="0"/>
        </c:dLbls>
        <c:gapWidth val="219"/>
        <c:overlap val="-27"/>
        <c:axId val="516477344"/>
        <c:axId val="516464864"/>
      </c:barChart>
      <c:catAx>
        <c:axId val="51647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b-NO"/>
          </a:p>
        </c:txPr>
        <c:crossAx val="516464864"/>
        <c:crosses val="autoZero"/>
        <c:auto val="1"/>
        <c:lblAlgn val="ctr"/>
        <c:lblOffset val="100"/>
        <c:noMultiLvlLbl val="0"/>
      </c:catAx>
      <c:valAx>
        <c:axId val="516464864"/>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nb-NO"/>
          </a:p>
        </c:txPr>
        <c:crossAx val="516477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'Ark1'!$A$56</c:f>
              <c:strCache>
                <c:ptCount val="1"/>
                <c:pt idx="0">
                  <c:v>0-5 år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'Ark1'!$A$4:$J$4</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'Ark1'!$B$56:$K$56</c:f>
              <c:numCache>
                <c:formatCode>#,##0</c:formatCode>
                <c:ptCount val="10"/>
                <c:pt idx="0">
                  <c:v>3453</c:v>
                </c:pt>
                <c:pt idx="1">
                  <c:v>3408</c:v>
                </c:pt>
                <c:pt idx="2">
                  <c:v>3344</c:v>
                </c:pt>
                <c:pt idx="3">
                  <c:v>3247</c:v>
                </c:pt>
                <c:pt idx="4">
                  <c:v>3161</c:v>
                </c:pt>
                <c:pt idx="5">
                  <c:v>3054</c:v>
                </c:pt>
                <c:pt idx="6">
                  <c:v>3009</c:v>
                </c:pt>
                <c:pt idx="7">
                  <c:v>2898</c:v>
                </c:pt>
                <c:pt idx="8">
                  <c:v>2880</c:v>
                </c:pt>
                <c:pt idx="9">
                  <c:v>2929</c:v>
                </c:pt>
              </c:numCache>
            </c:numRef>
          </c:val>
          <c:extLst>
            <c:ext xmlns:c16="http://schemas.microsoft.com/office/drawing/2014/chart" uri="{C3380CC4-5D6E-409C-BE32-E72D297353CC}">
              <c16:uniqueId val="{00000000-8C1D-4ECC-A283-7B6EFC18426C}"/>
            </c:ext>
          </c:extLst>
        </c:ser>
        <c:ser>
          <c:idx val="1"/>
          <c:order val="1"/>
          <c:tx>
            <c:strRef>
              <c:f>'Ark1'!$A$57</c:f>
              <c:strCache>
                <c:ptCount val="1"/>
                <c:pt idx="0">
                  <c:v>6-15 år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'Ark1'!$A$4:$J$4</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'Ark1'!$B$57:$K$57</c:f>
              <c:numCache>
                <c:formatCode>#,##0</c:formatCode>
                <c:ptCount val="10"/>
                <c:pt idx="0">
                  <c:v>6526</c:v>
                </c:pt>
                <c:pt idx="1">
                  <c:v>6544</c:v>
                </c:pt>
                <c:pt idx="2">
                  <c:v>6434</c:v>
                </c:pt>
                <c:pt idx="3">
                  <c:v>6428</c:v>
                </c:pt>
                <c:pt idx="4">
                  <c:v>6358</c:v>
                </c:pt>
                <c:pt idx="5">
                  <c:v>6334</c:v>
                </c:pt>
                <c:pt idx="6">
                  <c:v>6149</c:v>
                </c:pt>
                <c:pt idx="7">
                  <c:v>6036</c:v>
                </c:pt>
                <c:pt idx="8">
                  <c:v>5955</c:v>
                </c:pt>
                <c:pt idx="9">
                  <c:v>5958</c:v>
                </c:pt>
              </c:numCache>
            </c:numRef>
          </c:val>
          <c:extLst>
            <c:ext xmlns:c16="http://schemas.microsoft.com/office/drawing/2014/chart" uri="{C3380CC4-5D6E-409C-BE32-E72D297353CC}">
              <c16:uniqueId val="{00000001-8C1D-4ECC-A283-7B6EFC18426C}"/>
            </c:ext>
          </c:extLst>
        </c:ser>
        <c:ser>
          <c:idx val="2"/>
          <c:order val="2"/>
          <c:tx>
            <c:strRef>
              <c:f>'Ark1'!$A$58</c:f>
              <c:strCache>
                <c:ptCount val="1"/>
                <c:pt idx="0">
                  <c:v>16-19 år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'Ark1'!$A$4:$J$4</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'Ark1'!$B$58:$K$58</c:f>
              <c:numCache>
                <c:formatCode>#,##0</c:formatCode>
                <c:ptCount val="10"/>
                <c:pt idx="0">
                  <c:v>2798</c:v>
                </c:pt>
                <c:pt idx="1">
                  <c:v>2809</c:v>
                </c:pt>
                <c:pt idx="2">
                  <c:v>2936</c:v>
                </c:pt>
                <c:pt idx="3">
                  <c:v>2877</c:v>
                </c:pt>
                <c:pt idx="4">
                  <c:v>2877</c:v>
                </c:pt>
                <c:pt idx="5">
                  <c:v>2812</c:v>
                </c:pt>
                <c:pt idx="6">
                  <c:v>2723</c:v>
                </c:pt>
                <c:pt idx="7">
                  <c:v>2630</c:v>
                </c:pt>
                <c:pt idx="8">
                  <c:v>2594</c:v>
                </c:pt>
                <c:pt idx="9">
                  <c:v>2649</c:v>
                </c:pt>
              </c:numCache>
            </c:numRef>
          </c:val>
          <c:extLst>
            <c:ext xmlns:c16="http://schemas.microsoft.com/office/drawing/2014/chart" uri="{C3380CC4-5D6E-409C-BE32-E72D297353CC}">
              <c16:uniqueId val="{00000002-8C1D-4ECC-A283-7B6EFC18426C}"/>
            </c:ext>
          </c:extLst>
        </c:ser>
        <c:ser>
          <c:idx val="3"/>
          <c:order val="3"/>
          <c:tx>
            <c:strRef>
              <c:f>'Ark1'!$A$59</c:f>
              <c:strCache>
                <c:ptCount val="1"/>
                <c:pt idx="0">
                  <c:v>20-66 år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'Ark1'!$A$4:$J$4</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'Ark1'!$B$59:$K$59</c:f>
              <c:numCache>
                <c:formatCode>#,##0</c:formatCode>
                <c:ptCount val="10"/>
                <c:pt idx="0">
                  <c:v>32957</c:v>
                </c:pt>
                <c:pt idx="1">
                  <c:v>32952</c:v>
                </c:pt>
                <c:pt idx="2">
                  <c:v>32784</c:v>
                </c:pt>
                <c:pt idx="3">
                  <c:v>32688</c:v>
                </c:pt>
                <c:pt idx="4">
                  <c:v>32439</c:v>
                </c:pt>
                <c:pt idx="5">
                  <c:v>32196</c:v>
                </c:pt>
                <c:pt idx="6">
                  <c:v>31955</c:v>
                </c:pt>
                <c:pt idx="7">
                  <c:v>31710</c:v>
                </c:pt>
                <c:pt idx="8">
                  <c:v>31347</c:v>
                </c:pt>
                <c:pt idx="9">
                  <c:v>31578</c:v>
                </c:pt>
              </c:numCache>
            </c:numRef>
          </c:val>
          <c:extLst>
            <c:ext xmlns:c16="http://schemas.microsoft.com/office/drawing/2014/chart" uri="{C3380CC4-5D6E-409C-BE32-E72D297353CC}">
              <c16:uniqueId val="{00000003-8C1D-4ECC-A283-7B6EFC18426C}"/>
            </c:ext>
          </c:extLst>
        </c:ser>
        <c:ser>
          <c:idx val="4"/>
          <c:order val="4"/>
          <c:tx>
            <c:strRef>
              <c:f>'Ark1'!$A$60</c:f>
              <c:strCache>
                <c:ptCount val="1"/>
                <c:pt idx="0">
                  <c:v>67 år eller eldre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'Ark1'!$A$4:$J$4</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'Ark1'!$B$60:$K$60</c:f>
              <c:numCache>
                <c:formatCode>#,##0</c:formatCode>
                <c:ptCount val="10"/>
                <c:pt idx="0">
                  <c:v>8845</c:v>
                </c:pt>
                <c:pt idx="1">
                  <c:v>9084</c:v>
                </c:pt>
                <c:pt idx="2">
                  <c:v>9356</c:v>
                </c:pt>
                <c:pt idx="3">
                  <c:v>9640</c:v>
                </c:pt>
                <c:pt idx="4">
                  <c:v>9887</c:v>
                </c:pt>
                <c:pt idx="5">
                  <c:v>10134</c:v>
                </c:pt>
                <c:pt idx="6">
                  <c:v>10398</c:v>
                </c:pt>
                <c:pt idx="7">
                  <c:v>10700</c:v>
                </c:pt>
                <c:pt idx="8">
                  <c:v>10979</c:v>
                </c:pt>
                <c:pt idx="9">
                  <c:v>11178</c:v>
                </c:pt>
              </c:numCache>
            </c:numRef>
          </c:val>
          <c:extLst>
            <c:ext xmlns:c16="http://schemas.microsoft.com/office/drawing/2014/chart" uri="{C3380CC4-5D6E-409C-BE32-E72D297353CC}">
              <c16:uniqueId val="{00000004-8C1D-4ECC-A283-7B6EFC18426C}"/>
            </c:ext>
          </c:extLst>
        </c:ser>
        <c:dLbls>
          <c:showLegendKey val="0"/>
          <c:showVal val="0"/>
          <c:showCatName val="0"/>
          <c:showSerName val="0"/>
          <c:showPercent val="0"/>
          <c:showBubbleSize val="0"/>
        </c:dLbls>
        <c:gapWidth val="75"/>
        <c:overlap val="100"/>
        <c:axId val="787810496"/>
        <c:axId val="787816736"/>
      </c:barChart>
      <c:catAx>
        <c:axId val="787810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787816736"/>
        <c:crosses val="autoZero"/>
        <c:auto val="1"/>
        <c:lblAlgn val="ctr"/>
        <c:lblOffset val="100"/>
        <c:noMultiLvlLbl val="0"/>
      </c:catAx>
      <c:valAx>
        <c:axId val="7878167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787810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241008068435888E-2"/>
          <c:y val="5.2198316183348935E-2"/>
          <c:w val="0.92178368328958882"/>
          <c:h val="0.7754036077576365"/>
        </c:manualLayout>
      </c:layout>
      <c:barChart>
        <c:barDir val="col"/>
        <c:grouping val="stacked"/>
        <c:varyColors val="0"/>
        <c:ser>
          <c:idx val="0"/>
          <c:order val="0"/>
          <c:tx>
            <c:strRef>
              <c:f>'Ark1'!$U$6</c:f>
              <c:strCache>
                <c:ptCount val="1"/>
                <c:pt idx="0">
                  <c:v>0-5 år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'Ark1'!$V$5:$AM$5</c:f>
              <c:numCache>
                <c:formatCode>General</c:formatCode>
                <c:ptCount val="18"/>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numCache>
            </c:numRef>
          </c:cat>
          <c:val>
            <c:numRef>
              <c:f>'Ark1'!$V$6:$AM$6</c:f>
              <c:numCache>
                <c:formatCode>#,##0</c:formatCode>
                <c:ptCount val="18"/>
                <c:pt idx="0">
                  <c:v>2877</c:v>
                </c:pt>
                <c:pt idx="1">
                  <c:v>2860</c:v>
                </c:pt>
                <c:pt idx="2">
                  <c:v>2827</c:v>
                </c:pt>
                <c:pt idx="3">
                  <c:v>2793</c:v>
                </c:pt>
                <c:pt idx="4">
                  <c:v>2799</c:v>
                </c:pt>
                <c:pt idx="5">
                  <c:v>2770</c:v>
                </c:pt>
                <c:pt idx="6">
                  <c:v>2765</c:v>
                </c:pt>
                <c:pt idx="7">
                  <c:v>2776</c:v>
                </c:pt>
                <c:pt idx="8">
                  <c:v>2787</c:v>
                </c:pt>
                <c:pt idx="9">
                  <c:v>2800</c:v>
                </c:pt>
                <c:pt idx="10">
                  <c:v>2824</c:v>
                </c:pt>
                <c:pt idx="11">
                  <c:v>2847</c:v>
                </c:pt>
                <c:pt idx="12">
                  <c:v>2860</c:v>
                </c:pt>
                <c:pt idx="13">
                  <c:v>2881</c:v>
                </c:pt>
                <c:pt idx="14">
                  <c:v>2902</c:v>
                </c:pt>
                <c:pt idx="15">
                  <c:v>2915</c:v>
                </c:pt>
                <c:pt idx="16">
                  <c:v>2924</c:v>
                </c:pt>
                <c:pt idx="17">
                  <c:v>2925</c:v>
                </c:pt>
              </c:numCache>
            </c:numRef>
          </c:val>
          <c:extLst>
            <c:ext xmlns:c16="http://schemas.microsoft.com/office/drawing/2014/chart" uri="{C3380CC4-5D6E-409C-BE32-E72D297353CC}">
              <c16:uniqueId val="{00000000-184F-45CB-A74C-BBB4B8D61054}"/>
            </c:ext>
          </c:extLst>
        </c:ser>
        <c:ser>
          <c:idx val="1"/>
          <c:order val="1"/>
          <c:tx>
            <c:strRef>
              <c:f>'Ark1'!$U$7</c:f>
              <c:strCache>
                <c:ptCount val="1"/>
                <c:pt idx="0">
                  <c:v>6-15 år</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'Ark1'!$V$5:$AM$5</c:f>
              <c:numCache>
                <c:formatCode>General</c:formatCode>
                <c:ptCount val="18"/>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numCache>
            </c:numRef>
          </c:cat>
          <c:val>
            <c:numRef>
              <c:f>'Ark1'!$V$7:$AM$7</c:f>
              <c:numCache>
                <c:formatCode>#,##0</c:formatCode>
                <c:ptCount val="18"/>
                <c:pt idx="0">
                  <c:v>5869</c:v>
                </c:pt>
                <c:pt idx="1">
                  <c:v>5778</c:v>
                </c:pt>
                <c:pt idx="2">
                  <c:v>5691</c:v>
                </c:pt>
                <c:pt idx="3">
                  <c:v>5588</c:v>
                </c:pt>
                <c:pt idx="4">
                  <c:v>5437</c:v>
                </c:pt>
                <c:pt idx="5">
                  <c:v>5375</c:v>
                </c:pt>
                <c:pt idx="6">
                  <c:v>5294</c:v>
                </c:pt>
                <c:pt idx="7">
                  <c:v>5239</c:v>
                </c:pt>
                <c:pt idx="8">
                  <c:v>5174</c:v>
                </c:pt>
                <c:pt idx="9">
                  <c:v>5106</c:v>
                </c:pt>
                <c:pt idx="10">
                  <c:v>5075</c:v>
                </c:pt>
                <c:pt idx="11">
                  <c:v>5041</c:v>
                </c:pt>
                <c:pt idx="12">
                  <c:v>5019</c:v>
                </c:pt>
                <c:pt idx="13">
                  <c:v>5009</c:v>
                </c:pt>
                <c:pt idx="14">
                  <c:v>5024</c:v>
                </c:pt>
                <c:pt idx="15">
                  <c:v>5012</c:v>
                </c:pt>
                <c:pt idx="16">
                  <c:v>5019</c:v>
                </c:pt>
                <c:pt idx="17">
                  <c:v>5038</c:v>
                </c:pt>
              </c:numCache>
            </c:numRef>
          </c:val>
          <c:extLst>
            <c:ext xmlns:c16="http://schemas.microsoft.com/office/drawing/2014/chart" uri="{C3380CC4-5D6E-409C-BE32-E72D297353CC}">
              <c16:uniqueId val="{00000001-184F-45CB-A74C-BBB4B8D61054}"/>
            </c:ext>
          </c:extLst>
        </c:ser>
        <c:ser>
          <c:idx val="2"/>
          <c:order val="2"/>
          <c:tx>
            <c:strRef>
              <c:f>'Ark1'!$U$8</c:f>
              <c:strCache>
                <c:ptCount val="1"/>
                <c:pt idx="0">
                  <c:v>16-19 år</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'Ark1'!$V$5:$AM$5</c:f>
              <c:numCache>
                <c:formatCode>General</c:formatCode>
                <c:ptCount val="18"/>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numCache>
            </c:numRef>
          </c:cat>
          <c:val>
            <c:numRef>
              <c:f>'Ark1'!$V$8:$AM$8</c:f>
              <c:numCache>
                <c:formatCode>#,##0</c:formatCode>
                <c:ptCount val="18"/>
                <c:pt idx="0">
                  <c:v>2583</c:v>
                </c:pt>
                <c:pt idx="1">
                  <c:v>2511</c:v>
                </c:pt>
                <c:pt idx="2">
                  <c:v>2490</c:v>
                </c:pt>
                <c:pt idx="3">
                  <c:v>2486</c:v>
                </c:pt>
                <c:pt idx="4">
                  <c:v>2495</c:v>
                </c:pt>
                <c:pt idx="5">
                  <c:v>2463</c:v>
                </c:pt>
                <c:pt idx="6">
                  <c:v>2433</c:v>
                </c:pt>
                <c:pt idx="7">
                  <c:v>2366</c:v>
                </c:pt>
                <c:pt idx="8">
                  <c:v>2298</c:v>
                </c:pt>
                <c:pt idx="9">
                  <c:v>2259</c:v>
                </c:pt>
                <c:pt idx="10">
                  <c:v>2214</c:v>
                </c:pt>
                <c:pt idx="11">
                  <c:v>2188</c:v>
                </c:pt>
                <c:pt idx="12">
                  <c:v>2161</c:v>
                </c:pt>
                <c:pt idx="13">
                  <c:v>2138</c:v>
                </c:pt>
                <c:pt idx="14">
                  <c:v>2088</c:v>
                </c:pt>
                <c:pt idx="15">
                  <c:v>2091</c:v>
                </c:pt>
                <c:pt idx="16">
                  <c:v>2067</c:v>
                </c:pt>
                <c:pt idx="17">
                  <c:v>2047</c:v>
                </c:pt>
              </c:numCache>
            </c:numRef>
          </c:val>
          <c:extLst>
            <c:ext xmlns:c16="http://schemas.microsoft.com/office/drawing/2014/chart" uri="{C3380CC4-5D6E-409C-BE32-E72D297353CC}">
              <c16:uniqueId val="{00000002-184F-45CB-A74C-BBB4B8D61054}"/>
            </c:ext>
          </c:extLst>
        </c:ser>
        <c:ser>
          <c:idx val="3"/>
          <c:order val="3"/>
          <c:tx>
            <c:strRef>
              <c:f>'Ark1'!$U$9</c:f>
              <c:strCache>
                <c:ptCount val="1"/>
                <c:pt idx="0">
                  <c:v>20-66 år</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'Ark1'!$V$5:$AM$5</c:f>
              <c:numCache>
                <c:formatCode>General</c:formatCode>
                <c:ptCount val="18"/>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numCache>
            </c:numRef>
          </c:cat>
          <c:val>
            <c:numRef>
              <c:f>'Ark1'!$V$9:$AM$9</c:f>
              <c:numCache>
                <c:formatCode>#,##0</c:formatCode>
                <c:ptCount val="18"/>
                <c:pt idx="0">
                  <c:v>31224</c:v>
                </c:pt>
                <c:pt idx="1">
                  <c:v>31085</c:v>
                </c:pt>
                <c:pt idx="2">
                  <c:v>30883</c:v>
                </c:pt>
                <c:pt idx="3">
                  <c:v>30695</c:v>
                </c:pt>
                <c:pt idx="4">
                  <c:v>30554</c:v>
                </c:pt>
                <c:pt idx="5">
                  <c:v>30483</c:v>
                </c:pt>
                <c:pt idx="6">
                  <c:v>30345</c:v>
                </c:pt>
                <c:pt idx="7">
                  <c:v>30284</c:v>
                </c:pt>
                <c:pt idx="8">
                  <c:v>30247</c:v>
                </c:pt>
                <c:pt idx="9">
                  <c:v>30169</c:v>
                </c:pt>
                <c:pt idx="10">
                  <c:v>30046</c:v>
                </c:pt>
                <c:pt idx="11">
                  <c:v>29851</c:v>
                </c:pt>
                <c:pt idx="12">
                  <c:v>29635</c:v>
                </c:pt>
                <c:pt idx="13">
                  <c:v>29383</c:v>
                </c:pt>
                <c:pt idx="14">
                  <c:v>29192</c:v>
                </c:pt>
                <c:pt idx="15">
                  <c:v>29003</c:v>
                </c:pt>
                <c:pt idx="16">
                  <c:v>28797</c:v>
                </c:pt>
                <c:pt idx="17">
                  <c:v>28614</c:v>
                </c:pt>
              </c:numCache>
            </c:numRef>
          </c:val>
          <c:extLst>
            <c:ext xmlns:c16="http://schemas.microsoft.com/office/drawing/2014/chart" uri="{C3380CC4-5D6E-409C-BE32-E72D297353CC}">
              <c16:uniqueId val="{00000003-184F-45CB-A74C-BBB4B8D61054}"/>
            </c:ext>
          </c:extLst>
        </c:ser>
        <c:ser>
          <c:idx val="4"/>
          <c:order val="4"/>
          <c:tx>
            <c:strRef>
              <c:f>'Ark1'!$U$10</c:f>
              <c:strCache>
                <c:ptCount val="1"/>
                <c:pt idx="0">
                  <c:v>67 år eller eldre</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'Ark1'!$V$5:$AM$5</c:f>
              <c:numCache>
                <c:formatCode>General</c:formatCode>
                <c:ptCount val="18"/>
                <c:pt idx="0">
                  <c:v>2023</c:v>
                </c:pt>
                <c:pt idx="1">
                  <c:v>2024</c:v>
                </c:pt>
                <c:pt idx="2">
                  <c:v>2025</c:v>
                </c:pt>
                <c:pt idx="3">
                  <c:v>2026</c:v>
                </c:pt>
                <c:pt idx="4">
                  <c:v>2027</c:v>
                </c:pt>
                <c:pt idx="5">
                  <c:v>2028</c:v>
                </c:pt>
                <c:pt idx="6">
                  <c:v>2029</c:v>
                </c:pt>
                <c:pt idx="7">
                  <c:v>2030</c:v>
                </c:pt>
                <c:pt idx="8">
                  <c:v>2031</c:v>
                </c:pt>
                <c:pt idx="9">
                  <c:v>2032</c:v>
                </c:pt>
                <c:pt idx="10">
                  <c:v>2033</c:v>
                </c:pt>
                <c:pt idx="11">
                  <c:v>2034</c:v>
                </c:pt>
                <c:pt idx="12">
                  <c:v>2035</c:v>
                </c:pt>
                <c:pt idx="13">
                  <c:v>2036</c:v>
                </c:pt>
                <c:pt idx="14">
                  <c:v>2037</c:v>
                </c:pt>
                <c:pt idx="15">
                  <c:v>2038</c:v>
                </c:pt>
                <c:pt idx="16">
                  <c:v>2039</c:v>
                </c:pt>
                <c:pt idx="17">
                  <c:v>2040</c:v>
                </c:pt>
              </c:numCache>
            </c:numRef>
          </c:cat>
          <c:val>
            <c:numRef>
              <c:f>'Ark1'!$V$10:$AM$10</c:f>
              <c:numCache>
                <c:formatCode>#,##0</c:formatCode>
                <c:ptCount val="18"/>
                <c:pt idx="0">
                  <c:v>11247</c:v>
                </c:pt>
                <c:pt idx="1">
                  <c:v>11543</c:v>
                </c:pt>
                <c:pt idx="2">
                  <c:v>11789</c:v>
                </c:pt>
                <c:pt idx="3">
                  <c:v>12048</c:v>
                </c:pt>
                <c:pt idx="4">
                  <c:v>12282</c:v>
                </c:pt>
                <c:pt idx="5">
                  <c:v>12455</c:v>
                </c:pt>
                <c:pt idx="6">
                  <c:v>12696</c:v>
                </c:pt>
                <c:pt idx="7">
                  <c:v>12854</c:v>
                </c:pt>
                <c:pt idx="8">
                  <c:v>13001</c:v>
                </c:pt>
                <c:pt idx="9">
                  <c:v>13159</c:v>
                </c:pt>
                <c:pt idx="10">
                  <c:v>13322</c:v>
                </c:pt>
                <c:pt idx="11">
                  <c:v>13540</c:v>
                </c:pt>
                <c:pt idx="12">
                  <c:v>13776</c:v>
                </c:pt>
                <c:pt idx="13">
                  <c:v>14024</c:v>
                </c:pt>
                <c:pt idx="14">
                  <c:v>14213</c:v>
                </c:pt>
                <c:pt idx="15">
                  <c:v>14373</c:v>
                </c:pt>
                <c:pt idx="16">
                  <c:v>14558</c:v>
                </c:pt>
                <c:pt idx="17">
                  <c:v>14705</c:v>
                </c:pt>
              </c:numCache>
            </c:numRef>
          </c:val>
          <c:extLst>
            <c:ext xmlns:c16="http://schemas.microsoft.com/office/drawing/2014/chart" uri="{C3380CC4-5D6E-409C-BE32-E72D297353CC}">
              <c16:uniqueId val="{00000004-184F-45CB-A74C-BBB4B8D61054}"/>
            </c:ext>
          </c:extLst>
        </c:ser>
        <c:dLbls>
          <c:showLegendKey val="0"/>
          <c:showVal val="0"/>
          <c:showCatName val="0"/>
          <c:showSerName val="0"/>
          <c:showPercent val="0"/>
          <c:showBubbleSize val="0"/>
        </c:dLbls>
        <c:gapWidth val="29"/>
        <c:overlap val="100"/>
        <c:axId val="562393696"/>
        <c:axId val="562399520"/>
      </c:barChart>
      <c:catAx>
        <c:axId val="56239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562399520"/>
        <c:crosses val="autoZero"/>
        <c:auto val="1"/>
        <c:lblAlgn val="ctr"/>
        <c:lblOffset val="100"/>
        <c:noMultiLvlLbl val="0"/>
      </c:catAx>
      <c:valAx>
        <c:axId val="562399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562393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Flytting!$B$5</c:f>
              <c:strCache>
                <c:ptCount val="1"/>
                <c:pt idx="0">
                  <c:v>Kristiansund</c:v>
                </c:pt>
              </c:strCache>
            </c:strRef>
          </c:tx>
          <c:spPr>
            <a:solidFill>
              <a:schemeClr val="accent1"/>
            </a:solidFill>
            <a:ln>
              <a:noFill/>
            </a:ln>
            <a:effectLst/>
          </c:spPr>
          <c:invertIfNegative val="0"/>
          <c:cat>
            <c:strRef>
              <c:f>Flytting!$A$6:$A$15</c:f>
              <c:strCache>
                <c:ptCount val="10"/>
                <c:pt idx="0">
                  <c:v>Trondheim</c:v>
                </c:pt>
                <c:pt idx="1">
                  <c:v>Molde</c:v>
                </c:pt>
                <c:pt idx="2">
                  <c:v>Oslo kommune</c:v>
                </c:pt>
                <c:pt idx="3">
                  <c:v>Ålesund</c:v>
                </c:pt>
                <c:pt idx="4">
                  <c:v>Hustadvika</c:v>
                </c:pt>
                <c:pt idx="5">
                  <c:v>Bergen</c:v>
                </c:pt>
                <c:pt idx="6">
                  <c:v>Kongsberg</c:v>
                </c:pt>
                <c:pt idx="7">
                  <c:v>Heim</c:v>
                </c:pt>
                <c:pt idx="8">
                  <c:v>Ringerike</c:v>
                </c:pt>
                <c:pt idx="9">
                  <c:v>Kristiansand</c:v>
                </c:pt>
              </c:strCache>
            </c:strRef>
          </c:cat>
          <c:val>
            <c:numRef>
              <c:f>Flytting!$B$6:$B$15</c:f>
              <c:numCache>
                <c:formatCode>0</c:formatCode>
                <c:ptCount val="10"/>
                <c:pt idx="0">
                  <c:v>92</c:v>
                </c:pt>
                <c:pt idx="1">
                  <c:v>50</c:v>
                </c:pt>
                <c:pt idx="2">
                  <c:v>50</c:v>
                </c:pt>
                <c:pt idx="3">
                  <c:v>26</c:v>
                </c:pt>
                <c:pt idx="4">
                  <c:v>20</c:v>
                </c:pt>
                <c:pt idx="5">
                  <c:v>24</c:v>
                </c:pt>
                <c:pt idx="6">
                  <c:v>0</c:v>
                </c:pt>
                <c:pt idx="7">
                  <c:v>10</c:v>
                </c:pt>
                <c:pt idx="8">
                  <c:v>3</c:v>
                </c:pt>
                <c:pt idx="9">
                  <c:v>19</c:v>
                </c:pt>
              </c:numCache>
            </c:numRef>
          </c:val>
          <c:extLst>
            <c:ext xmlns:c16="http://schemas.microsoft.com/office/drawing/2014/chart" uri="{C3380CC4-5D6E-409C-BE32-E72D297353CC}">
              <c16:uniqueId val="{00000000-6C5B-4560-896D-D270BE7C3443}"/>
            </c:ext>
          </c:extLst>
        </c:ser>
        <c:ser>
          <c:idx val="1"/>
          <c:order val="1"/>
          <c:tx>
            <c:strRef>
              <c:f>Flytting!$C$5</c:f>
              <c:strCache>
                <c:ptCount val="1"/>
                <c:pt idx="0">
                  <c:v>Averøy</c:v>
                </c:pt>
              </c:strCache>
            </c:strRef>
          </c:tx>
          <c:spPr>
            <a:solidFill>
              <a:schemeClr val="accent2"/>
            </a:solidFill>
            <a:ln>
              <a:noFill/>
            </a:ln>
            <a:effectLst/>
          </c:spPr>
          <c:invertIfNegative val="0"/>
          <c:cat>
            <c:strRef>
              <c:f>Flytting!$A$6:$A$15</c:f>
              <c:strCache>
                <c:ptCount val="10"/>
                <c:pt idx="0">
                  <c:v>Trondheim</c:v>
                </c:pt>
                <c:pt idx="1">
                  <c:v>Molde</c:v>
                </c:pt>
                <c:pt idx="2">
                  <c:v>Oslo kommune</c:v>
                </c:pt>
                <c:pt idx="3">
                  <c:v>Ålesund</c:v>
                </c:pt>
                <c:pt idx="4">
                  <c:v>Hustadvika</c:v>
                </c:pt>
                <c:pt idx="5">
                  <c:v>Bergen</c:v>
                </c:pt>
                <c:pt idx="6">
                  <c:v>Kongsberg</c:v>
                </c:pt>
                <c:pt idx="7">
                  <c:v>Heim</c:v>
                </c:pt>
                <c:pt idx="8">
                  <c:v>Ringerike</c:v>
                </c:pt>
                <c:pt idx="9">
                  <c:v>Kristiansand</c:v>
                </c:pt>
              </c:strCache>
            </c:strRef>
          </c:cat>
          <c:val>
            <c:numRef>
              <c:f>Flytting!$C$6:$C$15</c:f>
              <c:numCache>
                <c:formatCode>0</c:formatCode>
                <c:ptCount val="10"/>
                <c:pt idx="0">
                  <c:v>11</c:v>
                </c:pt>
                <c:pt idx="1">
                  <c:v>4</c:v>
                </c:pt>
                <c:pt idx="2">
                  <c:v>7</c:v>
                </c:pt>
                <c:pt idx="3">
                  <c:v>16</c:v>
                </c:pt>
                <c:pt idx="4">
                  <c:v>21</c:v>
                </c:pt>
                <c:pt idx="5">
                  <c:v>5</c:v>
                </c:pt>
                <c:pt idx="6">
                  <c:v>8</c:v>
                </c:pt>
                <c:pt idx="7">
                  <c:v>0</c:v>
                </c:pt>
                <c:pt idx="8">
                  <c:v>0</c:v>
                </c:pt>
                <c:pt idx="9">
                  <c:v>2</c:v>
                </c:pt>
              </c:numCache>
            </c:numRef>
          </c:val>
          <c:extLst>
            <c:ext xmlns:c16="http://schemas.microsoft.com/office/drawing/2014/chart" uri="{C3380CC4-5D6E-409C-BE32-E72D297353CC}">
              <c16:uniqueId val="{00000001-6C5B-4560-896D-D270BE7C3443}"/>
            </c:ext>
          </c:extLst>
        </c:ser>
        <c:ser>
          <c:idx val="2"/>
          <c:order val="2"/>
          <c:tx>
            <c:strRef>
              <c:f>Flytting!$D$5</c:f>
              <c:strCache>
                <c:ptCount val="1"/>
                <c:pt idx="0">
                  <c:v>Gjemnes</c:v>
                </c:pt>
              </c:strCache>
            </c:strRef>
          </c:tx>
          <c:spPr>
            <a:solidFill>
              <a:schemeClr val="accent3"/>
            </a:solidFill>
            <a:ln>
              <a:noFill/>
            </a:ln>
            <a:effectLst/>
          </c:spPr>
          <c:invertIfNegative val="0"/>
          <c:cat>
            <c:strRef>
              <c:f>Flytting!$A$6:$A$15</c:f>
              <c:strCache>
                <c:ptCount val="10"/>
                <c:pt idx="0">
                  <c:v>Trondheim</c:v>
                </c:pt>
                <c:pt idx="1">
                  <c:v>Molde</c:v>
                </c:pt>
                <c:pt idx="2">
                  <c:v>Oslo kommune</c:v>
                </c:pt>
                <c:pt idx="3">
                  <c:v>Ålesund</c:v>
                </c:pt>
                <c:pt idx="4">
                  <c:v>Hustadvika</c:v>
                </c:pt>
                <c:pt idx="5">
                  <c:v>Bergen</c:v>
                </c:pt>
                <c:pt idx="6">
                  <c:v>Kongsberg</c:v>
                </c:pt>
                <c:pt idx="7">
                  <c:v>Heim</c:v>
                </c:pt>
                <c:pt idx="8">
                  <c:v>Ringerike</c:v>
                </c:pt>
                <c:pt idx="9">
                  <c:v>Kristiansand</c:v>
                </c:pt>
              </c:strCache>
            </c:strRef>
          </c:cat>
          <c:val>
            <c:numRef>
              <c:f>Flytting!$D$6:$D$15</c:f>
              <c:numCache>
                <c:formatCode>0</c:formatCode>
                <c:ptCount val="10"/>
                <c:pt idx="0">
                  <c:v>9</c:v>
                </c:pt>
                <c:pt idx="1">
                  <c:v>26</c:v>
                </c:pt>
                <c:pt idx="2">
                  <c:v>0</c:v>
                </c:pt>
                <c:pt idx="3">
                  <c:v>4</c:v>
                </c:pt>
                <c:pt idx="4">
                  <c:v>3</c:v>
                </c:pt>
                <c:pt idx="5">
                  <c:v>2</c:v>
                </c:pt>
                <c:pt idx="6">
                  <c:v>0</c:v>
                </c:pt>
                <c:pt idx="7">
                  <c:v>0</c:v>
                </c:pt>
                <c:pt idx="8">
                  <c:v>6</c:v>
                </c:pt>
                <c:pt idx="9">
                  <c:v>0</c:v>
                </c:pt>
              </c:numCache>
            </c:numRef>
          </c:val>
          <c:extLst>
            <c:ext xmlns:c16="http://schemas.microsoft.com/office/drawing/2014/chart" uri="{C3380CC4-5D6E-409C-BE32-E72D297353CC}">
              <c16:uniqueId val="{00000002-6C5B-4560-896D-D270BE7C3443}"/>
            </c:ext>
          </c:extLst>
        </c:ser>
        <c:ser>
          <c:idx val="3"/>
          <c:order val="3"/>
          <c:tx>
            <c:strRef>
              <c:f>Flytting!$E$5</c:f>
              <c:strCache>
                <c:ptCount val="1"/>
                <c:pt idx="0">
                  <c:v>Tingvoll</c:v>
                </c:pt>
              </c:strCache>
            </c:strRef>
          </c:tx>
          <c:spPr>
            <a:solidFill>
              <a:schemeClr val="accent4"/>
            </a:solidFill>
            <a:ln>
              <a:noFill/>
            </a:ln>
            <a:effectLst/>
          </c:spPr>
          <c:invertIfNegative val="0"/>
          <c:cat>
            <c:strRef>
              <c:f>Flytting!$A$6:$A$15</c:f>
              <c:strCache>
                <c:ptCount val="10"/>
                <c:pt idx="0">
                  <c:v>Trondheim</c:v>
                </c:pt>
                <c:pt idx="1">
                  <c:v>Molde</c:v>
                </c:pt>
                <c:pt idx="2">
                  <c:v>Oslo kommune</c:v>
                </c:pt>
                <c:pt idx="3">
                  <c:v>Ålesund</c:v>
                </c:pt>
                <c:pt idx="4">
                  <c:v>Hustadvika</c:v>
                </c:pt>
                <c:pt idx="5">
                  <c:v>Bergen</c:v>
                </c:pt>
                <c:pt idx="6">
                  <c:v>Kongsberg</c:v>
                </c:pt>
                <c:pt idx="7">
                  <c:v>Heim</c:v>
                </c:pt>
                <c:pt idx="8">
                  <c:v>Ringerike</c:v>
                </c:pt>
                <c:pt idx="9">
                  <c:v>Kristiansand</c:v>
                </c:pt>
              </c:strCache>
            </c:strRef>
          </c:cat>
          <c:val>
            <c:numRef>
              <c:f>Flytting!$E$6:$E$15</c:f>
              <c:numCache>
                <c:formatCode>0</c:formatCode>
                <c:ptCount val="10"/>
                <c:pt idx="0">
                  <c:v>18</c:v>
                </c:pt>
                <c:pt idx="1">
                  <c:v>9</c:v>
                </c:pt>
                <c:pt idx="2">
                  <c:v>5</c:v>
                </c:pt>
                <c:pt idx="3">
                  <c:v>4</c:v>
                </c:pt>
                <c:pt idx="4">
                  <c:v>3</c:v>
                </c:pt>
                <c:pt idx="5">
                  <c:v>2</c:v>
                </c:pt>
                <c:pt idx="6">
                  <c:v>1</c:v>
                </c:pt>
                <c:pt idx="7">
                  <c:v>0</c:v>
                </c:pt>
                <c:pt idx="8">
                  <c:v>2</c:v>
                </c:pt>
                <c:pt idx="9">
                  <c:v>0</c:v>
                </c:pt>
              </c:numCache>
            </c:numRef>
          </c:val>
          <c:extLst>
            <c:ext xmlns:c16="http://schemas.microsoft.com/office/drawing/2014/chart" uri="{C3380CC4-5D6E-409C-BE32-E72D297353CC}">
              <c16:uniqueId val="{00000003-6C5B-4560-896D-D270BE7C3443}"/>
            </c:ext>
          </c:extLst>
        </c:ser>
        <c:ser>
          <c:idx val="4"/>
          <c:order val="4"/>
          <c:tx>
            <c:strRef>
              <c:f>Flytting!$F$5</c:f>
              <c:strCache>
                <c:ptCount val="1"/>
                <c:pt idx="0">
                  <c:v>Sunndal</c:v>
                </c:pt>
              </c:strCache>
            </c:strRef>
          </c:tx>
          <c:spPr>
            <a:solidFill>
              <a:schemeClr val="accent5"/>
            </a:solidFill>
            <a:ln>
              <a:noFill/>
            </a:ln>
            <a:effectLst/>
          </c:spPr>
          <c:invertIfNegative val="0"/>
          <c:cat>
            <c:strRef>
              <c:f>Flytting!$A$6:$A$15</c:f>
              <c:strCache>
                <c:ptCount val="10"/>
                <c:pt idx="0">
                  <c:v>Trondheim</c:v>
                </c:pt>
                <c:pt idx="1">
                  <c:v>Molde</c:v>
                </c:pt>
                <c:pt idx="2">
                  <c:v>Oslo kommune</c:v>
                </c:pt>
                <c:pt idx="3">
                  <c:v>Ålesund</c:v>
                </c:pt>
                <c:pt idx="4">
                  <c:v>Hustadvika</c:v>
                </c:pt>
                <c:pt idx="5">
                  <c:v>Bergen</c:v>
                </c:pt>
                <c:pt idx="6">
                  <c:v>Kongsberg</c:v>
                </c:pt>
                <c:pt idx="7">
                  <c:v>Heim</c:v>
                </c:pt>
                <c:pt idx="8">
                  <c:v>Ringerike</c:v>
                </c:pt>
                <c:pt idx="9">
                  <c:v>Kristiansand</c:v>
                </c:pt>
              </c:strCache>
            </c:strRef>
          </c:cat>
          <c:val>
            <c:numRef>
              <c:f>Flytting!$F$6:$F$15</c:f>
              <c:numCache>
                <c:formatCode>0</c:formatCode>
                <c:ptCount val="10"/>
                <c:pt idx="0">
                  <c:v>43</c:v>
                </c:pt>
                <c:pt idx="1">
                  <c:v>11</c:v>
                </c:pt>
                <c:pt idx="2">
                  <c:v>8</c:v>
                </c:pt>
                <c:pt idx="3">
                  <c:v>10</c:v>
                </c:pt>
                <c:pt idx="4">
                  <c:v>2</c:v>
                </c:pt>
                <c:pt idx="5">
                  <c:v>10</c:v>
                </c:pt>
                <c:pt idx="6">
                  <c:v>9</c:v>
                </c:pt>
                <c:pt idx="7">
                  <c:v>2</c:v>
                </c:pt>
                <c:pt idx="8">
                  <c:v>11</c:v>
                </c:pt>
                <c:pt idx="9">
                  <c:v>3</c:v>
                </c:pt>
              </c:numCache>
            </c:numRef>
          </c:val>
          <c:extLst>
            <c:ext xmlns:c16="http://schemas.microsoft.com/office/drawing/2014/chart" uri="{C3380CC4-5D6E-409C-BE32-E72D297353CC}">
              <c16:uniqueId val="{00000004-6C5B-4560-896D-D270BE7C3443}"/>
            </c:ext>
          </c:extLst>
        </c:ser>
        <c:ser>
          <c:idx val="5"/>
          <c:order val="5"/>
          <c:tx>
            <c:strRef>
              <c:f>Flytting!$G$5</c:f>
              <c:strCache>
                <c:ptCount val="1"/>
                <c:pt idx="0">
                  <c:v>Surnadal</c:v>
                </c:pt>
              </c:strCache>
            </c:strRef>
          </c:tx>
          <c:spPr>
            <a:solidFill>
              <a:schemeClr val="accent6"/>
            </a:solidFill>
            <a:ln>
              <a:noFill/>
            </a:ln>
            <a:effectLst/>
          </c:spPr>
          <c:invertIfNegative val="0"/>
          <c:cat>
            <c:strRef>
              <c:f>Flytting!$A$6:$A$15</c:f>
              <c:strCache>
                <c:ptCount val="10"/>
                <c:pt idx="0">
                  <c:v>Trondheim</c:v>
                </c:pt>
                <c:pt idx="1">
                  <c:v>Molde</c:v>
                </c:pt>
                <c:pt idx="2">
                  <c:v>Oslo kommune</c:v>
                </c:pt>
                <c:pt idx="3">
                  <c:v>Ålesund</c:v>
                </c:pt>
                <c:pt idx="4">
                  <c:v>Hustadvika</c:v>
                </c:pt>
                <c:pt idx="5">
                  <c:v>Bergen</c:v>
                </c:pt>
                <c:pt idx="6">
                  <c:v>Kongsberg</c:v>
                </c:pt>
                <c:pt idx="7">
                  <c:v>Heim</c:v>
                </c:pt>
                <c:pt idx="8">
                  <c:v>Ringerike</c:v>
                </c:pt>
                <c:pt idx="9">
                  <c:v>Kristiansand</c:v>
                </c:pt>
              </c:strCache>
            </c:strRef>
          </c:cat>
          <c:val>
            <c:numRef>
              <c:f>Flytting!$G$6:$G$15</c:f>
              <c:numCache>
                <c:formatCode>0</c:formatCode>
                <c:ptCount val="10"/>
                <c:pt idx="0">
                  <c:v>40</c:v>
                </c:pt>
                <c:pt idx="1">
                  <c:v>1</c:v>
                </c:pt>
                <c:pt idx="2">
                  <c:v>13</c:v>
                </c:pt>
                <c:pt idx="3">
                  <c:v>2</c:v>
                </c:pt>
                <c:pt idx="4">
                  <c:v>3</c:v>
                </c:pt>
                <c:pt idx="5">
                  <c:v>4</c:v>
                </c:pt>
                <c:pt idx="6">
                  <c:v>5</c:v>
                </c:pt>
                <c:pt idx="7">
                  <c:v>7</c:v>
                </c:pt>
                <c:pt idx="8">
                  <c:v>0</c:v>
                </c:pt>
                <c:pt idx="9">
                  <c:v>0</c:v>
                </c:pt>
              </c:numCache>
            </c:numRef>
          </c:val>
          <c:extLst>
            <c:ext xmlns:c16="http://schemas.microsoft.com/office/drawing/2014/chart" uri="{C3380CC4-5D6E-409C-BE32-E72D297353CC}">
              <c16:uniqueId val="{00000005-6C5B-4560-896D-D270BE7C3443}"/>
            </c:ext>
          </c:extLst>
        </c:ser>
        <c:ser>
          <c:idx val="6"/>
          <c:order val="6"/>
          <c:tx>
            <c:strRef>
              <c:f>Flytting!$H$5</c:f>
              <c:strCache>
                <c:ptCount val="1"/>
                <c:pt idx="0">
                  <c:v>Smøla</c:v>
                </c:pt>
              </c:strCache>
            </c:strRef>
          </c:tx>
          <c:spPr>
            <a:solidFill>
              <a:schemeClr val="accent1">
                <a:lumMod val="60000"/>
              </a:schemeClr>
            </a:solidFill>
            <a:ln>
              <a:noFill/>
            </a:ln>
            <a:effectLst/>
          </c:spPr>
          <c:invertIfNegative val="0"/>
          <c:cat>
            <c:strRef>
              <c:f>Flytting!$A$6:$A$15</c:f>
              <c:strCache>
                <c:ptCount val="10"/>
                <c:pt idx="0">
                  <c:v>Trondheim</c:v>
                </c:pt>
                <c:pt idx="1">
                  <c:v>Molde</c:v>
                </c:pt>
                <c:pt idx="2">
                  <c:v>Oslo kommune</c:v>
                </c:pt>
                <c:pt idx="3">
                  <c:v>Ålesund</c:v>
                </c:pt>
                <c:pt idx="4">
                  <c:v>Hustadvika</c:v>
                </c:pt>
                <c:pt idx="5">
                  <c:v>Bergen</c:v>
                </c:pt>
                <c:pt idx="6">
                  <c:v>Kongsberg</c:v>
                </c:pt>
                <c:pt idx="7">
                  <c:v>Heim</c:v>
                </c:pt>
                <c:pt idx="8">
                  <c:v>Ringerike</c:v>
                </c:pt>
                <c:pt idx="9">
                  <c:v>Kristiansand</c:v>
                </c:pt>
              </c:strCache>
            </c:strRef>
          </c:cat>
          <c:val>
            <c:numRef>
              <c:f>Flytting!$H$6:$H$15</c:f>
              <c:numCache>
                <c:formatCode>0</c:formatCode>
                <c:ptCount val="10"/>
                <c:pt idx="0">
                  <c:v>4</c:v>
                </c:pt>
                <c:pt idx="1">
                  <c:v>3</c:v>
                </c:pt>
                <c:pt idx="2">
                  <c:v>7</c:v>
                </c:pt>
                <c:pt idx="3">
                  <c:v>1</c:v>
                </c:pt>
                <c:pt idx="4">
                  <c:v>3</c:v>
                </c:pt>
                <c:pt idx="5">
                  <c:v>2</c:v>
                </c:pt>
                <c:pt idx="6">
                  <c:v>0</c:v>
                </c:pt>
                <c:pt idx="7">
                  <c:v>0</c:v>
                </c:pt>
                <c:pt idx="8">
                  <c:v>4</c:v>
                </c:pt>
                <c:pt idx="9">
                  <c:v>0</c:v>
                </c:pt>
              </c:numCache>
            </c:numRef>
          </c:val>
          <c:extLst>
            <c:ext xmlns:c16="http://schemas.microsoft.com/office/drawing/2014/chart" uri="{C3380CC4-5D6E-409C-BE32-E72D297353CC}">
              <c16:uniqueId val="{00000006-6C5B-4560-896D-D270BE7C3443}"/>
            </c:ext>
          </c:extLst>
        </c:ser>
        <c:ser>
          <c:idx val="7"/>
          <c:order val="7"/>
          <c:tx>
            <c:strRef>
              <c:f>Flytting!$I$5</c:f>
              <c:strCache>
                <c:ptCount val="1"/>
                <c:pt idx="0">
                  <c:v>Aure</c:v>
                </c:pt>
              </c:strCache>
            </c:strRef>
          </c:tx>
          <c:spPr>
            <a:solidFill>
              <a:schemeClr val="accent2">
                <a:lumMod val="60000"/>
              </a:schemeClr>
            </a:solidFill>
            <a:ln>
              <a:noFill/>
            </a:ln>
            <a:effectLst/>
          </c:spPr>
          <c:invertIfNegative val="0"/>
          <c:cat>
            <c:strRef>
              <c:f>Flytting!$A$6:$A$15</c:f>
              <c:strCache>
                <c:ptCount val="10"/>
                <c:pt idx="0">
                  <c:v>Trondheim</c:v>
                </c:pt>
                <c:pt idx="1">
                  <c:v>Molde</c:v>
                </c:pt>
                <c:pt idx="2">
                  <c:v>Oslo kommune</c:v>
                </c:pt>
                <c:pt idx="3">
                  <c:v>Ålesund</c:v>
                </c:pt>
                <c:pt idx="4">
                  <c:v>Hustadvika</c:v>
                </c:pt>
                <c:pt idx="5">
                  <c:v>Bergen</c:v>
                </c:pt>
                <c:pt idx="6">
                  <c:v>Kongsberg</c:v>
                </c:pt>
                <c:pt idx="7">
                  <c:v>Heim</c:v>
                </c:pt>
                <c:pt idx="8">
                  <c:v>Ringerike</c:v>
                </c:pt>
                <c:pt idx="9">
                  <c:v>Kristiansand</c:v>
                </c:pt>
              </c:strCache>
            </c:strRef>
          </c:cat>
          <c:val>
            <c:numRef>
              <c:f>Flytting!$I$6:$I$15</c:f>
              <c:numCache>
                <c:formatCode>0</c:formatCode>
                <c:ptCount val="10"/>
                <c:pt idx="0">
                  <c:v>10</c:v>
                </c:pt>
                <c:pt idx="1">
                  <c:v>1</c:v>
                </c:pt>
                <c:pt idx="2">
                  <c:v>0</c:v>
                </c:pt>
                <c:pt idx="3">
                  <c:v>3</c:v>
                </c:pt>
                <c:pt idx="4">
                  <c:v>3</c:v>
                </c:pt>
                <c:pt idx="5">
                  <c:v>1</c:v>
                </c:pt>
                <c:pt idx="6">
                  <c:v>4</c:v>
                </c:pt>
                <c:pt idx="7">
                  <c:v>8</c:v>
                </c:pt>
                <c:pt idx="8">
                  <c:v>0</c:v>
                </c:pt>
                <c:pt idx="9">
                  <c:v>2</c:v>
                </c:pt>
              </c:numCache>
            </c:numRef>
          </c:val>
          <c:extLst>
            <c:ext xmlns:c16="http://schemas.microsoft.com/office/drawing/2014/chart" uri="{C3380CC4-5D6E-409C-BE32-E72D297353CC}">
              <c16:uniqueId val="{00000007-6C5B-4560-896D-D270BE7C3443}"/>
            </c:ext>
          </c:extLst>
        </c:ser>
        <c:dLbls>
          <c:showLegendKey val="0"/>
          <c:showVal val="0"/>
          <c:showCatName val="0"/>
          <c:showSerName val="0"/>
          <c:showPercent val="0"/>
          <c:showBubbleSize val="0"/>
        </c:dLbls>
        <c:gapWidth val="150"/>
        <c:overlap val="100"/>
        <c:axId val="786959040"/>
        <c:axId val="786959456"/>
      </c:barChart>
      <c:catAx>
        <c:axId val="786959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786959456"/>
        <c:crosses val="autoZero"/>
        <c:auto val="1"/>
        <c:lblAlgn val="ctr"/>
        <c:lblOffset val="100"/>
        <c:noMultiLvlLbl val="0"/>
      </c:catAx>
      <c:valAx>
        <c:axId val="78695945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7869590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Flytting!$N$4</c:f>
              <c:strCache>
                <c:ptCount val="1"/>
                <c:pt idx="0">
                  <c:v>Kristiansund</c:v>
                </c:pt>
              </c:strCache>
            </c:strRef>
          </c:tx>
          <c:spPr>
            <a:solidFill>
              <a:schemeClr val="accent1"/>
            </a:solidFill>
            <a:ln>
              <a:noFill/>
            </a:ln>
            <a:effectLst/>
          </c:spPr>
          <c:invertIfNegative val="0"/>
          <c:cat>
            <c:strRef>
              <c:f>Flytting!$M$5:$M$14</c:f>
              <c:strCache>
                <c:ptCount val="10"/>
                <c:pt idx="0">
                  <c:v>Trondheim</c:v>
                </c:pt>
                <c:pt idx="1">
                  <c:v>Oslo</c:v>
                </c:pt>
                <c:pt idx="2">
                  <c:v>Molde</c:v>
                </c:pt>
                <c:pt idx="3">
                  <c:v>Ålesund</c:v>
                </c:pt>
                <c:pt idx="4">
                  <c:v>Hustadvika</c:v>
                </c:pt>
                <c:pt idx="5">
                  <c:v>Bergen</c:v>
                </c:pt>
                <c:pt idx="6">
                  <c:v>Moss</c:v>
                </c:pt>
                <c:pt idx="7">
                  <c:v>Kristiansand</c:v>
                </c:pt>
                <c:pt idx="8">
                  <c:v>Stavanger</c:v>
                </c:pt>
                <c:pt idx="9">
                  <c:v>Oppdal</c:v>
                </c:pt>
              </c:strCache>
            </c:strRef>
          </c:cat>
          <c:val>
            <c:numRef>
              <c:f>Flytting!$N$5:$N$14</c:f>
              <c:numCache>
                <c:formatCode>0</c:formatCode>
                <c:ptCount val="10"/>
                <c:pt idx="0" formatCode="General">
                  <c:v>121</c:v>
                </c:pt>
                <c:pt idx="1">
                  <c:v>108</c:v>
                </c:pt>
                <c:pt idx="2">
                  <c:v>46</c:v>
                </c:pt>
                <c:pt idx="3">
                  <c:v>20</c:v>
                </c:pt>
                <c:pt idx="4">
                  <c:v>25</c:v>
                </c:pt>
                <c:pt idx="5">
                  <c:v>28</c:v>
                </c:pt>
                <c:pt idx="6">
                  <c:v>14</c:v>
                </c:pt>
                <c:pt idx="7">
                  <c:v>21</c:v>
                </c:pt>
                <c:pt idx="8">
                  <c:v>9</c:v>
                </c:pt>
                <c:pt idx="9">
                  <c:v>9</c:v>
                </c:pt>
              </c:numCache>
            </c:numRef>
          </c:val>
          <c:extLst>
            <c:ext xmlns:c16="http://schemas.microsoft.com/office/drawing/2014/chart" uri="{C3380CC4-5D6E-409C-BE32-E72D297353CC}">
              <c16:uniqueId val="{00000000-0C8A-4350-A06F-562E32D4E230}"/>
            </c:ext>
          </c:extLst>
        </c:ser>
        <c:ser>
          <c:idx val="1"/>
          <c:order val="1"/>
          <c:tx>
            <c:strRef>
              <c:f>Flytting!$O$4</c:f>
              <c:strCache>
                <c:ptCount val="1"/>
                <c:pt idx="0">
                  <c:v>Averøy</c:v>
                </c:pt>
              </c:strCache>
            </c:strRef>
          </c:tx>
          <c:spPr>
            <a:solidFill>
              <a:schemeClr val="accent2"/>
            </a:solidFill>
            <a:ln>
              <a:noFill/>
            </a:ln>
            <a:effectLst/>
          </c:spPr>
          <c:invertIfNegative val="0"/>
          <c:cat>
            <c:strRef>
              <c:f>Flytting!$M$5:$M$14</c:f>
              <c:strCache>
                <c:ptCount val="10"/>
                <c:pt idx="0">
                  <c:v>Trondheim</c:v>
                </c:pt>
                <c:pt idx="1">
                  <c:v>Oslo</c:v>
                </c:pt>
                <c:pt idx="2">
                  <c:v>Molde</c:v>
                </c:pt>
                <c:pt idx="3">
                  <c:v>Ålesund</c:v>
                </c:pt>
                <c:pt idx="4">
                  <c:v>Hustadvika</c:v>
                </c:pt>
                <c:pt idx="5">
                  <c:v>Bergen</c:v>
                </c:pt>
                <c:pt idx="6">
                  <c:v>Moss</c:v>
                </c:pt>
                <c:pt idx="7">
                  <c:v>Kristiansand</c:v>
                </c:pt>
                <c:pt idx="8">
                  <c:v>Stavanger</c:v>
                </c:pt>
                <c:pt idx="9">
                  <c:v>Oppdal</c:v>
                </c:pt>
              </c:strCache>
            </c:strRef>
          </c:cat>
          <c:val>
            <c:numRef>
              <c:f>Flytting!$O$5:$O$14</c:f>
              <c:numCache>
                <c:formatCode>0</c:formatCode>
                <c:ptCount val="10"/>
                <c:pt idx="0" formatCode="General">
                  <c:v>15</c:v>
                </c:pt>
                <c:pt idx="1">
                  <c:v>15</c:v>
                </c:pt>
                <c:pt idx="2">
                  <c:v>1</c:v>
                </c:pt>
                <c:pt idx="3">
                  <c:v>12</c:v>
                </c:pt>
                <c:pt idx="4">
                  <c:v>18</c:v>
                </c:pt>
                <c:pt idx="5">
                  <c:v>1</c:v>
                </c:pt>
                <c:pt idx="6">
                  <c:v>9</c:v>
                </c:pt>
                <c:pt idx="7">
                  <c:v>0</c:v>
                </c:pt>
                <c:pt idx="8">
                  <c:v>1</c:v>
                </c:pt>
                <c:pt idx="9">
                  <c:v>3</c:v>
                </c:pt>
              </c:numCache>
            </c:numRef>
          </c:val>
          <c:extLst>
            <c:ext xmlns:c16="http://schemas.microsoft.com/office/drawing/2014/chart" uri="{C3380CC4-5D6E-409C-BE32-E72D297353CC}">
              <c16:uniqueId val="{00000001-0C8A-4350-A06F-562E32D4E230}"/>
            </c:ext>
          </c:extLst>
        </c:ser>
        <c:ser>
          <c:idx val="2"/>
          <c:order val="2"/>
          <c:tx>
            <c:strRef>
              <c:f>Flytting!$P$4</c:f>
              <c:strCache>
                <c:ptCount val="1"/>
                <c:pt idx="0">
                  <c:v>Gjemnes</c:v>
                </c:pt>
              </c:strCache>
            </c:strRef>
          </c:tx>
          <c:spPr>
            <a:solidFill>
              <a:schemeClr val="accent3"/>
            </a:solidFill>
            <a:ln>
              <a:noFill/>
            </a:ln>
            <a:effectLst/>
          </c:spPr>
          <c:invertIfNegative val="0"/>
          <c:cat>
            <c:strRef>
              <c:f>Flytting!$M$5:$M$14</c:f>
              <c:strCache>
                <c:ptCount val="10"/>
                <c:pt idx="0">
                  <c:v>Trondheim</c:v>
                </c:pt>
                <c:pt idx="1">
                  <c:v>Oslo</c:v>
                </c:pt>
                <c:pt idx="2">
                  <c:v>Molde</c:v>
                </c:pt>
                <c:pt idx="3">
                  <c:v>Ålesund</c:v>
                </c:pt>
                <c:pt idx="4">
                  <c:v>Hustadvika</c:v>
                </c:pt>
                <c:pt idx="5">
                  <c:v>Bergen</c:v>
                </c:pt>
                <c:pt idx="6">
                  <c:v>Moss</c:v>
                </c:pt>
                <c:pt idx="7">
                  <c:v>Kristiansand</c:v>
                </c:pt>
                <c:pt idx="8">
                  <c:v>Stavanger</c:v>
                </c:pt>
                <c:pt idx="9">
                  <c:v>Oppdal</c:v>
                </c:pt>
              </c:strCache>
            </c:strRef>
          </c:cat>
          <c:val>
            <c:numRef>
              <c:f>Flytting!$P$5:$P$14</c:f>
              <c:numCache>
                <c:formatCode>0</c:formatCode>
                <c:ptCount val="10"/>
                <c:pt idx="0" formatCode="General">
                  <c:v>7</c:v>
                </c:pt>
                <c:pt idx="1">
                  <c:v>8</c:v>
                </c:pt>
                <c:pt idx="2">
                  <c:v>19</c:v>
                </c:pt>
                <c:pt idx="3">
                  <c:v>3</c:v>
                </c:pt>
                <c:pt idx="4">
                  <c:v>13</c:v>
                </c:pt>
                <c:pt idx="5">
                  <c:v>0</c:v>
                </c:pt>
                <c:pt idx="6">
                  <c:v>0</c:v>
                </c:pt>
                <c:pt idx="7">
                  <c:v>5</c:v>
                </c:pt>
                <c:pt idx="8">
                  <c:v>0</c:v>
                </c:pt>
                <c:pt idx="9">
                  <c:v>6</c:v>
                </c:pt>
              </c:numCache>
            </c:numRef>
          </c:val>
          <c:extLst>
            <c:ext xmlns:c16="http://schemas.microsoft.com/office/drawing/2014/chart" uri="{C3380CC4-5D6E-409C-BE32-E72D297353CC}">
              <c16:uniqueId val="{00000002-0C8A-4350-A06F-562E32D4E230}"/>
            </c:ext>
          </c:extLst>
        </c:ser>
        <c:ser>
          <c:idx val="3"/>
          <c:order val="3"/>
          <c:tx>
            <c:strRef>
              <c:f>Flytting!$Q$4</c:f>
              <c:strCache>
                <c:ptCount val="1"/>
                <c:pt idx="0">
                  <c:v>Tingvoll</c:v>
                </c:pt>
              </c:strCache>
            </c:strRef>
          </c:tx>
          <c:spPr>
            <a:solidFill>
              <a:schemeClr val="accent4"/>
            </a:solidFill>
            <a:ln>
              <a:noFill/>
            </a:ln>
            <a:effectLst/>
          </c:spPr>
          <c:invertIfNegative val="0"/>
          <c:cat>
            <c:strRef>
              <c:f>Flytting!$M$5:$M$14</c:f>
              <c:strCache>
                <c:ptCount val="10"/>
                <c:pt idx="0">
                  <c:v>Trondheim</c:v>
                </c:pt>
                <c:pt idx="1">
                  <c:v>Oslo</c:v>
                </c:pt>
                <c:pt idx="2">
                  <c:v>Molde</c:v>
                </c:pt>
                <c:pt idx="3">
                  <c:v>Ålesund</c:v>
                </c:pt>
                <c:pt idx="4">
                  <c:v>Hustadvika</c:v>
                </c:pt>
                <c:pt idx="5">
                  <c:v>Bergen</c:v>
                </c:pt>
                <c:pt idx="6">
                  <c:v>Moss</c:v>
                </c:pt>
                <c:pt idx="7">
                  <c:v>Kristiansand</c:v>
                </c:pt>
                <c:pt idx="8">
                  <c:v>Stavanger</c:v>
                </c:pt>
                <c:pt idx="9">
                  <c:v>Oppdal</c:v>
                </c:pt>
              </c:strCache>
            </c:strRef>
          </c:cat>
          <c:val>
            <c:numRef>
              <c:f>Flytting!$Q$5:$Q$14</c:f>
              <c:numCache>
                <c:formatCode>0</c:formatCode>
                <c:ptCount val="10"/>
                <c:pt idx="0" formatCode="General">
                  <c:v>16</c:v>
                </c:pt>
                <c:pt idx="1">
                  <c:v>16</c:v>
                </c:pt>
                <c:pt idx="2">
                  <c:v>5</c:v>
                </c:pt>
                <c:pt idx="3">
                  <c:v>8</c:v>
                </c:pt>
                <c:pt idx="4">
                  <c:v>0</c:v>
                </c:pt>
                <c:pt idx="5">
                  <c:v>14</c:v>
                </c:pt>
                <c:pt idx="6">
                  <c:v>3</c:v>
                </c:pt>
                <c:pt idx="7">
                  <c:v>0</c:v>
                </c:pt>
                <c:pt idx="8">
                  <c:v>1</c:v>
                </c:pt>
                <c:pt idx="9">
                  <c:v>0</c:v>
                </c:pt>
              </c:numCache>
            </c:numRef>
          </c:val>
          <c:extLst>
            <c:ext xmlns:c16="http://schemas.microsoft.com/office/drawing/2014/chart" uri="{C3380CC4-5D6E-409C-BE32-E72D297353CC}">
              <c16:uniqueId val="{00000003-0C8A-4350-A06F-562E32D4E230}"/>
            </c:ext>
          </c:extLst>
        </c:ser>
        <c:ser>
          <c:idx val="4"/>
          <c:order val="4"/>
          <c:tx>
            <c:strRef>
              <c:f>Flytting!$R$4</c:f>
              <c:strCache>
                <c:ptCount val="1"/>
                <c:pt idx="0">
                  <c:v>Sunndal</c:v>
                </c:pt>
              </c:strCache>
            </c:strRef>
          </c:tx>
          <c:spPr>
            <a:solidFill>
              <a:schemeClr val="accent5"/>
            </a:solidFill>
            <a:ln>
              <a:noFill/>
            </a:ln>
            <a:effectLst/>
          </c:spPr>
          <c:invertIfNegative val="0"/>
          <c:cat>
            <c:strRef>
              <c:f>Flytting!$M$5:$M$14</c:f>
              <c:strCache>
                <c:ptCount val="10"/>
                <c:pt idx="0">
                  <c:v>Trondheim</c:v>
                </c:pt>
                <c:pt idx="1">
                  <c:v>Oslo</c:v>
                </c:pt>
                <c:pt idx="2">
                  <c:v>Molde</c:v>
                </c:pt>
                <c:pt idx="3">
                  <c:v>Ålesund</c:v>
                </c:pt>
                <c:pt idx="4">
                  <c:v>Hustadvika</c:v>
                </c:pt>
                <c:pt idx="5">
                  <c:v>Bergen</c:v>
                </c:pt>
                <c:pt idx="6">
                  <c:v>Moss</c:v>
                </c:pt>
                <c:pt idx="7">
                  <c:v>Kristiansand</c:v>
                </c:pt>
                <c:pt idx="8">
                  <c:v>Stavanger</c:v>
                </c:pt>
                <c:pt idx="9">
                  <c:v>Oppdal</c:v>
                </c:pt>
              </c:strCache>
            </c:strRef>
          </c:cat>
          <c:val>
            <c:numRef>
              <c:f>Flytting!$R$5:$R$14</c:f>
              <c:numCache>
                <c:formatCode>0</c:formatCode>
                <c:ptCount val="10"/>
                <c:pt idx="0" formatCode="General">
                  <c:v>42</c:v>
                </c:pt>
                <c:pt idx="1">
                  <c:v>28</c:v>
                </c:pt>
                <c:pt idx="2">
                  <c:v>28</c:v>
                </c:pt>
                <c:pt idx="3">
                  <c:v>16</c:v>
                </c:pt>
                <c:pt idx="4">
                  <c:v>7</c:v>
                </c:pt>
                <c:pt idx="5">
                  <c:v>3</c:v>
                </c:pt>
                <c:pt idx="6">
                  <c:v>1</c:v>
                </c:pt>
                <c:pt idx="7">
                  <c:v>1</c:v>
                </c:pt>
                <c:pt idx="8">
                  <c:v>15</c:v>
                </c:pt>
                <c:pt idx="9">
                  <c:v>6</c:v>
                </c:pt>
              </c:numCache>
            </c:numRef>
          </c:val>
          <c:extLst>
            <c:ext xmlns:c16="http://schemas.microsoft.com/office/drawing/2014/chart" uri="{C3380CC4-5D6E-409C-BE32-E72D297353CC}">
              <c16:uniqueId val="{00000004-0C8A-4350-A06F-562E32D4E230}"/>
            </c:ext>
          </c:extLst>
        </c:ser>
        <c:ser>
          <c:idx val="5"/>
          <c:order val="5"/>
          <c:tx>
            <c:strRef>
              <c:f>Flytting!$S$4</c:f>
              <c:strCache>
                <c:ptCount val="1"/>
                <c:pt idx="0">
                  <c:v>Surnadal</c:v>
                </c:pt>
              </c:strCache>
            </c:strRef>
          </c:tx>
          <c:spPr>
            <a:solidFill>
              <a:schemeClr val="accent6"/>
            </a:solidFill>
            <a:ln>
              <a:noFill/>
            </a:ln>
            <a:effectLst/>
          </c:spPr>
          <c:invertIfNegative val="0"/>
          <c:cat>
            <c:strRef>
              <c:f>Flytting!$M$5:$M$14</c:f>
              <c:strCache>
                <c:ptCount val="10"/>
                <c:pt idx="0">
                  <c:v>Trondheim</c:v>
                </c:pt>
                <c:pt idx="1">
                  <c:v>Oslo</c:v>
                </c:pt>
                <c:pt idx="2">
                  <c:v>Molde</c:v>
                </c:pt>
                <c:pt idx="3">
                  <c:v>Ålesund</c:v>
                </c:pt>
                <c:pt idx="4">
                  <c:v>Hustadvika</c:v>
                </c:pt>
                <c:pt idx="5">
                  <c:v>Bergen</c:v>
                </c:pt>
                <c:pt idx="6">
                  <c:v>Moss</c:v>
                </c:pt>
                <c:pt idx="7">
                  <c:v>Kristiansand</c:v>
                </c:pt>
                <c:pt idx="8">
                  <c:v>Stavanger</c:v>
                </c:pt>
                <c:pt idx="9">
                  <c:v>Oppdal</c:v>
                </c:pt>
              </c:strCache>
            </c:strRef>
          </c:cat>
          <c:val>
            <c:numRef>
              <c:f>Flytting!$S$5:$S$14</c:f>
              <c:numCache>
                <c:formatCode>0</c:formatCode>
                <c:ptCount val="10"/>
                <c:pt idx="0" formatCode="General">
                  <c:v>42</c:v>
                </c:pt>
                <c:pt idx="1">
                  <c:v>11</c:v>
                </c:pt>
                <c:pt idx="2">
                  <c:v>9</c:v>
                </c:pt>
                <c:pt idx="3">
                  <c:v>0</c:v>
                </c:pt>
                <c:pt idx="4">
                  <c:v>2</c:v>
                </c:pt>
                <c:pt idx="5">
                  <c:v>1</c:v>
                </c:pt>
                <c:pt idx="6">
                  <c:v>0</c:v>
                </c:pt>
                <c:pt idx="7">
                  <c:v>3</c:v>
                </c:pt>
                <c:pt idx="8">
                  <c:v>0</c:v>
                </c:pt>
                <c:pt idx="9">
                  <c:v>1</c:v>
                </c:pt>
              </c:numCache>
            </c:numRef>
          </c:val>
          <c:extLst>
            <c:ext xmlns:c16="http://schemas.microsoft.com/office/drawing/2014/chart" uri="{C3380CC4-5D6E-409C-BE32-E72D297353CC}">
              <c16:uniqueId val="{00000005-0C8A-4350-A06F-562E32D4E230}"/>
            </c:ext>
          </c:extLst>
        </c:ser>
        <c:ser>
          <c:idx val="6"/>
          <c:order val="6"/>
          <c:tx>
            <c:strRef>
              <c:f>Flytting!$T$4</c:f>
              <c:strCache>
                <c:ptCount val="1"/>
                <c:pt idx="0">
                  <c:v>Smøla</c:v>
                </c:pt>
              </c:strCache>
            </c:strRef>
          </c:tx>
          <c:spPr>
            <a:solidFill>
              <a:schemeClr val="accent1">
                <a:lumMod val="60000"/>
              </a:schemeClr>
            </a:solidFill>
            <a:ln>
              <a:noFill/>
            </a:ln>
            <a:effectLst/>
          </c:spPr>
          <c:invertIfNegative val="0"/>
          <c:cat>
            <c:strRef>
              <c:f>Flytting!$M$5:$M$14</c:f>
              <c:strCache>
                <c:ptCount val="10"/>
                <c:pt idx="0">
                  <c:v>Trondheim</c:v>
                </c:pt>
                <c:pt idx="1">
                  <c:v>Oslo</c:v>
                </c:pt>
                <c:pt idx="2">
                  <c:v>Molde</c:v>
                </c:pt>
                <c:pt idx="3">
                  <c:v>Ålesund</c:v>
                </c:pt>
                <c:pt idx="4">
                  <c:v>Hustadvika</c:v>
                </c:pt>
                <c:pt idx="5">
                  <c:v>Bergen</c:v>
                </c:pt>
                <c:pt idx="6">
                  <c:v>Moss</c:v>
                </c:pt>
                <c:pt idx="7">
                  <c:v>Kristiansand</c:v>
                </c:pt>
                <c:pt idx="8">
                  <c:v>Stavanger</c:v>
                </c:pt>
                <c:pt idx="9">
                  <c:v>Oppdal</c:v>
                </c:pt>
              </c:strCache>
            </c:strRef>
          </c:cat>
          <c:val>
            <c:numRef>
              <c:f>Flytting!$T$5:$T$14</c:f>
              <c:numCache>
                <c:formatCode>0</c:formatCode>
                <c:ptCount val="10"/>
                <c:pt idx="0" formatCode="General">
                  <c:v>7</c:v>
                </c:pt>
                <c:pt idx="1">
                  <c:v>5</c:v>
                </c:pt>
                <c:pt idx="2">
                  <c:v>2</c:v>
                </c:pt>
                <c:pt idx="3">
                  <c:v>14</c:v>
                </c:pt>
                <c:pt idx="4">
                  <c:v>0</c:v>
                </c:pt>
                <c:pt idx="5">
                  <c:v>3</c:v>
                </c:pt>
                <c:pt idx="6">
                  <c:v>0</c:v>
                </c:pt>
                <c:pt idx="7">
                  <c:v>0</c:v>
                </c:pt>
                <c:pt idx="8">
                  <c:v>0</c:v>
                </c:pt>
                <c:pt idx="9">
                  <c:v>0</c:v>
                </c:pt>
              </c:numCache>
            </c:numRef>
          </c:val>
          <c:extLst>
            <c:ext xmlns:c16="http://schemas.microsoft.com/office/drawing/2014/chart" uri="{C3380CC4-5D6E-409C-BE32-E72D297353CC}">
              <c16:uniqueId val="{00000006-0C8A-4350-A06F-562E32D4E230}"/>
            </c:ext>
          </c:extLst>
        </c:ser>
        <c:ser>
          <c:idx val="7"/>
          <c:order val="7"/>
          <c:tx>
            <c:strRef>
              <c:f>Flytting!$U$4</c:f>
              <c:strCache>
                <c:ptCount val="1"/>
                <c:pt idx="0">
                  <c:v>Aure</c:v>
                </c:pt>
              </c:strCache>
            </c:strRef>
          </c:tx>
          <c:spPr>
            <a:solidFill>
              <a:schemeClr val="accent2">
                <a:lumMod val="60000"/>
              </a:schemeClr>
            </a:solidFill>
            <a:ln>
              <a:noFill/>
            </a:ln>
            <a:effectLst/>
          </c:spPr>
          <c:invertIfNegative val="0"/>
          <c:cat>
            <c:strRef>
              <c:f>Flytting!$M$5:$M$14</c:f>
              <c:strCache>
                <c:ptCount val="10"/>
                <c:pt idx="0">
                  <c:v>Trondheim</c:v>
                </c:pt>
                <c:pt idx="1">
                  <c:v>Oslo</c:v>
                </c:pt>
                <c:pt idx="2">
                  <c:v>Molde</c:v>
                </c:pt>
                <c:pt idx="3">
                  <c:v>Ålesund</c:v>
                </c:pt>
                <c:pt idx="4">
                  <c:v>Hustadvika</c:v>
                </c:pt>
                <c:pt idx="5">
                  <c:v>Bergen</c:v>
                </c:pt>
                <c:pt idx="6">
                  <c:v>Moss</c:v>
                </c:pt>
                <c:pt idx="7">
                  <c:v>Kristiansand</c:v>
                </c:pt>
                <c:pt idx="8">
                  <c:v>Stavanger</c:v>
                </c:pt>
                <c:pt idx="9">
                  <c:v>Oppdal</c:v>
                </c:pt>
              </c:strCache>
            </c:strRef>
          </c:cat>
          <c:val>
            <c:numRef>
              <c:f>Flytting!$U$5:$U$14</c:f>
              <c:numCache>
                <c:formatCode>0</c:formatCode>
                <c:ptCount val="10"/>
                <c:pt idx="0" formatCode="General">
                  <c:v>15</c:v>
                </c:pt>
                <c:pt idx="1">
                  <c:v>6</c:v>
                </c:pt>
                <c:pt idx="2">
                  <c:v>4</c:v>
                </c:pt>
                <c:pt idx="3">
                  <c:v>3</c:v>
                </c:pt>
                <c:pt idx="4">
                  <c:v>0</c:v>
                </c:pt>
                <c:pt idx="5">
                  <c:v>1</c:v>
                </c:pt>
                <c:pt idx="6">
                  <c:v>9</c:v>
                </c:pt>
                <c:pt idx="7">
                  <c:v>0</c:v>
                </c:pt>
                <c:pt idx="8">
                  <c:v>0</c:v>
                </c:pt>
                <c:pt idx="9">
                  <c:v>0</c:v>
                </c:pt>
              </c:numCache>
            </c:numRef>
          </c:val>
          <c:extLst>
            <c:ext xmlns:c16="http://schemas.microsoft.com/office/drawing/2014/chart" uri="{C3380CC4-5D6E-409C-BE32-E72D297353CC}">
              <c16:uniqueId val="{00000007-0C8A-4350-A06F-562E32D4E230}"/>
            </c:ext>
          </c:extLst>
        </c:ser>
        <c:dLbls>
          <c:showLegendKey val="0"/>
          <c:showVal val="0"/>
          <c:showCatName val="0"/>
          <c:showSerName val="0"/>
          <c:showPercent val="0"/>
          <c:showBubbleSize val="0"/>
        </c:dLbls>
        <c:gapWidth val="150"/>
        <c:overlap val="100"/>
        <c:axId val="1979354624"/>
        <c:axId val="1979350048"/>
      </c:barChart>
      <c:catAx>
        <c:axId val="1979354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979350048"/>
        <c:crosses val="autoZero"/>
        <c:auto val="1"/>
        <c:lblAlgn val="ctr"/>
        <c:lblOffset val="100"/>
        <c:noMultiLvlLbl val="0"/>
      </c:catAx>
      <c:valAx>
        <c:axId val="19793500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979354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Netto!$H$4</c:f>
              <c:strCache>
                <c:ptCount val="1"/>
                <c:pt idx="0">
                  <c:v>2018</c:v>
                </c:pt>
              </c:strCache>
            </c:strRef>
          </c:tx>
          <c:spPr>
            <a:solidFill>
              <a:schemeClr val="accent1"/>
            </a:solidFill>
            <a:ln>
              <a:noFill/>
            </a:ln>
            <a:effectLst/>
          </c:spPr>
          <c:invertIfNegative val="0"/>
          <c:cat>
            <c:strRef>
              <c:f>Netto!$B$5:$B$12</c:f>
              <c:strCache>
                <c:ptCount val="8"/>
                <c:pt idx="0">
                  <c:v>Kristiansund</c:v>
                </c:pt>
                <c:pt idx="1">
                  <c:v>Averøy</c:v>
                </c:pt>
                <c:pt idx="2">
                  <c:v>Gjemnes</c:v>
                </c:pt>
                <c:pt idx="3">
                  <c:v>Tingvoll</c:v>
                </c:pt>
                <c:pt idx="4">
                  <c:v>Sunndal</c:v>
                </c:pt>
                <c:pt idx="5">
                  <c:v>Surnadal</c:v>
                </c:pt>
                <c:pt idx="6">
                  <c:v>Smøla</c:v>
                </c:pt>
                <c:pt idx="7">
                  <c:v>Aure</c:v>
                </c:pt>
              </c:strCache>
            </c:strRef>
          </c:cat>
          <c:val>
            <c:numRef>
              <c:f>Netto!$H$5:$H$12</c:f>
              <c:numCache>
                <c:formatCode>0</c:formatCode>
                <c:ptCount val="8"/>
                <c:pt idx="0">
                  <c:v>-128</c:v>
                </c:pt>
                <c:pt idx="1">
                  <c:v>-32</c:v>
                </c:pt>
                <c:pt idx="2">
                  <c:v>-2</c:v>
                </c:pt>
                <c:pt idx="3">
                  <c:v>-90</c:v>
                </c:pt>
                <c:pt idx="4">
                  <c:v>-69</c:v>
                </c:pt>
                <c:pt idx="5">
                  <c:v>-65</c:v>
                </c:pt>
                <c:pt idx="6">
                  <c:v>-35</c:v>
                </c:pt>
                <c:pt idx="7">
                  <c:v>-24</c:v>
                </c:pt>
              </c:numCache>
            </c:numRef>
          </c:val>
          <c:extLst>
            <c:ext xmlns:c16="http://schemas.microsoft.com/office/drawing/2014/chart" uri="{C3380CC4-5D6E-409C-BE32-E72D297353CC}">
              <c16:uniqueId val="{00000000-11CF-4E1F-A9D4-03286B2CECB9}"/>
            </c:ext>
          </c:extLst>
        </c:ser>
        <c:ser>
          <c:idx val="1"/>
          <c:order val="1"/>
          <c:tx>
            <c:strRef>
              <c:f>Netto!$I$4</c:f>
              <c:strCache>
                <c:ptCount val="1"/>
                <c:pt idx="0">
                  <c:v>2019</c:v>
                </c:pt>
              </c:strCache>
            </c:strRef>
          </c:tx>
          <c:spPr>
            <a:solidFill>
              <a:schemeClr val="accent2"/>
            </a:solidFill>
            <a:ln>
              <a:noFill/>
            </a:ln>
            <a:effectLst/>
          </c:spPr>
          <c:invertIfNegative val="0"/>
          <c:cat>
            <c:strRef>
              <c:f>Netto!$B$5:$B$12</c:f>
              <c:strCache>
                <c:ptCount val="8"/>
                <c:pt idx="0">
                  <c:v>Kristiansund</c:v>
                </c:pt>
                <c:pt idx="1">
                  <c:v>Averøy</c:v>
                </c:pt>
                <c:pt idx="2">
                  <c:v>Gjemnes</c:v>
                </c:pt>
                <c:pt idx="3">
                  <c:v>Tingvoll</c:v>
                </c:pt>
                <c:pt idx="4">
                  <c:v>Sunndal</c:v>
                </c:pt>
                <c:pt idx="5">
                  <c:v>Surnadal</c:v>
                </c:pt>
                <c:pt idx="6">
                  <c:v>Smøla</c:v>
                </c:pt>
                <c:pt idx="7">
                  <c:v>Aure</c:v>
                </c:pt>
              </c:strCache>
            </c:strRef>
          </c:cat>
          <c:val>
            <c:numRef>
              <c:f>Netto!$I$5:$I$12</c:f>
              <c:numCache>
                <c:formatCode>0</c:formatCode>
                <c:ptCount val="8"/>
                <c:pt idx="0">
                  <c:v>-137</c:v>
                </c:pt>
                <c:pt idx="1">
                  <c:v>-88</c:v>
                </c:pt>
                <c:pt idx="2">
                  <c:v>-10</c:v>
                </c:pt>
                <c:pt idx="3">
                  <c:v>-56</c:v>
                </c:pt>
                <c:pt idx="4">
                  <c:v>-94</c:v>
                </c:pt>
                <c:pt idx="5">
                  <c:v>-26</c:v>
                </c:pt>
                <c:pt idx="6">
                  <c:v>5</c:v>
                </c:pt>
                <c:pt idx="7">
                  <c:v>-44</c:v>
                </c:pt>
              </c:numCache>
            </c:numRef>
          </c:val>
          <c:extLst>
            <c:ext xmlns:c16="http://schemas.microsoft.com/office/drawing/2014/chart" uri="{C3380CC4-5D6E-409C-BE32-E72D297353CC}">
              <c16:uniqueId val="{00000001-11CF-4E1F-A9D4-03286B2CECB9}"/>
            </c:ext>
          </c:extLst>
        </c:ser>
        <c:ser>
          <c:idx val="2"/>
          <c:order val="2"/>
          <c:tx>
            <c:strRef>
              <c:f>Netto!$J$4</c:f>
              <c:strCache>
                <c:ptCount val="1"/>
                <c:pt idx="0">
                  <c:v>2020</c:v>
                </c:pt>
              </c:strCache>
            </c:strRef>
          </c:tx>
          <c:spPr>
            <a:solidFill>
              <a:schemeClr val="accent3"/>
            </a:solidFill>
            <a:ln>
              <a:noFill/>
            </a:ln>
            <a:effectLst/>
          </c:spPr>
          <c:invertIfNegative val="0"/>
          <c:cat>
            <c:strRef>
              <c:f>Netto!$B$5:$B$12</c:f>
              <c:strCache>
                <c:ptCount val="8"/>
                <c:pt idx="0">
                  <c:v>Kristiansund</c:v>
                </c:pt>
                <c:pt idx="1">
                  <c:v>Averøy</c:v>
                </c:pt>
                <c:pt idx="2">
                  <c:v>Gjemnes</c:v>
                </c:pt>
                <c:pt idx="3">
                  <c:v>Tingvoll</c:v>
                </c:pt>
                <c:pt idx="4">
                  <c:v>Sunndal</c:v>
                </c:pt>
                <c:pt idx="5">
                  <c:v>Surnadal</c:v>
                </c:pt>
                <c:pt idx="6">
                  <c:v>Smøla</c:v>
                </c:pt>
                <c:pt idx="7">
                  <c:v>Aure</c:v>
                </c:pt>
              </c:strCache>
            </c:strRef>
          </c:cat>
          <c:val>
            <c:numRef>
              <c:f>Netto!$J$5:$J$12</c:f>
              <c:numCache>
                <c:formatCode>0</c:formatCode>
                <c:ptCount val="8"/>
                <c:pt idx="0">
                  <c:v>-120</c:v>
                </c:pt>
                <c:pt idx="1">
                  <c:v>-22</c:v>
                </c:pt>
                <c:pt idx="2">
                  <c:v>22</c:v>
                </c:pt>
                <c:pt idx="3">
                  <c:v>-60</c:v>
                </c:pt>
                <c:pt idx="4">
                  <c:v>-61</c:v>
                </c:pt>
                <c:pt idx="5">
                  <c:v>-48</c:v>
                </c:pt>
                <c:pt idx="6">
                  <c:v>-24</c:v>
                </c:pt>
                <c:pt idx="7">
                  <c:v>-40</c:v>
                </c:pt>
              </c:numCache>
            </c:numRef>
          </c:val>
          <c:extLst>
            <c:ext xmlns:c16="http://schemas.microsoft.com/office/drawing/2014/chart" uri="{C3380CC4-5D6E-409C-BE32-E72D297353CC}">
              <c16:uniqueId val="{00000002-11CF-4E1F-A9D4-03286B2CECB9}"/>
            </c:ext>
          </c:extLst>
        </c:ser>
        <c:ser>
          <c:idx val="3"/>
          <c:order val="3"/>
          <c:tx>
            <c:strRef>
              <c:f>Netto!$K$4</c:f>
              <c:strCache>
                <c:ptCount val="1"/>
                <c:pt idx="0">
                  <c:v>2021</c:v>
                </c:pt>
              </c:strCache>
            </c:strRef>
          </c:tx>
          <c:spPr>
            <a:solidFill>
              <a:schemeClr val="accent4"/>
            </a:solidFill>
            <a:ln>
              <a:noFill/>
            </a:ln>
            <a:effectLst/>
          </c:spPr>
          <c:invertIfNegative val="0"/>
          <c:cat>
            <c:strRef>
              <c:f>Netto!$B$5:$B$12</c:f>
              <c:strCache>
                <c:ptCount val="8"/>
                <c:pt idx="0">
                  <c:v>Kristiansund</c:v>
                </c:pt>
                <c:pt idx="1">
                  <c:v>Averøy</c:v>
                </c:pt>
                <c:pt idx="2">
                  <c:v>Gjemnes</c:v>
                </c:pt>
                <c:pt idx="3">
                  <c:v>Tingvoll</c:v>
                </c:pt>
                <c:pt idx="4">
                  <c:v>Sunndal</c:v>
                </c:pt>
                <c:pt idx="5">
                  <c:v>Surnadal</c:v>
                </c:pt>
                <c:pt idx="6">
                  <c:v>Smøla</c:v>
                </c:pt>
                <c:pt idx="7">
                  <c:v>Aure</c:v>
                </c:pt>
              </c:strCache>
            </c:strRef>
          </c:cat>
          <c:val>
            <c:numRef>
              <c:f>Netto!$K$5:$K$12</c:f>
              <c:numCache>
                <c:formatCode>0</c:formatCode>
                <c:ptCount val="8"/>
                <c:pt idx="0">
                  <c:v>-79</c:v>
                </c:pt>
                <c:pt idx="1">
                  <c:v>5</c:v>
                </c:pt>
                <c:pt idx="2">
                  <c:v>2</c:v>
                </c:pt>
                <c:pt idx="3">
                  <c:v>-56</c:v>
                </c:pt>
                <c:pt idx="4">
                  <c:v>-47</c:v>
                </c:pt>
                <c:pt idx="5">
                  <c:v>-49</c:v>
                </c:pt>
                <c:pt idx="6">
                  <c:v>-5</c:v>
                </c:pt>
                <c:pt idx="7">
                  <c:v>-77</c:v>
                </c:pt>
              </c:numCache>
            </c:numRef>
          </c:val>
          <c:extLst>
            <c:ext xmlns:c16="http://schemas.microsoft.com/office/drawing/2014/chart" uri="{C3380CC4-5D6E-409C-BE32-E72D297353CC}">
              <c16:uniqueId val="{00000003-11CF-4E1F-A9D4-03286B2CECB9}"/>
            </c:ext>
          </c:extLst>
        </c:ser>
        <c:ser>
          <c:idx val="4"/>
          <c:order val="4"/>
          <c:tx>
            <c:strRef>
              <c:f>Netto!$L$4</c:f>
              <c:strCache>
                <c:ptCount val="1"/>
                <c:pt idx="0">
                  <c:v>2022</c:v>
                </c:pt>
              </c:strCache>
            </c:strRef>
          </c:tx>
          <c:spPr>
            <a:solidFill>
              <a:schemeClr val="accent5"/>
            </a:solidFill>
            <a:ln>
              <a:noFill/>
            </a:ln>
            <a:effectLst/>
          </c:spPr>
          <c:invertIfNegative val="0"/>
          <c:cat>
            <c:strRef>
              <c:f>Netto!$B$5:$B$12</c:f>
              <c:strCache>
                <c:ptCount val="8"/>
                <c:pt idx="0">
                  <c:v>Kristiansund</c:v>
                </c:pt>
                <c:pt idx="1">
                  <c:v>Averøy</c:v>
                </c:pt>
                <c:pt idx="2">
                  <c:v>Gjemnes</c:v>
                </c:pt>
                <c:pt idx="3">
                  <c:v>Tingvoll</c:v>
                </c:pt>
                <c:pt idx="4">
                  <c:v>Sunndal</c:v>
                </c:pt>
                <c:pt idx="5">
                  <c:v>Surnadal</c:v>
                </c:pt>
                <c:pt idx="6">
                  <c:v>Smøla</c:v>
                </c:pt>
                <c:pt idx="7">
                  <c:v>Aure</c:v>
                </c:pt>
              </c:strCache>
            </c:strRef>
          </c:cat>
          <c:val>
            <c:numRef>
              <c:f>Netto!$L$5:$L$12</c:f>
              <c:numCache>
                <c:formatCode>0</c:formatCode>
                <c:ptCount val="8"/>
                <c:pt idx="0">
                  <c:v>-39</c:v>
                </c:pt>
                <c:pt idx="1">
                  <c:v>6</c:v>
                </c:pt>
                <c:pt idx="2">
                  <c:v>5</c:v>
                </c:pt>
                <c:pt idx="3">
                  <c:v>-22</c:v>
                </c:pt>
                <c:pt idx="4">
                  <c:v>-137</c:v>
                </c:pt>
                <c:pt idx="5">
                  <c:v>19</c:v>
                </c:pt>
                <c:pt idx="6">
                  <c:v>18</c:v>
                </c:pt>
                <c:pt idx="7">
                  <c:v>-24</c:v>
                </c:pt>
              </c:numCache>
            </c:numRef>
          </c:val>
          <c:extLst>
            <c:ext xmlns:c16="http://schemas.microsoft.com/office/drawing/2014/chart" uri="{C3380CC4-5D6E-409C-BE32-E72D297353CC}">
              <c16:uniqueId val="{00000004-11CF-4E1F-A9D4-03286B2CECB9}"/>
            </c:ext>
          </c:extLst>
        </c:ser>
        <c:dLbls>
          <c:showLegendKey val="0"/>
          <c:showVal val="0"/>
          <c:showCatName val="0"/>
          <c:showSerName val="0"/>
          <c:showPercent val="0"/>
          <c:showBubbleSize val="0"/>
        </c:dLbls>
        <c:gapWidth val="150"/>
        <c:overlap val="100"/>
        <c:axId val="1139875936"/>
        <c:axId val="1139879680"/>
      </c:barChart>
      <c:catAx>
        <c:axId val="113987593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139879680"/>
        <c:crosses val="autoZero"/>
        <c:auto val="1"/>
        <c:lblAlgn val="ctr"/>
        <c:lblOffset val="100"/>
        <c:noMultiLvlLbl val="0"/>
      </c:catAx>
      <c:valAx>
        <c:axId val="113987968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139875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Netto!$N$4</c:f>
              <c:strCache>
                <c:ptCount val="1"/>
                <c:pt idx="0">
                  <c:v>2018</c:v>
                </c:pt>
              </c:strCache>
            </c:strRef>
          </c:tx>
          <c:spPr>
            <a:solidFill>
              <a:schemeClr val="accent1"/>
            </a:solidFill>
            <a:ln>
              <a:noFill/>
            </a:ln>
            <a:effectLst/>
          </c:spPr>
          <c:invertIfNegative val="0"/>
          <c:cat>
            <c:strRef>
              <c:f>Netto!$B$5:$B$12</c:f>
              <c:strCache>
                <c:ptCount val="8"/>
                <c:pt idx="0">
                  <c:v>Kristiansund</c:v>
                </c:pt>
                <c:pt idx="1">
                  <c:v>Averøy</c:v>
                </c:pt>
                <c:pt idx="2">
                  <c:v>Gjemnes</c:v>
                </c:pt>
                <c:pt idx="3">
                  <c:v>Tingvoll</c:v>
                </c:pt>
                <c:pt idx="4">
                  <c:v>Sunndal</c:v>
                </c:pt>
                <c:pt idx="5">
                  <c:v>Surnadal</c:v>
                </c:pt>
                <c:pt idx="6">
                  <c:v>Smøla</c:v>
                </c:pt>
                <c:pt idx="7">
                  <c:v>Aure</c:v>
                </c:pt>
              </c:strCache>
            </c:strRef>
          </c:cat>
          <c:val>
            <c:numRef>
              <c:f>Netto!$N$5:$N$12</c:f>
              <c:numCache>
                <c:formatCode>0</c:formatCode>
                <c:ptCount val="8"/>
                <c:pt idx="0">
                  <c:v>84</c:v>
                </c:pt>
                <c:pt idx="1">
                  <c:v>21</c:v>
                </c:pt>
                <c:pt idx="2">
                  <c:v>20</c:v>
                </c:pt>
                <c:pt idx="3">
                  <c:v>67</c:v>
                </c:pt>
                <c:pt idx="4">
                  <c:v>71</c:v>
                </c:pt>
                <c:pt idx="5">
                  <c:v>22</c:v>
                </c:pt>
                <c:pt idx="6">
                  <c:v>9</c:v>
                </c:pt>
                <c:pt idx="7">
                  <c:v>-4</c:v>
                </c:pt>
              </c:numCache>
            </c:numRef>
          </c:val>
          <c:extLst>
            <c:ext xmlns:c16="http://schemas.microsoft.com/office/drawing/2014/chart" uri="{C3380CC4-5D6E-409C-BE32-E72D297353CC}">
              <c16:uniqueId val="{00000000-0926-4DC4-8574-C7EA8BC33B0D}"/>
            </c:ext>
          </c:extLst>
        </c:ser>
        <c:ser>
          <c:idx val="1"/>
          <c:order val="1"/>
          <c:tx>
            <c:strRef>
              <c:f>Netto!$O$4</c:f>
              <c:strCache>
                <c:ptCount val="1"/>
                <c:pt idx="0">
                  <c:v>2019</c:v>
                </c:pt>
              </c:strCache>
            </c:strRef>
          </c:tx>
          <c:spPr>
            <a:solidFill>
              <a:schemeClr val="accent2"/>
            </a:solidFill>
            <a:ln>
              <a:noFill/>
            </a:ln>
            <a:effectLst/>
          </c:spPr>
          <c:invertIfNegative val="0"/>
          <c:cat>
            <c:strRef>
              <c:f>Netto!$B$5:$B$12</c:f>
              <c:strCache>
                <c:ptCount val="8"/>
                <c:pt idx="0">
                  <c:v>Kristiansund</c:v>
                </c:pt>
                <c:pt idx="1">
                  <c:v>Averøy</c:v>
                </c:pt>
                <c:pt idx="2">
                  <c:v>Gjemnes</c:v>
                </c:pt>
                <c:pt idx="3">
                  <c:v>Tingvoll</c:v>
                </c:pt>
                <c:pt idx="4">
                  <c:v>Sunndal</c:v>
                </c:pt>
                <c:pt idx="5">
                  <c:v>Surnadal</c:v>
                </c:pt>
                <c:pt idx="6">
                  <c:v>Smøla</c:v>
                </c:pt>
                <c:pt idx="7">
                  <c:v>Aure</c:v>
                </c:pt>
              </c:strCache>
            </c:strRef>
          </c:cat>
          <c:val>
            <c:numRef>
              <c:f>Netto!$O$5:$O$12</c:f>
              <c:numCache>
                <c:formatCode>0</c:formatCode>
                <c:ptCount val="8"/>
                <c:pt idx="0">
                  <c:v>62</c:v>
                </c:pt>
                <c:pt idx="1">
                  <c:v>33</c:v>
                </c:pt>
                <c:pt idx="2">
                  <c:v>2</c:v>
                </c:pt>
                <c:pt idx="3">
                  <c:v>47</c:v>
                </c:pt>
                <c:pt idx="4">
                  <c:v>28</c:v>
                </c:pt>
                <c:pt idx="5">
                  <c:v>29</c:v>
                </c:pt>
                <c:pt idx="6">
                  <c:v>21</c:v>
                </c:pt>
                <c:pt idx="7">
                  <c:v>7</c:v>
                </c:pt>
              </c:numCache>
            </c:numRef>
          </c:val>
          <c:extLst>
            <c:ext xmlns:c16="http://schemas.microsoft.com/office/drawing/2014/chart" uri="{C3380CC4-5D6E-409C-BE32-E72D297353CC}">
              <c16:uniqueId val="{00000001-0926-4DC4-8574-C7EA8BC33B0D}"/>
            </c:ext>
          </c:extLst>
        </c:ser>
        <c:ser>
          <c:idx val="2"/>
          <c:order val="2"/>
          <c:tx>
            <c:strRef>
              <c:f>Netto!$P$4</c:f>
              <c:strCache>
                <c:ptCount val="1"/>
                <c:pt idx="0">
                  <c:v>2020</c:v>
                </c:pt>
              </c:strCache>
            </c:strRef>
          </c:tx>
          <c:spPr>
            <a:solidFill>
              <a:schemeClr val="accent3"/>
            </a:solidFill>
            <a:ln>
              <a:noFill/>
            </a:ln>
            <a:effectLst/>
          </c:spPr>
          <c:invertIfNegative val="0"/>
          <c:cat>
            <c:strRef>
              <c:f>Netto!$B$5:$B$12</c:f>
              <c:strCache>
                <c:ptCount val="8"/>
                <c:pt idx="0">
                  <c:v>Kristiansund</c:v>
                </c:pt>
                <c:pt idx="1">
                  <c:v>Averøy</c:v>
                </c:pt>
                <c:pt idx="2">
                  <c:v>Gjemnes</c:v>
                </c:pt>
                <c:pt idx="3">
                  <c:v>Tingvoll</c:v>
                </c:pt>
                <c:pt idx="4">
                  <c:v>Sunndal</c:v>
                </c:pt>
                <c:pt idx="5">
                  <c:v>Surnadal</c:v>
                </c:pt>
                <c:pt idx="6">
                  <c:v>Smøla</c:v>
                </c:pt>
                <c:pt idx="7">
                  <c:v>Aure</c:v>
                </c:pt>
              </c:strCache>
            </c:strRef>
          </c:cat>
          <c:val>
            <c:numRef>
              <c:f>Netto!$P$5:$P$12</c:f>
              <c:numCache>
                <c:formatCode>0</c:formatCode>
                <c:ptCount val="8"/>
                <c:pt idx="0">
                  <c:v>67</c:v>
                </c:pt>
                <c:pt idx="1">
                  <c:v>17</c:v>
                </c:pt>
                <c:pt idx="2">
                  <c:v>10</c:v>
                </c:pt>
                <c:pt idx="3">
                  <c:v>39</c:v>
                </c:pt>
                <c:pt idx="4">
                  <c:v>11</c:v>
                </c:pt>
                <c:pt idx="5">
                  <c:v>22</c:v>
                </c:pt>
                <c:pt idx="6">
                  <c:v>4</c:v>
                </c:pt>
                <c:pt idx="7">
                  <c:v>13</c:v>
                </c:pt>
              </c:numCache>
            </c:numRef>
          </c:val>
          <c:extLst>
            <c:ext xmlns:c16="http://schemas.microsoft.com/office/drawing/2014/chart" uri="{C3380CC4-5D6E-409C-BE32-E72D297353CC}">
              <c16:uniqueId val="{00000002-0926-4DC4-8574-C7EA8BC33B0D}"/>
            </c:ext>
          </c:extLst>
        </c:ser>
        <c:ser>
          <c:idx val="3"/>
          <c:order val="3"/>
          <c:tx>
            <c:strRef>
              <c:f>Netto!$Q$4</c:f>
              <c:strCache>
                <c:ptCount val="1"/>
                <c:pt idx="0">
                  <c:v>2021</c:v>
                </c:pt>
              </c:strCache>
            </c:strRef>
          </c:tx>
          <c:spPr>
            <a:solidFill>
              <a:schemeClr val="accent4"/>
            </a:solidFill>
            <a:ln>
              <a:noFill/>
            </a:ln>
            <a:effectLst/>
          </c:spPr>
          <c:invertIfNegative val="0"/>
          <c:cat>
            <c:strRef>
              <c:f>Netto!$B$5:$B$12</c:f>
              <c:strCache>
                <c:ptCount val="8"/>
                <c:pt idx="0">
                  <c:v>Kristiansund</c:v>
                </c:pt>
                <c:pt idx="1">
                  <c:v>Averøy</c:v>
                </c:pt>
                <c:pt idx="2">
                  <c:v>Gjemnes</c:v>
                </c:pt>
                <c:pt idx="3">
                  <c:v>Tingvoll</c:v>
                </c:pt>
                <c:pt idx="4">
                  <c:v>Sunndal</c:v>
                </c:pt>
                <c:pt idx="5">
                  <c:v>Surnadal</c:v>
                </c:pt>
                <c:pt idx="6">
                  <c:v>Smøla</c:v>
                </c:pt>
                <c:pt idx="7">
                  <c:v>Aure</c:v>
                </c:pt>
              </c:strCache>
            </c:strRef>
          </c:cat>
          <c:val>
            <c:numRef>
              <c:f>Netto!$Q$5:$Q$12</c:f>
              <c:numCache>
                <c:formatCode>0</c:formatCode>
                <c:ptCount val="8"/>
                <c:pt idx="0">
                  <c:v>2</c:v>
                </c:pt>
                <c:pt idx="1">
                  <c:v>25</c:v>
                </c:pt>
                <c:pt idx="2">
                  <c:v>4</c:v>
                </c:pt>
                <c:pt idx="3">
                  <c:v>40</c:v>
                </c:pt>
                <c:pt idx="4">
                  <c:v>34</c:v>
                </c:pt>
                <c:pt idx="5">
                  <c:v>27</c:v>
                </c:pt>
                <c:pt idx="6">
                  <c:v>9</c:v>
                </c:pt>
                <c:pt idx="7">
                  <c:v>13</c:v>
                </c:pt>
              </c:numCache>
            </c:numRef>
          </c:val>
          <c:extLst>
            <c:ext xmlns:c16="http://schemas.microsoft.com/office/drawing/2014/chart" uri="{C3380CC4-5D6E-409C-BE32-E72D297353CC}">
              <c16:uniqueId val="{00000003-0926-4DC4-8574-C7EA8BC33B0D}"/>
            </c:ext>
          </c:extLst>
        </c:ser>
        <c:ser>
          <c:idx val="4"/>
          <c:order val="4"/>
          <c:tx>
            <c:strRef>
              <c:f>Netto!$R$4</c:f>
              <c:strCache>
                <c:ptCount val="1"/>
                <c:pt idx="0">
                  <c:v>2022</c:v>
                </c:pt>
              </c:strCache>
            </c:strRef>
          </c:tx>
          <c:spPr>
            <a:solidFill>
              <a:schemeClr val="accent5"/>
            </a:solidFill>
            <a:ln>
              <a:noFill/>
            </a:ln>
            <a:effectLst/>
          </c:spPr>
          <c:invertIfNegative val="0"/>
          <c:cat>
            <c:strRef>
              <c:f>Netto!$B$5:$B$12</c:f>
              <c:strCache>
                <c:ptCount val="8"/>
                <c:pt idx="0">
                  <c:v>Kristiansund</c:v>
                </c:pt>
                <c:pt idx="1">
                  <c:v>Averøy</c:v>
                </c:pt>
                <c:pt idx="2">
                  <c:v>Gjemnes</c:v>
                </c:pt>
                <c:pt idx="3">
                  <c:v>Tingvoll</c:v>
                </c:pt>
                <c:pt idx="4">
                  <c:v>Sunndal</c:v>
                </c:pt>
                <c:pt idx="5">
                  <c:v>Surnadal</c:v>
                </c:pt>
                <c:pt idx="6">
                  <c:v>Smøla</c:v>
                </c:pt>
                <c:pt idx="7">
                  <c:v>Aure</c:v>
                </c:pt>
              </c:strCache>
            </c:strRef>
          </c:cat>
          <c:val>
            <c:numRef>
              <c:f>Netto!$R$5:$R$12</c:f>
              <c:numCache>
                <c:formatCode>0</c:formatCode>
                <c:ptCount val="8"/>
                <c:pt idx="0">
                  <c:v>226</c:v>
                </c:pt>
                <c:pt idx="1">
                  <c:v>44</c:v>
                </c:pt>
                <c:pt idx="2">
                  <c:v>18</c:v>
                </c:pt>
                <c:pt idx="3">
                  <c:v>109</c:v>
                </c:pt>
                <c:pt idx="4">
                  <c:v>351</c:v>
                </c:pt>
                <c:pt idx="5">
                  <c:v>52</c:v>
                </c:pt>
                <c:pt idx="6">
                  <c:v>31</c:v>
                </c:pt>
                <c:pt idx="7">
                  <c:v>42</c:v>
                </c:pt>
              </c:numCache>
            </c:numRef>
          </c:val>
          <c:extLst>
            <c:ext xmlns:c16="http://schemas.microsoft.com/office/drawing/2014/chart" uri="{C3380CC4-5D6E-409C-BE32-E72D297353CC}">
              <c16:uniqueId val="{00000004-0926-4DC4-8574-C7EA8BC33B0D}"/>
            </c:ext>
          </c:extLst>
        </c:ser>
        <c:dLbls>
          <c:showLegendKey val="0"/>
          <c:showVal val="0"/>
          <c:showCatName val="0"/>
          <c:showSerName val="0"/>
          <c:showPercent val="0"/>
          <c:showBubbleSize val="0"/>
        </c:dLbls>
        <c:gapWidth val="150"/>
        <c:overlap val="100"/>
        <c:axId val="1065819824"/>
        <c:axId val="1065813584"/>
      </c:barChart>
      <c:catAx>
        <c:axId val="1065819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065813584"/>
        <c:crosses val="autoZero"/>
        <c:auto val="1"/>
        <c:lblAlgn val="ctr"/>
        <c:lblOffset val="100"/>
        <c:noMultiLvlLbl val="0"/>
      </c:catAx>
      <c:valAx>
        <c:axId val="10658135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0658198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Fodte2!$B$22</c:f>
              <c:strCache>
                <c:ptCount val="1"/>
                <c:pt idx="0">
                  <c:v>Fødde</c:v>
                </c:pt>
              </c:strCache>
            </c:strRef>
          </c:tx>
          <c:spPr>
            <a:solidFill>
              <a:srgbClr val="C00000"/>
            </a:solidFill>
            <a:ln>
              <a:noFill/>
            </a:ln>
            <a:effectLst/>
          </c:spPr>
          <c:invertIfNegative val="0"/>
          <c:cat>
            <c:strRef>
              <c:f>Fodte2!$C$3:$L$3</c:f>
              <c:strCache>
                <c:ptCount val="10"/>
                <c:pt idx="0">
                  <c:v>2013</c:v>
                </c:pt>
                <c:pt idx="1">
                  <c:v>2014</c:v>
                </c:pt>
                <c:pt idx="2">
                  <c:v>2015</c:v>
                </c:pt>
                <c:pt idx="3">
                  <c:v>2016</c:v>
                </c:pt>
                <c:pt idx="4">
                  <c:v>2017</c:v>
                </c:pt>
                <c:pt idx="5">
                  <c:v>2018</c:v>
                </c:pt>
                <c:pt idx="6">
                  <c:v>2019</c:v>
                </c:pt>
                <c:pt idx="7">
                  <c:v>2020</c:v>
                </c:pt>
                <c:pt idx="8">
                  <c:v>2021</c:v>
                </c:pt>
                <c:pt idx="9">
                  <c:v>2022</c:v>
                </c:pt>
              </c:strCache>
            </c:strRef>
          </c:cat>
          <c:val>
            <c:numRef>
              <c:f>Fodte2!$C$22:$L$22</c:f>
              <c:numCache>
                <c:formatCode>0</c:formatCode>
                <c:ptCount val="10"/>
                <c:pt idx="0">
                  <c:v>503</c:v>
                </c:pt>
                <c:pt idx="1">
                  <c:v>521</c:v>
                </c:pt>
                <c:pt idx="2">
                  <c:v>518</c:v>
                </c:pt>
                <c:pt idx="3">
                  <c:v>468</c:v>
                </c:pt>
                <c:pt idx="4">
                  <c:v>487</c:v>
                </c:pt>
                <c:pt idx="5">
                  <c:v>469</c:v>
                </c:pt>
                <c:pt idx="6">
                  <c:v>466</c:v>
                </c:pt>
                <c:pt idx="7">
                  <c:v>425</c:v>
                </c:pt>
                <c:pt idx="8">
                  <c:v>459</c:v>
                </c:pt>
                <c:pt idx="9">
                  <c:v>438</c:v>
                </c:pt>
              </c:numCache>
            </c:numRef>
          </c:val>
          <c:extLst>
            <c:ext xmlns:c16="http://schemas.microsoft.com/office/drawing/2014/chart" uri="{C3380CC4-5D6E-409C-BE32-E72D297353CC}">
              <c16:uniqueId val="{00000000-D966-4979-A2E1-5F3CBFFA3B7C}"/>
            </c:ext>
          </c:extLst>
        </c:ser>
        <c:ser>
          <c:idx val="1"/>
          <c:order val="1"/>
          <c:tx>
            <c:strRef>
              <c:f>Fodte2!$B$23</c:f>
              <c:strCache>
                <c:ptCount val="1"/>
                <c:pt idx="0">
                  <c:v>Døde</c:v>
                </c:pt>
              </c:strCache>
            </c:strRef>
          </c:tx>
          <c:spPr>
            <a:solidFill>
              <a:schemeClr val="accent2"/>
            </a:solidFill>
            <a:ln>
              <a:noFill/>
            </a:ln>
            <a:effectLst/>
          </c:spPr>
          <c:invertIfNegative val="0"/>
          <c:cat>
            <c:strRef>
              <c:f>Fodte2!$C$3:$L$3</c:f>
              <c:strCache>
                <c:ptCount val="10"/>
                <c:pt idx="0">
                  <c:v>2013</c:v>
                </c:pt>
                <c:pt idx="1">
                  <c:v>2014</c:v>
                </c:pt>
                <c:pt idx="2">
                  <c:v>2015</c:v>
                </c:pt>
                <c:pt idx="3">
                  <c:v>2016</c:v>
                </c:pt>
                <c:pt idx="4">
                  <c:v>2017</c:v>
                </c:pt>
                <c:pt idx="5">
                  <c:v>2018</c:v>
                </c:pt>
                <c:pt idx="6">
                  <c:v>2019</c:v>
                </c:pt>
                <c:pt idx="7">
                  <c:v>2020</c:v>
                </c:pt>
                <c:pt idx="8">
                  <c:v>2021</c:v>
                </c:pt>
                <c:pt idx="9">
                  <c:v>2022</c:v>
                </c:pt>
              </c:strCache>
            </c:strRef>
          </c:cat>
          <c:val>
            <c:numRef>
              <c:f>Fodte2!$C$23:$L$23</c:f>
              <c:numCache>
                <c:formatCode>0</c:formatCode>
                <c:ptCount val="10"/>
                <c:pt idx="0">
                  <c:v>-580</c:v>
                </c:pt>
                <c:pt idx="1">
                  <c:v>-547</c:v>
                </c:pt>
                <c:pt idx="2">
                  <c:v>-521</c:v>
                </c:pt>
                <c:pt idx="3">
                  <c:v>-528</c:v>
                </c:pt>
                <c:pt idx="4">
                  <c:v>-518</c:v>
                </c:pt>
                <c:pt idx="5">
                  <c:v>-509</c:v>
                </c:pt>
                <c:pt idx="6">
                  <c:v>-544</c:v>
                </c:pt>
                <c:pt idx="7">
                  <c:v>-504</c:v>
                </c:pt>
                <c:pt idx="8">
                  <c:v>-530</c:v>
                </c:pt>
                <c:pt idx="9">
                  <c:v>-599</c:v>
                </c:pt>
              </c:numCache>
            </c:numRef>
          </c:val>
          <c:extLst>
            <c:ext xmlns:c16="http://schemas.microsoft.com/office/drawing/2014/chart" uri="{C3380CC4-5D6E-409C-BE32-E72D297353CC}">
              <c16:uniqueId val="{00000001-D966-4979-A2E1-5F3CBFFA3B7C}"/>
            </c:ext>
          </c:extLst>
        </c:ser>
        <c:dLbls>
          <c:showLegendKey val="0"/>
          <c:showVal val="0"/>
          <c:showCatName val="0"/>
          <c:showSerName val="0"/>
          <c:showPercent val="0"/>
          <c:showBubbleSize val="0"/>
        </c:dLbls>
        <c:gapWidth val="150"/>
        <c:overlap val="100"/>
        <c:axId val="1735619760"/>
        <c:axId val="1735620592"/>
      </c:barChart>
      <c:lineChart>
        <c:grouping val="standard"/>
        <c:varyColors val="0"/>
        <c:ser>
          <c:idx val="2"/>
          <c:order val="2"/>
          <c:tx>
            <c:strRef>
              <c:f>Fodte2!$B$24</c:f>
              <c:strCache>
                <c:ptCount val="1"/>
                <c:pt idx="0">
                  <c:v>Fødselsoverskot</c:v>
                </c:pt>
              </c:strCache>
            </c:strRef>
          </c:tx>
          <c:spPr>
            <a:ln w="28575" cap="rnd">
              <a:solidFill>
                <a:srgbClr val="946264"/>
              </a:solidFill>
              <a:round/>
            </a:ln>
            <a:effectLst/>
          </c:spPr>
          <c:marker>
            <c:symbol val="none"/>
          </c:marker>
          <c:cat>
            <c:strRef>
              <c:f>Fodte2!$C$3:$L$3</c:f>
              <c:strCache>
                <c:ptCount val="10"/>
                <c:pt idx="0">
                  <c:v>2013</c:v>
                </c:pt>
                <c:pt idx="1">
                  <c:v>2014</c:v>
                </c:pt>
                <c:pt idx="2">
                  <c:v>2015</c:v>
                </c:pt>
                <c:pt idx="3">
                  <c:v>2016</c:v>
                </c:pt>
                <c:pt idx="4">
                  <c:v>2017</c:v>
                </c:pt>
                <c:pt idx="5">
                  <c:v>2018</c:v>
                </c:pt>
                <c:pt idx="6">
                  <c:v>2019</c:v>
                </c:pt>
                <c:pt idx="7">
                  <c:v>2020</c:v>
                </c:pt>
                <c:pt idx="8">
                  <c:v>2021</c:v>
                </c:pt>
                <c:pt idx="9">
                  <c:v>2022</c:v>
                </c:pt>
              </c:strCache>
            </c:strRef>
          </c:cat>
          <c:val>
            <c:numRef>
              <c:f>Fodte2!$C$24:$L$24</c:f>
              <c:numCache>
                <c:formatCode>0</c:formatCode>
                <c:ptCount val="10"/>
                <c:pt idx="0">
                  <c:v>-77</c:v>
                </c:pt>
                <c:pt idx="1">
                  <c:v>-26</c:v>
                </c:pt>
                <c:pt idx="2">
                  <c:v>-3</c:v>
                </c:pt>
                <c:pt idx="3">
                  <c:v>-60</c:v>
                </c:pt>
                <c:pt idx="4">
                  <c:v>-31</c:v>
                </c:pt>
                <c:pt idx="5">
                  <c:v>-40</c:v>
                </c:pt>
                <c:pt idx="6">
                  <c:v>-78</c:v>
                </c:pt>
                <c:pt idx="7">
                  <c:v>-79</c:v>
                </c:pt>
                <c:pt idx="8">
                  <c:v>-71</c:v>
                </c:pt>
                <c:pt idx="9">
                  <c:v>-161</c:v>
                </c:pt>
              </c:numCache>
            </c:numRef>
          </c:val>
          <c:smooth val="0"/>
          <c:extLst>
            <c:ext xmlns:c16="http://schemas.microsoft.com/office/drawing/2014/chart" uri="{C3380CC4-5D6E-409C-BE32-E72D297353CC}">
              <c16:uniqueId val="{00000002-D966-4979-A2E1-5F3CBFFA3B7C}"/>
            </c:ext>
          </c:extLst>
        </c:ser>
        <c:dLbls>
          <c:showLegendKey val="0"/>
          <c:showVal val="0"/>
          <c:showCatName val="0"/>
          <c:showSerName val="0"/>
          <c:showPercent val="0"/>
          <c:showBubbleSize val="0"/>
        </c:dLbls>
        <c:marker val="1"/>
        <c:smooth val="0"/>
        <c:axId val="1735619760"/>
        <c:axId val="1735620592"/>
      </c:lineChart>
      <c:catAx>
        <c:axId val="173561976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735620592"/>
        <c:crosses val="autoZero"/>
        <c:auto val="1"/>
        <c:lblAlgn val="ctr"/>
        <c:lblOffset val="100"/>
        <c:noMultiLvlLbl val="0"/>
      </c:catAx>
      <c:valAx>
        <c:axId val="1735620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17356197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b-N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SysselEtterArbste!$H$7</c:f>
              <c:strCache>
                <c:ptCount val="1"/>
                <c:pt idx="0">
                  <c:v>Jordbruk, skogbruk og fiske</c:v>
                </c:pt>
              </c:strCache>
            </c:strRef>
          </c:tx>
          <c:spPr>
            <a:solidFill>
              <a:schemeClr val="accent1"/>
            </a:solidFill>
            <a:ln>
              <a:noFill/>
            </a:ln>
            <a:effectLst/>
          </c:spPr>
          <c:invertIfNegative val="0"/>
          <c:cat>
            <c:strRef>
              <c:f>SysselEtterArbste!$I$5:$P$5</c:f>
              <c:strCache>
                <c:ptCount val="8"/>
                <c:pt idx="0">
                  <c:v>Kristiansund</c:v>
                </c:pt>
                <c:pt idx="1">
                  <c:v>Averøy</c:v>
                </c:pt>
                <c:pt idx="2">
                  <c:v>Gjemnes</c:v>
                </c:pt>
                <c:pt idx="3">
                  <c:v>Tingvoll</c:v>
                </c:pt>
                <c:pt idx="4">
                  <c:v>Sunndal</c:v>
                </c:pt>
                <c:pt idx="5">
                  <c:v>Surnadal</c:v>
                </c:pt>
                <c:pt idx="6">
                  <c:v>Smøla</c:v>
                </c:pt>
                <c:pt idx="7">
                  <c:v>Aure</c:v>
                </c:pt>
              </c:strCache>
            </c:strRef>
          </c:cat>
          <c:val>
            <c:numRef>
              <c:f>SysselEtterArbste!$I$7:$P$7</c:f>
              <c:numCache>
                <c:formatCode>General</c:formatCode>
                <c:ptCount val="8"/>
                <c:pt idx="0">
                  <c:v>209</c:v>
                </c:pt>
                <c:pt idx="1">
                  <c:v>223</c:v>
                </c:pt>
                <c:pt idx="2">
                  <c:v>95</c:v>
                </c:pt>
                <c:pt idx="3">
                  <c:v>106</c:v>
                </c:pt>
                <c:pt idx="4">
                  <c:v>65</c:v>
                </c:pt>
                <c:pt idx="5">
                  <c:v>219</c:v>
                </c:pt>
                <c:pt idx="6">
                  <c:v>326</c:v>
                </c:pt>
                <c:pt idx="7">
                  <c:v>234</c:v>
                </c:pt>
              </c:numCache>
            </c:numRef>
          </c:val>
          <c:extLst>
            <c:ext xmlns:c16="http://schemas.microsoft.com/office/drawing/2014/chart" uri="{C3380CC4-5D6E-409C-BE32-E72D297353CC}">
              <c16:uniqueId val="{00000000-DF38-44BA-BF69-72F3C4EB7F09}"/>
            </c:ext>
          </c:extLst>
        </c:ser>
        <c:ser>
          <c:idx val="1"/>
          <c:order val="1"/>
          <c:tx>
            <c:strRef>
              <c:f>SysselEtterArbste!$H$8</c:f>
              <c:strCache>
                <c:ptCount val="1"/>
                <c:pt idx="0">
                  <c:v>Sekundærnæringer</c:v>
                </c:pt>
              </c:strCache>
            </c:strRef>
          </c:tx>
          <c:spPr>
            <a:solidFill>
              <a:schemeClr val="accent2"/>
            </a:solidFill>
            <a:ln>
              <a:noFill/>
            </a:ln>
            <a:effectLst/>
          </c:spPr>
          <c:invertIfNegative val="0"/>
          <c:cat>
            <c:strRef>
              <c:f>SysselEtterArbste!$I$5:$P$5</c:f>
              <c:strCache>
                <c:ptCount val="8"/>
                <c:pt idx="0">
                  <c:v>Kristiansund</c:v>
                </c:pt>
                <c:pt idx="1">
                  <c:v>Averøy</c:v>
                </c:pt>
                <c:pt idx="2">
                  <c:v>Gjemnes</c:v>
                </c:pt>
                <c:pt idx="3">
                  <c:v>Tingvoll</c:v>
                </c:pt>
                <c:pt idx="4">
                  <c:v>Sunndal</c:v>
                </c:pt>
                <c:pt idx="5">
                  <c:v>Surnadal</c:v>
                </c:pt>
                <c:pt idx="6">
                  <c:v>Smøla</c:v>
                </c:pt>
                <c:pt idx="7">
                  <c:v>Aure</c:v>
                </c:pt>
              </c:strCache>
            </c:strRef>
          </c:cat>
          <c:val>
            <c:numRef>
              <c:f>SysselEtterArbste!$I$8:$P$8</c:f>
              <c:numCache>
                <c:formatCode>General</c:formatCode>
                <c:ptCount val="8"/>
                <c:pt idx="0">
                  <c:v>2245</c:v>
                </c:pt>
                <c:pt idx="1">
                  <c:v>595</c:v>
                </c:pt>
                <c:pt idx="2">
                  <c:v>163</c:v>
                </c:pt>
                <c:pt idx="3">
                  <c:v>210</c:v>
                </c:pt>
                <c:pt idx="4">
                  <c:v>1616</c:v>
                </c:pt>
                <c:pt idx="5">
                  <c:v>707</c:v>
                </c:pt>
                <c:pt idx="6">
                  <c:v>203</c:v>
                </c:pt>
                <c:pt idx="7">
                  <c:v>437</c:v>
                </c:pt>
              </c:numCache>
            </c:numRef>
          </c:val>
          <c:extLst>
            <c:ext xmlns:c16="http://schemas.microsoft.com/office/drawing/2014/chart" uri="{C3380CC4-5D6E-409C-BE32-E72D297353CC}">
              <c16:uniqueId val="{00000001-DF38-44BA-BF69-72F3C4EB7F09}"/>
            </c:ext>
          </c:extLst>
        </c:ser>
        <c:ser>
          <c:idx val="2"/>
          <c:order val="2"/>
          <c:tx>
            <c:strRef>
              <c:f>SysselEtterArbste!$H$9</c:f>
              <c:strCache>
                <c:ptCount val="1"/>
                <c:pt idx="0">
                  <c:v>Varehandel, hotell og restaurant, samferdsel, finanstjen.,mv</c:v>
                </c:pt>
              </c:strCache>
            </c:strRef>
          </c:tx>
          <c:spPr>
            <a:solidFill>
              <a:schemeClr val="accent3"/>
            </a:solidFill>
            <a:ln>
              <a:noFill/>
            </a:ln>
            <a:effectLst/>
          </c:spPr>
          <c:invertIfNegative val="0"/>
          <c:cat>
            <c:strRef>
              <c:f>SysselEtterArbste!$I$5:$P$5</c:f>
              <c:strCache>
                <c:ptCount val="8"/>
                <c:pt idx="0">
                  <c:v>Kristiansund</c:v>
                </c:pt>
                <c:pt idx="1">
                  <c:v>Averøy</c:v>
                </c:pt>
                <c:pt idx="2">
                  <c:v>Gjemnes</c:v>
                </c:pt>
                <c:pt idx="3">
                  <c:v>Tingvoll</c:v>
                </c:pt>
                <c:pt idx="4">
                  <c:v>Sunndal</c:v>
                </c:pt>
                <c:pt idx="5">
                  <c:v>Surnadal</c:v>
                </c:pt>
                <c:pt idx="6">
                  <c:v>Smøla</c:v>
                </c:pt>
                <c:pt idx="7">
                  <c:v>Aure</c:v>
                </c:pt>
              </c:strCache>
            </c:strRef>
          </c:cat>
          <c:val>
            <c:numRef>
              <c:f>SysselEtterArbste!$I$9:$P$9</c:f>
              <c:numCache>
                <c:formatCode>General</c:formatCode>
                <c:ptCount val="8"/>
                <c:pt idx="0">
                  <c:v>4475</c:v>
                </c:pt>
                <c:pt idx="1">
                  <c:v>697</c:v>
                </c:pt>
                <c:pt idx="2">
                  <c:v>208</c:v>
                </c:pt>
                <c:pt idx="3">
                  <c:v>260</c:v>
                </c:pt>
                <c:pt idx="4">
                  <c:v>803</c:v>
                </c:pt>
                <c:pt idx="5">
                  <c:v>912</c:v>
                </c:pt>
                <c:pt idx="6">
                  <c:v>227</c:v>
                </c:pt>
                <c:pt idx="7">
                  <c:v>364</c:v>
                </c:pt>
              </c:numCache>
            </c:numRef>
          </c:val>
          <c:extLst>
            <c:ext xmlns:c16="http://schemas.microsoft.com/office/drawing/2014/chart" uri="{C3380CC4-5D6E-409C-BE32-E72D297353CC}">
              <c16:uniqueId val="{00000002-DF38-44BA-BF69-72F3C4EB7F09}"/>
            </c:ext>
          </c:extLst>
        </c:ser>
        <c:ser>
          <c:idx val="3"/>
          <c:order val="3"/>
          <c:tx>
            <c:strRef>
              <c:f>SysselEtterArbste!$H$10</c:f>
              <c:strCache>
                <c:ptCount val="1"/>
                <c:pt idx="0">
                  <c:v>Off.adm., forsvar, sosialforsikring</c:v>
                </c:pt>
              </c:strCache>
            </c:strRef>
          </c:tx>
          <c:spPr>
            <a:solidFill>
              <a:schemeClr val="accent4"/>
            </a:solidFill>
            <a:ln>
              <a:noFill/>
            </a:ln>
            <a:effectLst/>
          </c:spPr>
          <c:invertIfNegative val="0"/>
          <c:cat>
            <c:strRef>
              <c:f>SysselEtterArbste!$I$5:$P$5</c:f>
              <c:strCache>
                <c:ptCount val="8"/>
                <c:pt idx="0">
                  <c:v>Kristiansund</c:v>
                </c:pt>
                <c:pt idx="1">
                  <c:v>Averøy</c:v>
                </c:pt>
                <c:pt idx="2">
                  <c:v>Gjemnes</c:v>
                </c:pt>
                <c:pt idx="3">
                  <c:v>Tingvoll</c:v>
                </c:pt>
                <c:pt idx="4">
                  <c:v>Sunndal</c:v>
                </c:pt>
                <c:pt idx="5">
                  <c:v>Surnadal</c:v>
                </c:pt>
                <c:pt idx="6">
                  <c:v>Smøla</c:v>
                </c:pt>
                <c:pt idx="7">
                  <c:v>Aure</c:v>
                </c:pt>
              </c:strCache>
            </c:strRef>
          </c:cat>
          <c:val>
            <c:numRef>
              <c:f>SysselEtterArbste!$I$10:$P$10</c:f>
              <c:numCache>
                <c:formatCode>General</c:formatCode>
                <c:ptCount val="8"/>
                <c:pt idx="0">
                  <c:v>674</c:v>
                </c:pt>
                <c:pt idx="1">
                  <c:v>64</c:v>
                </c:pt>
                <c:pt idx="2">
                  <c:v>54</c:v>
                </c:pt>
                <c:pt idx="3">
                  <c:v>39</c:v>
                </c:pt>
                <c:pt idx="4">
                  <c:v>97</c:v>
                </c:pt>
                <c:pt idx="5">
                  <c:v>110</c:v>
                </c:pt>
                <c:pt idx="6">
                  <c:v>30</c:v>
                </c:pt>
                <c:pt idx="7">
                  <c:v>63</c:v>
                </c:pt>
              </c:numCache>
            </c:numRef>
          </c:val>
          <c:extLst>
            <c:ext xmlns:c16="http://schemas.microsoft.com/office/drawing/2014/chart" uri="{C3380CC4-5D6E-409C-BE32-E72D297353CC}">
              <c16:uniqueId val="{00000003-DF38-44BA-BF69-72F3C4EB7F09}"/>
            </c:ext>
          </c:extLst>
        </c:ser>
        <c:ser>
          <c:idx val="4"/>
          <c:order val="4"/>
          <c:tx>
            <c:strRef>
              <c:f>SysselEtterArbste!$H$11</c:f>
              <c:strCache>
                <c:ptCount val="1"/>
                <c:pt idx="0">
                  <c:v>Undervisning</c:v>
                </c:pt>
              </c:strCache>
            </c:strRef>
          </c:tx>
          <c:spPr>
            <a:solidFill>
              <a:schemeClr val="accent5"/>
            </a:solidFill>
            <a:ln>
              <a:noFill/>
            </a:ln>
            <a:effectLst/>
          </c:spPr>
          <c:invertIfNegative val="0"/>
          <c:cat>
            <c:strRef>
              <c:f>SysselEtterArbste!$I$5:$P$5</c:f>
              <c:strCache>
                <c:ptCount val="8"/>
                <c:pt idx="0">
                  <c:v>Kristiansund</c:v>
                </c:pt>
                <c:pt idx="1">
                  <c:v>Averøy</c:v>
                </c:pt>
                <c:pt idx="2">
                  <c:v>Gjemnes</c:v>
                </c:pt>
                <c:pt idx="3">
                  <c:v>Tingvoll</c:v>
                </c:pt>
                <c:pt idx="4">
                  <c:v>Sunndal</c:v>
                </c:pt>
                <c:pt idx="5">
                  <c:v>Surnadal</c:v>
                </c:pt>
                <c:pt idx="6">
                  <c:v>Smøla</c:v>
                </c:pt>
                <c:pt idx="7">
                  <c:v>Aure</c:v>
                </c:pt>
              </c:strCache>
            </c:strRef>
          </c:cat>
          <c:val>
            <c:numRef>
              <c:f>SysselEtterArbste!$I$11:$P$11</c:f>
              <c:numCache>
                <c:formatCode>General</c:formatCode>
                <c:ptCount val="8"/>
                <c:pt idx="0">
                  <c:v>848</c:v>
                </c:pt>
                <c:pt idx="1">
                  <c:v>159</c:v>
                </c:pt>
                <c:pt idx="2">
                  <c:v>91</c:v>
                </c:pt>
                <c:pt idx="3">
                  <c:v>106</c:v>
                </c:pt>
                <c:pt idx="4">
                  <c:v>220</c:v>
                </c:pt>
                <c:pt idx="5">
                  <c:v>245</c:v>
                </c:pt>
                <c:pt idx="6">
                  <c:v>68</c:v>
                </c:pt>
                <c:pt idx="7">
                  <c:v>110</c:v>
                </c:pt>
              </c:numCache>
            </c:numRef>
          </c:val>
          <c:extLst>
            <c:ext xmlns:c16="http://schemas.microsoft.com/office/drawing/2014/chart" uri="{C3380CC4-5D6E-409C-BE32-E72D297353CC}">
              <c16:uniqueId val="{00000004-DF38-44BA-BF69-72F3C4EB7F09}"/>
            </c:ext>
          </c:extLst>
        </c:ser>
        <c:ser>
          <c:idx val="5"/>
          <c:order val="5"/>
          <c:tx>
            <c:strRef>
              <c:f>SysselEtterArbste!$H$12</c:f>
              <c:strCache>
                <c:ptCount val="1"/>
                <c:pt idx="0">
                  <c:v>Helse- og sosialtjenester</c:v>
                </c:pt>
              </c:strCache>
            </c:strRef>
          </c:tx>
          <c:spPr>
            <a:solidFill>
              <a:schemeClr val="accent6"/>
            </a:solidFill>
            <a:ln>
              <a:noFill/>
            </a:ln>
            <a:effectLst/>
          </c:spPr>
          <c:invertIfNegative val="0"/>
          <c:cat>
            <c:strRef>
              <c:f>SysselEtterArbste!$I$5:$P$5</c:f>
              <c:strCache>
                <c:ptCount val="8"/>
                <c:pt idx="0">
                  <c:v>Kristiansund</c:v>
                </c:pt>
                <c:pt idx="1">
                  <c:v>Averøy</c:v>
                </c:pt>
                <c:pt idx="2">
                  <c:v>Gjemnes</c:v>
                </c:pt>
                <c:pt idx="3">
                  <c:v>Tingvoll</c:v>
                </c:pt>
                <c:pt idx="4">
                  <c:v>Sunndal</c:v>
                </c:pt>
                <c:pt idx="5">
                  <c:v>Surnadal</c:v>
                </c:pt>
                <c:pt idx="6">
                  <c:v>Smøla</c:v>
                </c:pt>
                <c:pt idx="7">
                  <c:v>Aure</c:v>
                </c:pt>
              </c:strCache>
            </c:strRef>
          </c:cat>
          <c:val>
            <c:numRef>
              <c:f>SysselEtterArbste!$I$12:$P$12</c:f>
              <c:numCache>
                <c:formatCode>General</c:formatCode>
                <c:ptCount val="8"/>
                <c:pt idx="0">
                  <c:v>2545</c:v>
                </c:pt>
                <c:pt idx="1">
                  <c:v>476</c:v>
                </c:pt>
                <c:pt idx="2">
                  <c:v>261</c:v>
                </c:pt>
                <c:pt idx="3">
                  <c:v>260</c:v>
                </c:pt>
                <c:pt idx="4">
                  <c:v>665</c:v>
                </c:pt>
                <c:pt idx="5">
                  <c:v>647</c:v>
                </c:pt>
                <c:pt idx="6">
                  <c:v>209</c:v>
                </c:pt>
                <c:pt idx="7">
                  <c:v>321</c:v>
                </c:pt>
              </c:numCache>
            </c:numRef>
          </c:val>
          <c:extLst>
            <c:ext xmlns:c16="http://schemas.microsoft.com/office/drawing/2014/chart" uri="{C3380CC4-5D6E-409C-BE32-E72D297353CC}">
              <c16:uniqueId val="{00000005-DF38-44BA-BF69-72F3C4EB7F09}"/>
            </c:ext>
          </c:extLst>
        </c:ser>
        <c:ser>
          <c:idx val="6"/>
          <c:order val="6"/>
          <c:tx>
            <c:strRef>
              <c:f>SysselEtterArbste!$H$13</c:f>
              <c:strCache>
                <c:ptCount val="1"/>
                <c:pt idx="0">
                  <c:v>Personlig tjenesteyting</c:v>
                </c:pt>
              </c:strCache>
            </c:strRef>
          </c:tx>
          <c:spPr>
            <a:solidFill>
              <a:schemeClr val="accent1">
                <a:lumMod val="60000"/>
              </a:schemeClr>
            </a:solidFill>
            <a:ln>
              <a:noFill/>
            </a:ln>
            <a:effectLst/>
          </c:spPr>
          <c:invertIfNegative val="0"/>
          <c:cat>
            <c:strRef>
              <c:f>SysselEtterArbste!$I$5:$P$5</c:f>
              <c:strCache>
                <c:ptCount val="8"/>
                <c:pt idx="0">
                  <c:v>Kristiansund</c:v>
                </c:pt>
                <c:pt idx="1">
                  <c:v>Averøy</c:v>
                </c:pt>
                <c:pt idx="2">
                  <c:v>Gjemnes</c:v>
                </c:pt>
                <c:pt idx="3">
                  <c:v>Tingvoll</c:v>
                </c:pt>
                <c:pt idx="4">
                  <c:v>Sunndal</c:v>
                </c:pt>
                <c:pt idx="5">
                  <c:v>Surnadal</c:v>
                </c:pt>
                <c:pt idx="6">
                  <c:v>Smøla</c:v>
                </c:pt>
                <c:pt idx="7">
                  <c:v>Aure</c:v>
                </c:pt>
              </c:strCache>
            </c:strRef>
          </c:cat>
          <c:val>
            <c:numRef>
              <c:f>SysselEtterArbste!$I$13:$P$13</c:f>
              <c:numCache>
                <c:formatCode>General</c:formatCode>
                <c:ptCount val="8"/>
                <c:pt idx="0">
                  <c:v>400</c:v>
                </c:pt>
                <c:pt idx="1">
                  <c:v>43</c:v>
                </c:pt>
                <c:pt idx="2">
                  <c:v>12</c:v>
                </c:pt>
                <c:pt idx="3">
                  <c:v>39</c:v>
                </c:pt>
                <c:pt idx="4">
                  <c:v>84</c:v>
                </c:pt>
                <c:pt idx="5">
                  <c:v>50</c:v>
                </c:pt>
                <c:pt idx="6">
                  <c:v>29</c:v>
                </c:pt>
                <c:pt idx="7">
                  <c:v>27</c:v>
                </c:pt>
              </c:numCache>
            </c:numRef>
          </c:val>
          <c:extLst>
            <c:ext xmlns:c16="http://schemas.microsoft.com/office/drawing/2014/chart" uri="{C3380CC4-5D6E-409C-BE32-E72D297353CC}">
              <c16:uniqueId val="{00000006-DF38-44BA-BF69-72F3C4EB7F09}"/>
            </c:ext>
          </c:extLst>
        </c:ser>
        <c:dLbls>
          <c:showLegendKey val="0"/>
          <c:showVal val="0"/>
          <c:showCatName val="0"/>
          <c:showSerName val="0"/>
          <c:showPercent val="0"/>
          <c:showBubbleSize val="0"/>
        </c:dLbls>
        <c:gapWidth val="150"/>
        <c:overlap val="100"/>
        <c:axId val="833491808"/>
        <c:axId val="833487648"/>
      </c:barChart>
      <c:catAx>
        <c:axId val="833491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833487648"/>
        <c:crosses val="autoZero"/>
        <c:auto val="1"/>
        <c:lblAlgn val="ctr"/>
        <c:lblOffset val="100"/>
        <c:noMultiLvlLbl val="0"/>
      </c:catAx>
      <c:valAx>
        <c:axId val="8334876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crossAx val="8334918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07D34B-8A97-49C5-B53F-8B1DF371BD91}" type="datetimeFigureOut">
              <a:rPr lang="nb-NO" smtClean="0"/>
              <a:t>15.08.2023</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B30B0-0AA3-416D-A504-E4A61C4250B4}" type="slidenum">
              <a:rPr lang="nb-NO" smtClean="0"/>
              <a:t>‹#›</a:t>
            </a:fld>
            <a:endParaRPr lang="nb-NO"/>
          </a:p>
        </p:txBody>
      </p:sp>
    </p:spTree>
    <p:extLst>
      <p:ext uri="{BB962C8B-B14F-4D97-AF65-F5344CB8AC3E}">
        <p14:creationId xmlns:p14="http://schemas.microsoft.com/office/powerpoint/2010/main" val="4282631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aldar for lysbilete 1"/>
          <p:cNvSpPr>
            <a:spLocks noGrp="1" noRot="1" noChangeAspect="1"/>
          </p:cNvSpPr>
          <p:nvPr>
            <p:ph type="sldImg"/>
          </p:nvPr>
        </p:nvSpPr>
        <p:spPr/>
      </p:sp>
      <p:sp>
        <p:nvSpPr>
          <p:cNvPr id="3" name="Plasshaldar for notat 2"/>
          <p:cNvSpPr>
            <a:spLocks noGrp="1"/>
          </p:cNvSpPr>
          <p:nvPr>
            <p:ph type="body" idx="1"/>
          </p:nvPr>
        </p:nvSpPr>
        <p:spPr/>
        <p:txBody>
          <a:bodyPr/>
          <a:lstStyle/>
          <a:p>
            <a:endParaRPr lang="nb-NO"/>
          </a:p>
        </p:txBody>
      </p:sp>
      <p:sp>
        <p:nvSpPr>
          <p:cNvPr id="4" name="Plasshaldar for lysbiletnummer 3"/>
          <p:cNvSpPr>
            <a:spLocks noGrp="1"/>
          </p:cNvSpPr>
          <p:nvPr>
            <p:ph type="sldNum" sz="quarter" idx="5"/>
          </p:nvPr>
        </p:nvSpPr>
        <p:spPr/>
        <p:txBody>
          <a:bodyPr/>
          <a:lstStyle/>
          <a:p>
            <a:fld id="{53DB30B0-0AA3-416D-A504-E4A61C4250B4}" type="slidenum">
              <a:rPr lang="nb-NO" smtClean="0"/>
              <a:t>4</a:t>
            </a:fld>
            <a:endParaRPr lang="nb-NO"/>
          </a:p>
        </p:txBody>
      </p:sp>
    </p:spTree>
    <p:extLst>
      <p:ext uri="{BB962C8B-B14F-4D97-AF65-F5344CB8AC3E}">
        <p14:creationId xmlns:p14="http://schemas.microsoft.com/office/powerpoint/2010/main" val="464985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OBS – </a:t>
            </a:r>
            <a:r>
              <a:rPr lang="nb-NO" err="1"/>
              <a:t>Talet</a:t>
            </a:r>
            <a:r>
              <a:rPr lang="nb-NO"/>
              <a:t> for 2023 er det framskrevne </a:t>
            </a:r>
            <a:r>
              <a:rPr lang="nb-NO" err="1"/>
              <a:t>talet</a:t>
            </a:r>
            <a:r>
              <a:rPr lang="nb-NO"/>
              <a:t> for 2023 </a:t>
            </a:r>
            <a:r>
              <a:rPr lang="nb-NO" err="1"/>
              <a:t>frå</a:t>
            </a:r>
            <a:r>
              <a:rPr lang="nb-NO"/>
              <a:t> 2022-framskrivinga. </a:t>
            </a:r>
          </a:p>
        </p:txBody>
      </p:sp>
      <p:sp>
        <p:nvSpPr>
          <p:cNvPr id="4" name="Plassholder for lysbildenummer 3"/>
          <p:cNvSpPr>
            <a:spLocks noGrp="1"/>
          </p:cNvSpPr>
          <p:nvPr>
            <p:ph type="sldNum" sz="quarter" idx="5"/>
          </p:nvPr>
        </p:nvSpPr>
        <p:spPr/>
        <p:txBody>
          <a:bodyPr/>
          <a:lstStyle/>
          <a:p>
            <a:fld id="{8317CEC5-0B96-A348-9269-31CD4F5EBFE2}" type="slidenum">
              <a:rPr lang="en-US" smtClean="0"/>
              <a:t>11</a:t>
            </a:fld>
            <a:endParaRPr lang="en-US"/>
          </a:p>
        </p:txBody>
      </p:sp>
    </p:spTree>
    <p:extLst>
      <p:ext uri="{BB962C8B-B14F-4D97-AF65-F5344CB8AC3E}">
        <p14:creationId xmlns:p14="http://schemas.microsoft.com/office/powerpoint/2010/main" val="987797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OBS! I denne statistikken er </a:t>
            </a:r>
            <a:r>
              <a:rPr lang="nb-NO" err="1"/>
              <a:t>tala</a:t>
            </a:r>
            <a:r>
              <a:rPr lang="nb-NO"/>
              <a:t> der </a:t>
            </a:r>
            <a:r>
              <a:rPr lang="nb-NO" err="1"/>
              <a:t>talet</a:t>
            </a:r>
            <a:r>
              <a:rPr lang="nb-NO"/>
              <a:t> sysselsette eller </a:t>
            </a:r>
            <a:r>
              <a:rPr lang="nb-NO" err="1"/>
              <a:t>verksemder</a:t>
            </a:r>
            <a:r>
              <a:rPr lang="nb-NO"/>
              <a:t> er færre enn 3 anonymiserte – og anonymiseringa tek </a:t>
            </a:r>
            <a:r>
              <a:rPr lang="nb-NO" err="1"/>
              <a:t>ikkje</a:t>
            </a:r>
            <a:r>
              <a:rPr lang="nb-NO"/>
              <a:t> omsyn til om </a:t>
            </a:r>
            <a:r>
              <a:rPr lang="nb-NO" err="1"/>
              <a:t>dei</a:t>
            </a:r>
            <a:r>
              <a:rPr lang="nb-NO"/>
              <a:t> anonymiserte </a:t>
            </a:r>
            <a:r>
              <a:rPr lang="nb-NO" err="1"/>
              <a:t>verksemdene</a:t>
            </a:r>
            <a:r>
              <a:rPr lang="nb-NO"/>
              <a:t> er store. </a:t>
            </a:r>
          </a:p>
        </p:txBody>
      </p:sp>
      <p:sp>
        <p:nvSpPr>
          <p:cNvPr id="4" name="Plassholder for lysbildenummer 3"/>
          <p:cNvSpPr>
            <a:spLocks noGrp="1"/>
          </p:cNvSpPr>
          <p:nvPr>
            <p:ph type="sldNum" sz="quarter" idx="5"/>
          </p:nvPr>
        </p:nvSpPr>
        <p:spPr/>
        <p:txBody>
          <a:bodyPr/>
          <a:lstStyle/>
          <a:p>
            <a:fld id="{53DB30B0-0AA3-416D-A504-E4A61C4250B4}" type="slidenum">
              <a:rPr lang="nb-NO" smtClean="0"/>
              <a:t>24</a:t>
            </a:fld>
            <a:endParaRPr lang="nb-NO"/>
          </a:p>
        </p:txBody>
      </p:sp>
    </p:spTree>
    <p:extLst>
      <p:ext uri="{BB962C8B-B14F-4D97-AF65-F5344CB8AC3E}">
        <p14:creationId xmlns:p14="http://schemas.microsoft.com/office/powerpoint/2010/main" val="3838537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53DB30B0-0AA3-416D-A504-E4A61C4250B4}" type="slidenum">
              <a:rPr lang="nb-NO" smtClean="0"/>
              <a:t>32</a:t>
            </a:fld>
            <a:endParaRPr lang="nb-NO"/>
          </a:p>
        </p:txBody>
      </p:sp>
    </p:spTree>
    <p:extLst>
      <p:ext uri="{BB962C8B-B14F-4D97-AF65-F5344CB8AC3E}">
        <p14:creationId xmlns:p14="http://schemas.microsoft.com/office/powerpoint/2010/main" val="395950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5"/>
          </p:nvPr>
        </p:nvSpPr>
        <p:spPr/>
        <p:txBody>
          <a:bodyPr/>
          <a:lstStyle/>
          <a:p>
            <a:fld id="{53DB30B0-0AA3-416D-A504-E4A61C4250B4}" type="slidenum">
              <a:rPr lang="nb-NO" smtClean="0"/>
              <a:t>57</a:t>
            </a:fld>
            <a:endParaRPr lang="nb-NO"/>
          </a:p>
        </p:txBody>
      </p:sp>
    </p:spTree>
    <p:extLst>
      <p:ext uri="{BB962C8B-B14F-4D97-AF65-F5344CB8AC3E}">
        <p14:creationId xmlns:p14="http://schemas.microsoft.com/office/powerpoint/2010/main" val="2917778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n-NO"/>
          </a:p>
        </p:txBody>
      </p:sp>
      <p:sp>
        <p:nvSpPr>
          <p:cNvPr id="4" name="Plassholder for lysbildenummer 3"/>
          <p:cNvSpPr>
            <a:spLocks noGrp="1"/>
          </p:cNvSpPr>
          <p:nvPr>
            <p:ph type="sldNum" sz="quarter" idx="5"/>
          </p:nvPr>
        </p:nvSpPr>
        <p:spPr/>
        <p:txBody>
          <a:bodyPr/>
          <a:lstStyle/>
          <a:p>
            <a:fld id="{53DB30B0-0AA3-416D-A504-E4A61C4250B4}" type="slidenum">
              <a:rPr lang="nb-NO" smtClean="0"/>
              <a:t>64</a:t>
            </a:fld>
            <a:endParaRPr lang="nb-NO"/>
          </a:p>
        </p:txBody>
      </p:sp>
    </p:spTree>
    <p:extLst>
      <p:ext uri="{BB962C8B-B14F-4D97-AF65-F5344CB8AC3E}">
        <p14:creationId xmlns:p14="http://schemas.microsoft.com/office/powerpoint/2010/main" val="707775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53DB30B0-0AA3-416D-A504-E4A61C4250B4}" type="slidenum">
              <a:rPr lang="nb-NO" smtClean="0"/>
              <a:t>78</a:t>
            </a:fld>
            <a:endParaRPr lang="nb-NO"/>
          </a:p>
        </p:txBody>
      </p:sp>
    </p:spTree>
    <p:extLst>
      <p:ext uri="{BB962C8B-B14F-4D97-AF65-F5344CB8AC3E}">
        <p14:creationId xmlns:p14="http://schemas.microsoft.com/office/powerpoint/2010/main" val="17516762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pic>
        <p:nvPicPr>
          <p:cNvPr id="10" name="Illustrasjon">
            <a:extLst>
              <a:ext uri="{FF2B5EF4-FFF2-40B4-BE49-F238E27FC236}">
                <a16:creationId xmlns:a16="http://schemas.microsoft.com/office/drawing/2014/main" id="{55E1D034-8DB3-109F-5FB5-041986BBED5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7"/>
          <a:stretch/>
        </p:blipFill>
        <p:spPr>
          <a:xfrm>
            <a:off x="0" y="3067246"/>
            <a:ext cx="9144000" cy="1905141"/>
          </a:xfrm>
          <a:prstGeom prst="rect">
            <a:avLst/>
          </a:prstGeom>
        </p:spPr>
      </p:pic>
      <p:pic>
        <p:nvPicPr>
          <p:cNvPr id="11" name="Logo" descr="Møre og Romsdal fylkeskommune. Logo">
            <a:extLst>
              <a:ext uri="{FF2B5EF4-FFF2-40B4-BE49-F238E27FC236}">
                <a16:creationId xmlns:a16="http://schemas.microsoft.com/office/drawing/2014/main" id="{8D60DBB9-61FD-9C6B-EDC3-1E9C5314E941}"/>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7522" y="598871"/>
            <a:ext cx="1587282" cy="443995"/>
          </a:xfrm>
          <a:prstGeom prst="rect">
            <a:avLst/>
          </a:prstGeom>
        </p:spPr>
      </p:pic>
      <p:sp>
        <p:nvSpPr>
          <p:cNvPr id="2" name="Tittel 1">
            <a:extLst>
              <a:ext uri="{FF2B5EF4-FFF2-40B4-BE49-F238E27FC236}">
                <a16:creationId xmlns:a16="http://schemas.microsoft.com/office/drawing/2014/main" id="{DBD2B55A-AE72-ED83-CB6D-989B67A02D66}"/>
              </a:ext>
            </a:extLst>
          </p:cNvPr>
          <p:cNvSpPr>
            <a:spLocks noGrp="1"/>
          </p:cNvSpPr>
          <p:nvPr>
            <p:ph type="ctrTitle"/>
          </p:nvPr>
        </p:nvSpPr>
        <p:spPr>
          <a:xfrm>
            <a:off x="617764" y="1219078"/>
            <a:ext cx="7908472" cy="1009772"/>
          </a:xfrm>
        </p:spPr>
        <p:txBody>
          <a:bodyPr lIns="32400" tIns="18000" rIns="32400" bIns="18000" anchor="b">
            <a:noAutofit/>
          </a:bodyPr>
          <a:lstStyle>
            <a:lvl1pPr algn="l">
              <a:defRPr sz="3113">
                <a:solidFill>
                  <a:schemeClr val="tx2"/>
                </a:solidFill>
              </a:defRPr>
            </a:lvl1pPr>
          </a:lstStyle>
          <a:p>
            <a:r>
              <a:rPr lang="nn-NO"/>
              <a:t>Klikk for å redigere tittelstil</a:t>
            </a:r>
          </a:p>
        </p:txBody>
      </p:sp>
      <p:sp>
        <p:nvSpPr>
          <p:cNvPr id="3" name="Undertittel 2">
            <a:extLst>
              <a:ext uri="{FF2B5EF4-FFF2-40B4-BE49-F238E27FC236}">
                <a16:creationId xmlns:a16="http://schemas.microsoft.com/office/drawing/2014/main" id="{300ACA4F-D36B-8645-2EA7-DF6FBFFCC5D8}"/>
              </a:ext>
            </a:extLst>
          </p:cNvPr>
          <p:cNvSpPr>
            <a:spLocks noGrp="1"/>
          </p:cNvSpPr>
          <p:nvPr>
            <p:ph type="subTitle" idx="1"/>
          </p:nvPr>
        </p:nvSpPr>
        <p:spPr>
          <a:xfrm>
            <a:off x="617764" y="2237781"/>
            <a:ext cx="7908472" cy="534786"/>
          </a:xfrm>
        </p:spPr>
        <p:txBody>
          <a:bodyPr lIns="32400" tIns="18000" rIns="32400" bIns="18000">
            <a:noAutofit/>
          </a:bodyPr>
          <a:lstStyle>
            <a:lvl1pPr marL="0" indent="0" algn="l">
              <a:buNone/>
              <a:defRPr sz="1425">
                <a:solidFill>
                  <a:schemeClr val="tx2"/>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n-NO"/>
              <a:t>Klikk for å redigere undertittelstil i malen</a:t>
            </a:r>
          </a:p>
        </p:txBody>
      </p:sp>
      <p:sp>
        <p:nvSpPr>
          <p:cNvPr id="13" name="Plassholder for tekst 12">
            <a:extLst>
              <a:ext uri="{FF2B5EF4-FFF2-40B4-BE49-F238E27FC236}">
                <a16:creationId xmlns:a16="http://schemas.microsoft.com/office/drawing/2014/main" id="{74EF3DF7-8CE1-FF19-F246-D22D370AEAA3}"/>
              </a:ext>
            </a:extLst>
          </p:cNvPr>
          <p:cNvSpPr>
            <a:spLocks noGrp="1"/>
          </p:cNvSpPr>
          <p:nvPr>
            <p:ph type="body" sz="quarter" idx="13" hasCustomPrompt="1"/>
          </p:nvPr>
        </p:nvSpPr>
        <p:spPr>
          <a:xfrm>
            <a:off x="3589564" y="4887516"/>
            <a:ext cx="5268686" cy="190240"/>
          </a:xfrm>
          <a:noFill/>
        </p:spPr>
        <p:txBody>
          <a:bodyPr wrap="square">
            <a:spAutoFit/>
          </a:bodyPr>
          <a:lstStyle>
            <a:lvl1pPr marL="0" indent="0" algn="r">
              <a:buNone/>
              <a:defRPr sz="900">
                <a:solidFill>
                  <a:schemeClr val="tx2"/>
                </a:solidFill>
                <a:latin typeface="+mj-lt"/>
              </a:defRPr>
            </a:lvl1pPr>
          </a:lstStyle>
          <a:p>
            <a:pPr lvl="0"/>
            <a:r>
              <a:rPr lang="nn-NO" err="1"/>
              <a:t>Forfattar</a:t>
            </a:r>
            <a:r>
              <a:rPr lang="nn-NO"/>
              <a:t> og dato</a:t>
            </a:r>
          </a:p>
        </p:txBody>
      </p:sp>
    </p:spTree>
    <p:extLst>
      <p:ext uri="{BB962C8B-B14F-4D97-AF65-F5344CB8AC3E}">
        <p14:creationId xmlns:p14="http://schemas.microsoft.com/office/powerpoint/2010/main" val="3988691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e 1/2 side">
    <p:spTree>
      <p:nvGrpSpPr>
        <p:cNvPr id="1" name=""/>
        <p:cNvGrpSpPr/>
        <p:nvPr/>
      </p:nvGrpSpPr>
      <p:grpSpPr>
        <a:xfrm>
          <a:off x="0" y="0"/>
          <a:ext cx="0" cy="0"/>
          <a:chOff x="0" y="0"/>
          <a:chExt cx="0" cy="0"/>
        </a:xfrm>
      </p:grpSpPr>
      <p:sp>
        <p:nvSpPr>
          <p:cNvPr id="13" name="Tittel 12">
            <a:extLst>
              <a:ext uri="{FF2B5EF4-FFF2-40B4-BE49-F238E27FC236}">
                <a16:creationId xmlns:a16="http://schemas.microsoft.com/office/drawing/2014/main" id="{142361BA-5F10-5419-4ADA-A5815B754616}"/>
              </a:ext>
            </a:extLst>
          </p:cNvPr>
          <p:cNvSpPr>
            <a:spLocks noGrp="1"/>
          </p:cNvSpPr>
          <p:nvPr>
            <p:ph type="title"/>
          </p:nvPr>
        </p:nvSpPr>
        <p:spPr>
          <a:xfrm>
            <a:off x="389333" y="1176171"/>
            <a:ext cx="3660153" cy="892288"/>
          </a:xfrm>
        </p:spPr>
        <p:txBody>
          <a:bodyPr lIns="36000" tIns="18000" rIns="36000" bIns="18000" anchor="b" anchorCtr="0"/>
          <a:lstStyle/>
          <a:p>
            <a:r>
              <a:rPr lang="nn-NO"/>
              <a:t>Klikk for å redigere tittelstil</a:t>
            </a:r>
          </a:p>
        </p:txBody>
      </p:sp>
      <p:sp>
        <p:nvSpPr>
          <p:cNvPr id="8" name="Plassholder for tekst 7">
            <a:extLst>
              <a:ext uri="{FF2B5EF4-FFF2-40B4-BE49-F238E27FC236}">
                <a16:creationId xmlns:a16="http://schemas.microsoft.com/office/drawing/2014/main" id="{01321C16-F2DC-F396-5CD6-A546CC36C0C6}"/>
              </a:ext>
            </a:extLst>
          </p:cNvPr>
          <p:cNvSpPr>
            <a:spLocks noGrp="1"/>
          </p:cNvSpPr>
          <p:nvPr>
            <p:ph type="body" sz="quarter" idx="13"/>
          </p:nvPr>
        </p:nvSpPr>
        <p:spPr>
          <a:xfrm>
            <a:off x="389333" y="2246711"/>
            <a:ext cx="3660152" cy="2293739"/>
          </a:xfrm>
        </p:spPr>
        <p:txBody>
          <a:bodyPr lIns="36000" tIns="18000" rIns="36000" bIns="18000"/>
          <a:lstStyle/>
          <a:p>
            <a:pPr lvl="0"/>
            <a:r>
              <a:rPr lang="nn-NO"/>
              <a:t>Klikk for å redigere tekststilar i malen</a:t>
            </a:r>
          </a:p>
          <a:p>
            <a:pPr lvl="1"/>
            <a:r>
              <a:rPr lang="nn-NO"/>
              <a:t>Andre nivå</a:t>
            </a:r>
          </a:p>
          <a:p>
            <a:pPr lvl="2"/>
            <a:r>
              <a:rPr lang="nn-NO"/>
              <a:t>Tredje nivå</a:t>
            </a:r>
          </a:p>
          <a:p>
            <a:pPr lvl="3"/>
            <a:r>
              <a:rPr lang="nn-NO"/>
              <a:t>Fjerde nivå</a:t>
            </a:r>
          </a:p>
          <a:p>
            <a:pPr lvl="4"/>
            <a:r>
              <a:rPr lang="nn-NO"/>
              <a:t>Femte nivå</a:t>
            </a:r>
          </a:p>
        </p:txBody>
      </p:sp>
      <p:sp>
        <p:nvSpPr>
          <p:cNvPr id="10" name="Plassholder for bilde 9">
            <a:extLst>
              <a:ext uri="{FF2B5EF4-FFF2-40B4-BE49-F238E27FC236}">
                <a16:creationId xmlns:a16="http://schemas.microsoft.com/office/drawing/2014/main" id="{8168C2F1-5632-AFA2-B84B-95253CE2E114}"/>
              </a:ext>
            </a:extLst>
          </p:cNvPr>
          <p:cNvSpPr>
            <a:spLocks noGrp="1"/>
          </p:cNvSpPr>
          <p:nvPr>
            <p:ph type="pic" sz="quarter" idx="14" hasCustomPrompt="1"/>
          </p:nvPr>
        </p:nvSpPr>
        <p:spPr>
          <a:xfrm>
            <a:off x="4856857" y="0"/>
            <a:ext cx="4287143" cy="5143500"/>
          </a:xfrm>
        </p:spPr>
        <p:txBody>
          <a:bodyPr/>
          <a:lstStyle>
            <a:lvl1pPr marL="0" indent="0">
              <a:buNone/>
              <a:defRPr>
                <a:solidFill>
                  <a:schemeClr val="tx1">
                    <a:lumMod val="65000"/>
                    <a:lumOff val="35000"/>
                  </a:schemeClr>
                </a:solidFill>
              </a:defRPr>
            </a:lvl1pPr>
          </a:lstStyle>
          <a:p>
            <a:pPr marL="0" marR="0" lvl="0" indent="0" algn="l" defTabSz="685800" rtl="0" eaLnBrk="1" fontAlgn="auto" latinLnBrk="0" hangingPunct="1">
              <a:lnSpc>
                <a:spcPct val="117000"/>
              </a:lnSpc>
              <a:spcBef>
                <a:spcPts val="1575"/>
              </a:spcBef>
              <a:spcAft>
                <a:spcPts val="0"/>
              </a:spcAft>
              <a:buClrTx/>
              <a:buSzTx/>
              <a:buFont typeface="Arial" panose="020B0604020202020204" pitchFamily="34" charset="0"/>
              <a:buNone/>
              <a:tabLst/>
              <a:defRPr/>
            </a:pPr>
            <a:r>
              <a:rPr lang="nn-NO" noProof="0"/>
              <a:t>Trykk på ikonet eller dra inn en bildefil for å legge til et bilde. Juster utsnittet på Bildeformat-fanen &gt; Beskjær.</a:t>
            </a:r>
          </a:p>
        </p:txBody>
      </p:sp>
    </p:spTree>
    <p:extLst>
      <p:ext uri="{BB962C8B-B14F-4D97-AF65-F5344CB8AC3E}">
        <p14:creationId xmlns:p14="http://schemas.microsoft.com/office/powerpoint/2010/main" val="2933840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e bilder med tekst">
    <p:spTree>
      <p:nvGrpSpPr>
        <p:cNvPr id="1" name=""/>
        <p:cNvGrpSpPr/>
        <p:nvPr/>
      </p:nvGrpSpPr>
      <p:grpSpPr>
        <a:xfrm>
          <a:off x="0" y="0"/>
          <a:ext cx="0" cy="0"/>
          <a:chOff x="0" y="0"/>
          <a:chExt cx="0" cy="0"/>
        </a:xfrm>
      </p:grpSpPr>
      <p:sp>
        <p:nvSpPr>
          <p:cNvPr id="13" name="Tittel 12">
            <a:extLst>
              <a:ext uri="{FF2B5EF4-FFF2-40B4-BE49-F238E27FC236}">
                <a16:creationId xmlns:a16="http://schemas.microsoft.com/office/drawing/2014/main" id="{142361BA-5F10-5419-4ADA-A5815B754616}"/>
              </a:ext>
            </a:extLst>
          </p:cNvPr>
          <p:cNvSpPr>
            <a:spLocks noGrp="1"/>
          </p:cNvSpPr>
          <p:nvPr>
            <p:ph type="title"/>
          </p:nvPr>
        </p:nvSpPr>
        <p:spPr>
          <a:xfrm>
            <a:off x="389333" y="1176171"/>
            <a:ext cx="2811067" cy="892288"/>
          </a:xfrm>
        </p:spPr>
        <p:txBody>
          <a:bodyPr lIns="36000" tIns="18000" rIns="36000" bIns="18000" anchor="b" anchorCtr="0"/>
          <a:lstStyle/>
          <a:p>
            <a:r>
              <a:rPr lang="nn-NO"/>
              <a:t>Klikk for å redigere tittelstil</a:t>
            </a:r>
          </a:p>
        </p:txBody>
      </p:sp>
      <p:sp>
        <p:nvSpPr>
          <p:cNvPr id="8" name="Plassholder for tekst 7">
            <a:extLst>
              <a:ext uri="{FF2B5EF4-FFF2-40B4-BE49-F238E27FC236}">
                <a16:creationId xmlns:a16="http://schemas.microsoft.com/office/drawing/2014/main" id="{01321C16-F2DC-F396-5CD6-A546CC36C0C6}"/>
              </a:ext>
            </a:extLst>
          </p:cNvPr>
          <p:cNvSpPr>
            <a:spLocks noGrp="1"/>
          </p:cNvSpPr>
          <p:nvPr>
            <p:ph type="body" sz="quarter" idx="13"/>
          </p:nvPr>
        </p:nvSpPr>
        <p:spPr>
          <a:xfrm>
            <a:off x="389333" y="2246711"/>
            <a:ext cx="2811067" cy="2293739"/>
          </a:xfrm>
        </p:spPr>
        <p:txBody>
          <a:bodyPr lIns="36000" tIns="18000" rIns="36000" bIns="18000"/>
          <a:lstStyle/>
          <a:p>
            <a:pPr lvl="0"/>
            <a:r>
              <a:rPr lang="nn-NO"/>
              <a:t>Klikk for å redigere tekststilar i malen</a:t>
            </a:r>
          </a:p>
          <a:p>
            <a:pPr lvl="1"/>
            <a:r>
              <a:rPr lang="nn-NO"/>
              <a:t>Andre nivå</a:t>
            </a:r>
          </a:p>
          <a:p>
            <a:pPr lvl="2"/>
            <a:r>
              <a:rPr lang="nn-NO"/>
              <a:t>Tredje nivå</a:t>
            </a:r>
          </a:p>
          <a:p>
            <a:pPr lvl="3"/>
            <a:r>
              <a:rPr lang="nn-NO"/>
              <a:t>Fjerde nivå</a:t>
            </a:r>
          </a:p>
          <a:p>
            <a:pPr lvl="4"/>
            <a:r>
              <a:rPr lang="nn-NO"/>
              <a:t>Femte nivå</a:t>
            </a:r>
          </a:p>
        </p:txBody>
      </p:sp>
      <p:sp>
        <p:nvSpPr>
          <p:cNvPr id="10" name="Plassholder for bilde 9">
            <a:extLst>
              <a:ext uri="{FF2B5EF4-FFF2-40B4-BE49-F238E27FC236}">
                <a16:creationId xmlns:a16="http://schemas.microsoft.com/office/drawing/2014/main" id="{8168C2F1-5632-AFA2-B84B-95253CE2E114}"/>
              </a:ext>
            </a:extLst>
          </p:cNvPr>
          <p:cNvSpPr>
            <a:spLocks noGrp="1"/>
          </p:cNvSpPr>
          <p:nvPr>
            <p:ph type="pic" sz="quarter" idx="14" hasCustomPrompt="1"/>
          </p:nvPr>
        </p:nvSpPr>
        <p:spPr>
          <a:xfrm>
            <a:off x="3829050" y="423267"/>
            <a:ext cx="2099816" cy="1374279"/>
          </a:xfrm>
        </p:spPr>
        <p:txBody>
          <a:bodyPr/>
          <a:lstStyle>
            <a:lvl1pPr marL="0" indent="0">
              <a:buNone/>
              <a:defRPr>
                <a:solidFill>
                  <a:schemeClr val="tx1">
                    <a:lumMod val="65000"/>
                    <a:lumOff val="35000"/>
                  </a:schemeClr>
                </a:solidFill>
              </a:defRPr>
            </a:lvl1pPr>
          </a:lstStyle>
          <a:p>
            <a:pPr marL="0" marR="0" lvl="0" indent="0" algn="l" defTabSz="685800" rtl="0" eaLnBrk="1" fontAlgn="auto" latinLnBrk="0" hangingPunct="1">
              <a:lnSpc>
                <a:spcPct val="117000"/>
              </a:lnSpc>
              <a:spcBef>
                <a:spcPts val="1575"/>
              </a:spcBef>
              <a:spcAft>
                <a:spcPts val="0"/>
              </a:spcAft>
              <a:buClrTx/>
              <a:buSzTx/>
              <a:buFont typeface="Arial" panose="020B0604020202020204" pitchFamily="34" charset="0"/>
              <a:buNone/>
              <a:tabLst/>
              <a:defRPr/>
            </a:pPr>
            <a:r>
              <a:rPr lang="nn-NO" noProof="0"/>
              <a:t>Trykk på ikonet eller dra inn ei bildefil for å legge til et bilde. Juster utsnittet på Bildeformat-fanen &gt; Beskjær.</a:t>
            </a:r>
          </a:p>
        </p:txBody>
      </p:sp>
      <p:sp>
        <p:nvSpPr>
          <p:cNvPr id="7" name="Plassholder for tekst 7">
            <a:extLst>
              <a:ext uri="{FF2B5EF4-FFF2-40B4-BE49-F238E27FC236}">
                <a16:creationId xmlns:a16="http://schemas.microsoft.com/office/drawing/2014/main" id="{3AF28EF2-E8AA-F75D-9D81-DE7835A7728E}"/>
              </a:ext>
            </a:extLst>
          </p:cNvPr>
          <p:cNvSpPr>
            <a:spLocks noGrp="1"/>
          </p:cNvSpPr>
          <p:nvPr>
            <p:ph type="body" sz="quarter" idx="15" hasCustomPrompt="1"/>
          </p:nvPr>
        </p:nvSpPr>
        <p:spPr>
          <a:xfrm>
            <a:off x="6218349" y="403620"/>
            <a:ext cx="2426340" cy="1393926"/>
          </a:xfrm>
        </p:spPr>
        <p:txBody>
          <a:bodyPr lIns="36000" tIns="18000" rIns="36000" bIns="18000"/>
          <a:lstStyle>
            <a:lvl1pPr marL="0" indent="0">
              <a:buNone/>
              <a:defRPr sz="1238">
                <a:solidFill>
                  <a:schemeClr val="tx2"/>
                </a:solidFill>
                <a:latin typeface="+mj-lt"/>
              </a:defRPr>
            </a:lvl1pPr>
            <a:lvl2pPr marL="0" indent="0">
              <a:spcBef>
                <a:spcPts val="0"/>
              </a:spcBef>
              <a:buNone/>
              <a:defRPr sz="900"/>
            </a:lvl2pPr>
          </a:lstStyle>
          <a:p>
            <a:pPr lvl="0"/>
            <a:r>
              <a:rPr lang="nn-NO"/>
              <a:t>Klikk for å skrive inn tekst</a:t>
            </a:r>
          </a:p>
          <a:p>
            <a:pPr lvl="1"/>
            <a:r>
              <a:rPr lang="nn-NO"/>
              <a:t>Andre nivå</a:t>
            </a:r>
          </a:p>
        </p:txBody>
      </p:sp>
      <p:sp>
        <p:nvSpPr>
          <p:cNvPr id="9" name="Plassholder for bilde 9">
            <a:extLst>
              <a:ext uri="{FF2B5EF4-FFF2-40B4-BE49-F238E27FC236}">
                <a16:creationId xmlns:a16="http://schemas.microsoft.com/office/drawing/2014/main" id="{B07F93F0-611B-C349-B66B-9A9535260EED}"/>
              </a:ext>
            </a:extLst>
          </p:cNvPr>
          <p:cNvSpPr>
            <a:spLocks noGrp="1"/>
          </p:cNvSpPr>
          <p:nvPr>
            <p:ph type="pic" sz="quarter" idx="16" hasCustomPrompt="1"/>
          </p:nvPr>
        </p:nvSpPr>
        <p:spPr>
          <a:xfrm>
            <a:off x="3829050" y="1890148"/>
            <a:ext cx="2099816" cy="1374279"/>
          </a:xfrm>
        </p:spPr>
        <p:txBody>
          <a:bodyPr/>
          <a:lstStyle>
            <a:lvl1pPr marL="0" indent="0">
              <a:buNone/>
              <a:defRPr>
                <a:solidFill>
                  <a:schemeClr val="tx1">
                    <a:lumMod val="65000"/>
                    <a:lumOff val="35000"/>
                  </a:schemeClr>
                </a:solidFill>
              </a:defRPr>
            </a:lvl1pPr>
          </a:lstStyle>
          <a:p>
            <a:pPr marL="0" marR="0" lvl="0" indent="0" algn="l" defTabSz="685800" rtl="0" eaLnBrk="1" fontAlgn="auto" latinLnBrk="0" hangingPunct="1">
              <a:lnSpc>
                <a:spcPct val="117000"/>
              </a:lnSpc>
              <a:spcBef>
                <a:spcPts val="1575"/>
              </a:spcBef>
              <a:spcAft>
                <a:spcPts val="0"/>
              </a:spcAft>
              <a:buClrTx/>
              <a:buSzTx/>
              <a:buFont typeface="Arial" panose="020B0604020202020204" pitchFamily="34" charset="0"/>
              <a:buNone/>
              <a:tabLst/>
              <a:defRPr/>
            </a:pPr>
            <a:r>
              <a:rPr lang="nn-NO" noProof="0"/>
              <a:t>Trykk på ikonet eller dra inn ei bildefil for å legge til et bilde. Juster utsnittet på Bildeformat-fanen &gt; Beskjær.</a:t>
            </a:r>
          </a:p>
        </p:txBody>
      </p:sp>
      <p:sp>
        <p:nvSpPr>
          <p:cNvPr id="11" name="Plassholder for tekst 7">
            <a:extLst>
              <a:ext uri="{FF2B5EF4-FFF2-40B4-BE49-F238E27FC236}">
                <a16:creationId xmlns:a16="http://schemas.microsoft.com/office/drawing/2014/main" id="{0AC1E150-D699-0BBE-087E-00890763D9D6}"/>
              </a:ext>
            </a:extLst>
          </p:cNvPr>
          <p:cNvSpPr>
            <a:spLocks noGrp="1"/>
          </p:cNvSpPr>
          <p:nvPr>
            <p:ph type="body" sz="quarter" idx="17" hasCustomPrompt="1"/>
          </p:nvPr>
        </p:nvSpPr>
        <p:spPr>
          <a:xfrm>
            <a:off x="6218349" y="1870501"/>
            <a:ext cx="2426340" cy="1393926"/>
          </a:xfrm>
        </p:spPr>
        <p:txBody>
          <a:bodyPr lIns="36000" tIns="18000" rIns="36000" bIns="18000"/>
          <a:lstStyle>
            <a:lvl1pPr marL="0" indent="0">
              <a:buNone/>
              <a:defRPr sz="1238">
                <a:solidFill>
                  <a:schemeClr val="tx2"/>
                </a:solidFill>
                <a:latin typeface="+mj-lt"/>
              </a:defRPr>
            </a:lvl1pPr>
            <a:lvl2pPr marL="0" indent="0">
              <a:spcBef>
                <a:spcPts val="0"/>
              </a:spcBef>
              <a:buNone/>
              <a:tabLst>
                <a:tab pos="266700" algn="l"/>
              </a:tabLst>
              <a:defRPr sz="900"/>
            </a:lvl2pPr>
          </a:lstStyle>
          <a:p>
            <a:pPr lvl="0"/>
            <a:r>
              <a:rPr lang="nn-NO"/>
              <a:t>Klikk for å skrive inn tekst</a:t>
            </a:r>
          </a:p>
          <a:p>
            <a:pPr lvl="1"/>
            <a:r>
              <a:rPr lang="nn-NO"/>
              <a:t>Andre nivå</a:t>
            </a:r>
          </a:p>
        </p:txBody>
      </p:sp>
      <p:sp>
        <p:nvSpPr>
          <p:cNvPr id="12" name="Plassholder for bilde 9">
            <a:extLst>
              <a:ext uri="{FF2B5EF4-FFF2-40B4-BE49-F238E27FC236}">
                <a16:creationId xmlns:a16="http://schemas.microsoft.com/office/drawing/2014/main" id="{6D0B99AC-AA49-13C6-0CD3-E0B0EC0782D6}"/>
              </a:ext>
            </a:extLst>
          </p:cNvPr>
          <p:cNvSpPr>
            <a:spLocks noGrp="1"/>
          </p:cNvSpPr>
          <p:nvPr>
            <p:ph type="pic" sz="quarter" idx="18" hasCustomPrompt="1"/>
          </p:nvPr>
        </p:nvSpPr>
        <p:spPr>
          <a:xfrm>
            <a:off x="3829050" y="3357029"/>
            <a:ext cx="2099816" cy="1374279"/>
          </a:xfrm>
        </p:spPr>
        <p:txBody>
          <a:bodyPr/>
          <a:lstStyle>
            <a:lvl1pPr marL="0" indent="0">
              <a:buNone/>
              <a:defRPr>
                <a:solidFill>
                  <a:schemeClr val="tx1">
                    <a:lumMod val="65000"/>
                    <a:lumOff val="35000"/>
                  </a:schemeClr>
                </a:solidFill>
              </a:defRPr>
            </a:lvl1pPr>
          </a:lstStyle>
          <a:p>
            <a:pPr marL="0" marR="0" lvl="0" indent="0" algn="l" defTabSz="685800" rtl="0" eaLnBrk="1" fontAlgn="auto" latinLnBrk="0" hangingPunct="1">
              <a:lnSpc>
                <a:spcPct val="117000"/>
              </a:lnSpc>
              <a:spcBef>
                <a:spcPts val="1575"/>
              </a:spcBef>
              <a:spcAft>
                <a:spcPts val="0"/>
              </a:spcAft>
              <a:buClrTx/>
              <a:buSzTx/>
              <a:buFont typeface="Arial" panose="020B0604020202020204" pitchFamily="34" charset="0"/>
              <a:buNone/>
              <a:tabLst/>
              <a:defRPr/>
            </a:pPr>
            <a:r>
              <a:rPr lang="nn-NO" noProof="0"/>
              <a:t>Trykk på ikonet eller dra inn ei bildefil for å legge til et bilde. Juster utsnittet på Bildeformat-fanen &gt; Beskjær.</a:t>
            </a:r>
          </a:p>
        </p:txBody>
      </p:sp>
      <p:sp>
        <p:nvSpPr>
          <p:cNvPr id="14" name="Plassholder for tekst 7">
            <a:extLst>
              <a:ext uri="{FF2B5EF4-FFF2-40B4-BE49-F238E27FC236}">
                <a16:creationId xmlns:a16="http://schemas.microsoft.com/office/drawing/2014/main" id="{0DD9BD36-2AED-80FE-56F0-0BBD4B4096C1}"/>
              </a:ext>
            </a:extLst>
          </p:cNvPr>
          <p:cNvSpPr>
            <a:spLocks noGrp="1"/>
          </p:cNvSpPr>
          <p:nvPr>
            <p:ph type="body" sz="quarter" idx="19" hasCustomPrompt="1"/>
          </p:nvPr>
        </p:nvSpPr>
        <p:spPr>
          <a:xfrm>
            <a:off x="6218349" y="3337381"/>
            <a:ext cx="2426340" cy="1192352"/>
          </a:xfrm>
        </p:spPr>
        <p:txBody>
          <a:bodyPr lIns="36000" tIns="18000" rIns="36000" bIns="18000"/>
          <a:lstStyle>
            <a:lvl1pPr marL="0" indent="0">
              <a:buNone/>
              <a:defRPr sz="1238">
                <a:solidFill>
                  <a:schemeClr val="tx2"/>
                </a:solidFill>
                <a:latin typeface="+mj-lt"/>
              </a:defRPr>
            </a:lvl1pPr>
            <a:lvl2pPr marL="0" indent="0">
              <a:spcBef>
                <a:spcPts val="0"/>
              </a:spcBef>
              <a:buNone/>
              <a:defRPr sz="900"/>
            </a:lvl2pPr>
          </a:lstStyle>
          <a:p>
            <a:pPr lvl="0"/>
            <a:r>
              <a:rPr lang="nn-NO"/>
              <a:t>Klikk for å skrive inn tekst</a:t>
            </a:r>
          </a:p>
          <a:p>
            <a:pPr lvl="1"/>
            <a:r>
              <a:rPr lang="nn-NO"/>
              <a:t>Andre nivå</a:t>
            </a:r>
          </a:p>
        </p:txBody>
      </p:sp>
    </p:spTree>
    <p:extLst>
      <p:ext uri="{BB962C8B-B14F-4D97-AF65-F5344CB8AC3E}">
        <p14:creationId xmlns:p14="http://schemas.microsoft.com/office/powerpoint/2010/main" val="13133684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eloverskrift">
    <p:bg>
      <p:bgPr>
        <a:solidFill>
          <a:schemeClr val="tx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BFBCC24-2C6C-2742-ED27-E2F307F936C2}"/>
              </a:ext>
            </a:extLst>
          </p:cNvPr>
          <p:cNvSpPr>
            <a:spLocks noGrp="1"/>
          </p:cNvSpPr>
          <p:nvPr>
            <p:ph type="title"/>
          </p:nvPr>
        </p:nvSpPr>
        <p:spPr>
          <a:xfrm>
            <a:off x="613002" y="1567409"/>
            <a:ext cx="7886700" cy="1160630"/>
          </a:xfrm>
        </p:spPr>
        <p:txBody>
          <a:bodyPr lIns="36000" tIns="18000" rIns="36000" bIns="18000" anchor="t" anchorCtr="0">
            <a:noAutofit/>
          </a:bodyPr>
          <a:lstStyle>
            <a:lvl1pPr>
              <a:lnSpc>
                <a:spcPct val="121000"/>
              </a:lnSpc>
              <a:defRPr sz="3113">
                <a:solidFill>
                  <a:schemeClr val="bg1"/>
                </a:solidFill>
              </a:defRPr>
            </a:lvl1pPr>
          </a:lstStyle>
          <a:p>
            <a:r>
              <a:rPr lang="nn-NO"/>
              <a:t>Klikk for å redigere tittelstil</a:t>
            </a:r>
          </a:p>
        </p:txBody>
      </p:sp>
      <p:pic>
        <p:nvPicPr>
          <p:cNvPr id="10" name="Illustrasjon">
            <a:extLst>
              <a:ext uri="{FF2B5EF4-FFF2-40B4-BE49-F238E27FC236}">
                <a16:creationId xmlns:a16="http://schemas.microsoft.com/office/drawing/2014/main" id="{0B838E38-4764-050D-66C6-21DCDE67CDF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180" y="3132535"/>
            <a:ext cx="9144000" cy="1900052"/>
          </a:xfrm>
          <a:prstGeom prst="rect">
            <a:avLst/>
          </a:prstGeom>
        </p:spPr>
      </p:pic>
    </p:spTree>
    <p:extLst>
      <p:ext uri="{BB962C8B-B14F-4D97-AF65-F5344CB8AC3E}">
        <p14:creationId xmlns:p14="http://schemas.microsoft.com/office/powerpoint/2010/main" val="2927829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eloverskrift med bilde">
    <p:bg>
      <p:bgPr>
        <a:solidFill>
          <a:schemeClr val="tx2"/>
        </a:solidFill>
        <a:effectLst/>
      </p:bgPr>
    </p:bg>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0BFF81C3-65CB-FCBC-8D12-8F8A422E10F1}"/>
              </a:ext>
            </a:extLst>
          </p:cNvPr>
          <p:cNvSpPr>
            <a:spLocks noGrp="1"/>
          </p:cNvSpPr>
          <p:nvPr>
            <p:ph type="title"/>
          </p:nvPr>
        </p:nvSpPr>
        <p:spPr>
          <a:xfrm>
            <a:off x="3859899" y="3413166"/>
            <a:ext cx="4723119" cy="892288"/>
          </a:xfrm>
        </p:spPr>
        <p:txBody>
          <a:bodyPr/>
          <a:lstStyle>
            <a:lvl1pPr>
              <a:defRPr>
                <a:solidFill>
                  <a:schemeClr val="bg1"/>
                </a:solidFill>
              </a:defRPr>
            </a:lvl1pPr>
          </a:lstStyle>
          <a:p>
            <a:r>
              <a:rPr lang="nn-NO"/>
              <a:t>Klikk for å redigere tittelstil</a:t>
            </a:r>
          </a:p>
        </p:txBody>
      </p:sp>
      <p:sp>
        <p:nvSpPr>
          <p:cNvPr id="10" name="Plassholder for bilde 9">
            <a:extLst>
              <a:ext uri="{FF2B5EF4-FFF2-40B4-BE49-F238E27FC236}">
                <a16:creationId xmlns:a16="http://schemas.microsoft.com/office/drawing/2014/main" id="{20B9EF54-49E3-C7AA-C9CE-BF0F948DAE37}"/>
              </a:ext>
            </a:extLst>
          </p:cNvPr>
          <p:cNvSpPr>
            <a:spLocks noGrp="1"/>
          </p:cNvSpPr>
          <p:nvPr>
            <p:ph type="pic" sz="quarter" idx="14" hasCustomPrompt="1"/>
          </p:nvPr>
        </p:nvSpPr>
        <p:spPr>
          <a:xfrm>
            <a:off x="0" y="0"/>
            <a:ext cx="9144000" cy="5143500"/>
          </a:xfrm>
          <a:custGeom>
            <a:avLst/>
            <a:gdLst>
              <a:gd name="connsiteX0" fmla="*/ 3389263 w 9144000"/>
              <a:gd name="connsiteY0" fmla="*/ 3003472 h 5143500"/>
              <a:gd name="connsiteX1" fmla="*/ 3389263 w 9144000"/>
              <a:gd name="connsiteY1" fmla="*/ 4920258 h 5143500"/>
              <a:gd name="connsiteX2" fmla="*/ 8918122 w 9144000"/>
              <a:gd name="connsiteY2" fmla="*/ 4920258 h 5143500"/>
              <a:gd name="connsiteX3" fmla="*/ 8918122 w 9144000"/>
              <a:gd name="connsiteY3" fmla="*/ 3003472 h 5143500"/>
              <a:gd name="connsiteX4" fmla="*/ 0 w 9144000"/>
              <a:gd name="connsiteY4" fmla="*/ 0 h 5143500"/>
              <a:gd name="connsiteX5" fmla="*/ 9144000 w 9144000"/>
              <a:gd name="connsiteY5" fmla="*/ 0 h 5143500"/>
              <a:gd name="connsiteX6" fmla="*/ 9144000 w 9144000"/>
              <a:gd name="connsiteY6" fmla="*/ 5143500 h 5143500"/>
              <a:gd name="connsiteX7" fmla="*/ 0 w 91440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3500">
                <a:moveTo>
                  <a:pt x="3389263" y="3003472"/>
                </a:moveTo>
                <a:lnTo>
                  <a:pt x="3389263" y="4920258"/>
                </a:lnTo>
                <a:lnTo>
                  <a:pt x="8918122" y="4920258"/>
                </a:lnTo>
                <a:lnTo>
                  <a:pt x="8918122" y="3003472"/>
                </a:lnTo>
                <a:close/>
                <a:moveTo>
                  <a:pt x="0" y="0"/>
                </a:moveTo>
                <a:lnTo>
                  <a:pt x="9144000" y="0"/>
                </a:lnTo>
                <a:lnTo>
                  <a:pt x="9144000" y="5143500"/>
                </a:lnTo>
                <a:lnTo>
                  <a:pt x="0" y="5143500"/>
                </a:lnTo>
                <a:close/>
              </a:path>
            </a:pathLst>
          </a:custGeom>
          <a:solidFill>
            <a:schemeClr val="bg1">
              <a:lumMod val="75000"/>
            </a:schemeClr>
          </a:solidFill>
        </p:spPr>
        <p:txBody>
          <a:bodyPr wrap="square">
            <a:noAutofit/>
          </a:bodyPr>
          <a:lstStyle>
            <a:lvl1pPr marL="0" indent="0">
              <a:buNone/>
              <a:defRPr>
                <a:solidFill>
                  <a:schemeClr val="tx1">
                    <a:lumMod val="65000"/>
                    <a:lumOff val="35000"/>
                  </a:schemeClr>
                </a:solidFill>
              </a:defRPr>
            </a:lvl1pPr>
          </a:lstStyle>
          <a:p>
            <a:pPr marL="0" marR="0" lvl="0" indent="0" algn="l" defTabSz="685800" rtl="0" eaLnBrk="1" fontAlgn="auto" latinLnBrk="0" hangingPunct="1">
              <a:lnSpc>
                <a:spcPct val="117000"/>
              </a:lnSpc>
              <a:spcBef>
                <a:spcPts val="1575"/>
              </a:spcBef>
              <a:spcAft>
                <a:spcPts val="0"/>
              </a:spcAft>
              <a:buClrTx/>
              <a:buSzTx/>
              <a:buFont typeface="Arial" panose="020B0604020202020204" pitchFamily="34" charset="0"/>
              <a:buNone/>
              <a:tabLst/>
              <a:defRPr/>
            </a:pPr>
            <a:r>
              <a:rPr lang="nn-NO" noProof="0"/>
              <a:t>Trykk på ikonet eller dra inn ei bildefil for å legge til et bilde. Juster utsnittet på Bildeformat-fanen &gt; Beskjær.</a:t>
            </a:r>
          </a:p>
        </p:txBody>
      </p:sp>
      <p:pic>
        <p:nvPicPr>
          <p:cNvPr id="7" name="Illustrasjon">
            <a:extLst>
              <a:ext uri="{FF2B5EF4-FFF2-40B4-BE49-F238E27FC236}">
                <a16:creationId xmlns:a16="http://schemas.microsoft.com/office/drawing/2014/main" id="{AF568AAB-E4B7-0D68-080C-31422286D34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94540" y="4246370"/>
            <a:ext cx="5528004" cy="509787"/>
          </a:xfrm>
          <a:prstGeom prst="rect">
            <a:avLst/>
          </a:prstGeom>
        </p:spPr>
      </p:pic>
    </p:spTree>
    <p:extLst>
      <p:ext uri="{BB962C8B-B14F-4D97-AF65-F5344CB8AC3E}">
        <p14:creationId xmlns:p14="http://schemas.microsoft.com/office/powerpoint/2010/main" val="1718014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3" name="Tittel 2">
            <a:extLst>
              <a:ext uri="{FF2B5EF4-FFF2-40B4-BE49-F238E27FC236}">
                <a16:creationId xmlns:a16="http://schemas.microsoft.com/office/drawing/2014/main" id="{0F169EFF-8B1B-619B-AFCA-17D0FC33CC90}"/>
              </a:ext>
            </a:extLst>
          </p:cNvPr>
          <p:cNvSpPr>
            <a:spLocks noGrp="1"/>
          </p:cNvSpPr>
          <p:nvPr>
            <p:ph type="title"/>
          </p:nvPr>
        </p:nvSpPr>
        <p:spPr/>
        <p:txBody>
          <a:bodyPr/>
          <a:lstStyle/>
          <a:p>
            <a:r>
              <a:rPr lang="nn-NO"/>
              <a:t>Klikk for å redigere tittelstil</a:t>
            </a:r>
          </a:p>
        </p:txBody>
      </p:sp>
    </p:spTree>
    <p:extLst>
      <p:ext uri="{BB962C8B-B14F-4D97-AF65-F5344CB8AC3E}">
        <p14:creationId xmlns:p14="http://schemas.microsoft.com/office/powerpoint/2010/main" val="2498188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6735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tel og innhald">
    <p:spTree>
      <p:nvGrpSpPr>
        <p:cNvPr id="1" name=""/>
        <p:cNvGrpSpPr/>
        <p:nvPr/>
      </p:nvGrpSpPr>
      <p:grpSpPr>
        <a:xfrm>
          <a:off x="0" y="0"/>
          <a:ext cx="0" cy="0"/>
          <a:chOff x="0" y="0"/>
          <a:chExt cx="0" cy="0"/>
        </a:xfrm>
      </p:grpSpPr>
      <p:sp>
        <p:nvSpPr>
          <p:cNvPr id="6" name="Tittel 1">
            <a:extLst>
              <a:ext uri="{FF2B5EF4-FFF2-40B4-BE49-F238E27FC236}">
                <a16:creationId xmlns:a16="http://schemas.microsoft.com/office/drawing/2014/main" id="{E76D543B-2A2A-784D-8EFB-CF6A9CE37374}"/>
              </a:ext>
            </a:extLst>
          </p:cNvPr>
          <p:cNvSpPr>
            <a:spLocks noGrp="1"/>
          </p:cNvSpPr>
          <p:nvPr>
            <p:ph type="title"/>
          </p:nvPr>
        </p:nvSpPr>
        <p:spPr>
          <a:xfrm>
            <a:off x="457200" y="206375"/>
            <a:ext cx="8229600" cy="857250"/>
          </a:xfrm>
        </p:spPr>
        <p:txBody>
          <a:bodyPr/>
          <a:lstStyle/>
          <a:p>
            <a:r>
              <a:rPr lang="nb-NO"/>
              <a:t>Klikk for å redigere tittelstil</a:t>
            </a:r>
          </a:p>
        </p:txBody>
      </p:sp>
      <p:sp>
        <p:nvSpPr>
          <p:cNvPr id="7" name="Plassholder for innhold 2">
            <a:extLst>
              <a:ext uri="{FF2B5EF4-FFF2-40B4-BE49-F238E27FC236}">
                <a16:creationId xmlns:a16="http://schemas.microsoft.com/office/drawing/2014/main" id="{DC1050FB-4B79-F64A-A944-B114584B92BD}"/>
              </a:ext>
            </a:extLst>
          </p:cNvPr>
          <p:cNvSpPr>
            <a:spLocks noGrp="1"/>
          </p:cNvSpPr>
          <p:nvPr>
            <p:ph idx="1"/>
          </p:nvPr>
        </p:nvSpPr>
        <p:spPr>
          <a:xfrm>
            <a:off x="457200" y="1200150"/>
            <a:ext cx="8229600" cy="339407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bunntekst 4">
            <a:extLst>
              <a:ext uri="{FF2B5EF4-FFF2-40B4-BE49-F238E27FC236}">
                <a16:creationId xmlns:a16="http://schemas.microsoft.com/office/drawing/2014/main" id="{A95C6C68-FE16-8246-A0C4-21FD64FB13B5}"/>
              </a:ext>
            </a:extLst>
          </p:cNvPr>
          <p:cNvSpPr>
            <a:spLocks noGrp="1"/>
          </p:cNvSpPr>
          <p:nvPr>
            <p:ph type="ftr" sz="quarter" idx="3"/>
          </p:nvPr>
        </p:nvSpPr>
        <p:spPr>
          <a:xfrm>
            <a:off x="457200" y="4767263"/>
            <a:ext cx="2863780" cy="274637"/>
          </a:xfrm>
          <a:prstGeom prst="rect">
            <a:avLst/>
          </a:prstGeom>
        </p:spPr>
        <p:txBody>
          <a:bodyPr vert="horz" lIns="91440" tIns="45720" rIns="91440" bIns="45720" rtlCol="0" anchor="ctr"/>
          <a:lstStyle>
            <a:lvl1pPr algn="l">
              <a:defRPr sz="800" b="0" i="0">
                <a:solidFill>
                  <a:schemeClr val="tx1">
                    <a:tint val="75000"/>
                  </a:schemeClr>
                </a:solidFill>
                <a:latin typeface="Poppins" pitchFamily="2" charset="77"/>
                <a:cs typeface="Poppins" pitchFamily="2" charset="77"/>
              </a:defRPr>
            </a:lvl1pPr>
          </a:lstStyle>
          <a:p>
            <a:r>
              <a:rPr lang="nb-NO"/>
              <a:t>Forfattar og dato</a:t>
            </a:r>
          </a:p>
        </p:txBody>
      </p:sp>
    </p:spTree>
    <p:extLst>
      <p:ext uri="{BB962C8B-B14F-4D97-AF65-F5344CB8AC3E}">
        <p14:creationId xmlns:p14="http://schemas.microsoft.com/office/powerpoint/2010/main" val="914019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tel og to innhaldsboksar">
    <p:spTree>
      <p:nvGrpSpPr>
        <p:cNvPr id="1" name=""/>
        <p:cNvGrpSpPr/>
        <p:nvPr/>
      </p:nvGrpSpPr>
      <p:grpSpPr>
        <a:xfrm>
          <a:off x="0" y="0"/>
          <a:ext cx="0" cy="0"/>
          <a:chOff x="0" y="0"/>
          <a:chExt cx="0" cy="0"/>
        </a:xfrm>
      </p:grpSpPr>
      <p:sp>
        <p:nvSpPr>
          <p:cNvPr id="6" name="Tittel 1">
            <a:extLst>
              <a:ext uri="{FF2B5EF4-FFF2-40B4-BE49-F238E27FC236}">
                <a16:creationId xmlns:a16="http://schemas.microsoft.com/office/drawing/2014/main" id="{F45011AB-6245-554E-9DD7-CEF0B8333C3D}"/>
              </a:ext>
            </a:extLst>
          </p:cNvPr>
          <p:cNvSpPr>
            <a:spLocks noGrp="1"/>
          </p:cNvSpPr>
          <p:nvPr>
            <p:ph type="title"/>
          </p:nvPr>
        </p:nvSpPr>
        <p:spPr>
          <a:xfrm>
            <a:off x="457200" y="206375"/>
            <a:ext cx="8229600" cy="857250"/>
          </a:xfrm>
        </p:spPr>
        <p:txBody>
          <a:bodyPr/>
          <a:lstStyle/>
          <a:p>
            <a:r>
              <a:rPr lang="nb-NO"/>
              <a:t>Klikk for å redigere tittelstil</a:t>
            </a:r>
          </a:p>
        </p:txBody>
      </p:sp>
      <p:sp>
        <p:nvSpPr>
          <p:cNvPr id="7" name="Plassholder for innhold 2">
            <a:extLst>
              <a:ext uri="{FF2B5EF4-FFF2-40B4-BE49-F238E27FC236}">
                <a16:creationId xmlns:a16="http://schemas.microsoft.com/office/drawing/2014/main" id="{F01C7347-187B-9541-BC26-0CD2355077F9}"/>
              </a:ext>
            </a:extLst>
          </p:cNvPr>
          <p:cNvSpPr>
            <a:spLocks noGrp="1"/>
          </p:cNvSpPr>
          <p:nvPr>
            <p:ph sz="half" idx="1"/>
          </p:nvPr>
        </p:nvSpPr>
        <p:spPr>
          <a:xfrm>
            <a:off x="457200" y="1200150"/>
            <a:ext cx="4038600" cy="3394075"/>
          </a:xfrm>
        </p:spPr>
        <p:txBody>
          <a:bodyPr/>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8" name="Plassholder for innhold 3">
            <a:extLst>
              <a:ext uri="{FF2B5EF4-FFF2-40B4-BE49-F238E27FC236}">
                <a16:creationId xmlns:a16="http://schemas.microsoft.com/office/drawing/2014/main" id="{72E36BDE-0151-CD48-8446-62E87FFBE8DE}"/>
              </a:ext>
            </a:extLst>
          </p:cNvPr>
          <p:cNvSpPr>
            <a:spLocks noGrp="1"/>
          </p:cNvSpPr>
          <p:nvPr>
            <p:ph sz="half" idx="2"/>
          </p:nvPr>
        </p:nvSpPr>
        <p:spPr>
          <a:xfrm>
            <a:off x="4648200" y="1200150"/>
            <a:ext cx="4038600" cy="3394075"/>
          </a:xfrm>
        </p:spPr>
        <p:txBody>
          <a:bodyPr/>
          <a:lstStyle>
            <a:lvl1pPr>
              <a:defRPr sz="1800"/>
            </a:lvl1pPr>
            <a:lvl2pPr>
              <a:defRPr sz="1600"/>
            </a:lvl2pPr>
            <a:lvl3pPr>
              <a:defRPr sz="1400"/>
            </a:lvl3pPr>
            <a:lvl4pPr>
              <a:defRPr sz="1200"/>
            </a:lvl4pPr>
            <a:lvl5pPr>
              <a:defRPr sz="10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9" name="Plassholder for bunntekst 4">
            <a:extLst>
              <a:ext uri="{FF2B5EF4-FFF2-40B4-BE49-F238E27FC236}">
                <a16:creationId xmlns:a16="http://schemas.microsoft.com/office/drawing/2014/main" id="{26DE74D0-ADE2-7F46-87B6-41A12EF1A576}"/>
              </a:ext>
            </a:extLst>
          </p:cNvPr>
          <p:cNvSpPr>
            <a:spLocks noGrp="1"/>
          </p:cNvSpPr>
          <p:nvPr>
            <p:ph type="ftr" sz="quarter" idx="3"/>
          </p:nvPr>
        </p:nvSpPr>
        <p:spPr>
          <a:xfrm>
            <a:off x="457200" y="4767263"/>
            <a:ext cx="2863780" cy="274637"/>
          </a:xfrm>
          <a:prstGeom prst="rect">
            <a:avLst/>
          </a:prstGeom>
        </p:spPr>
        <p:txBody>
          <a:bodyPr vert="horz" lIns="91440" tIns="45720" rIns="91440" bIns="45720" rtlCol="0" anchor="ctr"/>
          <a:lstStyle>
            <a:lvl1pPr algn="l">
              <a:defRPr sz="800" b="0" i="0">
                <a:solidFill>
                  <a:schemeClr val="tx1">
                    <a:tint val="75000"/>
                  </a:schemeClr>
                </a:solidFill>
                <a:latin typeface="Poppins" pitchFamily="2" charset="77"/>
                <a:cs typeface="Poppins" pitchFamily="2" charset="77"/>
              </a:defRPr>
            </a:lvl1pPr>
          </a:lstStyle>
          <a:p>
            <a:r>
              <a:rPr lang="nb-NO"/>
              <a:t>Forfattar og dato</a:t>
            </a:r>
          </a:p>
        </p:txBody>
      </p:sp>
    </p:spTree>
    <p:extLst>
      <p:ext uri="{BB962C8B-B14F-4D97-AF65-F5344CB8AC3E}">
        <p14:creationId xmlns:p14="http://schemas.microsoft.com/office/powerpoint/2010/main" val="40473340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450EE2A6-4E49-756F-4BB6-9F08E857719E}"/>
              </a:ext>
            </a:extLst>
          </p:cNvPr>
          <p:cNvSpPr>
            <a:spLocks noGrp="1"/>
          </p:cNvSpPr>
          <p:nvPr>
            <p:ph type="title"/>
          </p:nvPr>
        </p:nvSpPr>
        <p:spPr>
          <a:xfrm>
            <a:off x="389333" y="440100"/>
            <a:ext cx="8365334" cy="413827"/>
          </a:xfrm>
        </p:spPr>
        <p:txBody>
          <a:bodyPr>
            <a:noAutofit/>
          </a:bodyPr>
          <a:lstStyle/>
          <a:p>
            <a:r>
              <a:rPr lang="nn-NO"/>
              <a:t>Klikk for å redigere tittelstil</a:t>
            </a:r>
          </a:p>
        </p:txBody>
      </p:sp>
      <p:sp>
        <p:nvSpPr>
          <p:cNvPr id="3" name="Plassholder for innhold 2">
            <a:extLst>
              <a:ext uri="{FF2B5EF4-FFF2-40B4-BE49-F238E27FC236}">
                <a16:creationId xmlns:a16="http://schemas.microsoft.com/office/drawing/2014/main" id="{DE19A497-778F-C154-67ED-BA9E0DC9DA99}"/>
              </a:ext>
            </a:extLst>
          </p:cNvPr>
          <p:cNvSpPr>
            <a:spLocks noGrp="1"/>
          </p:cNvSpPr>
          <p:nvPr>
            <p:ph idx="1" hasCustomPrompt="1"/>
          </p:nvPr>
        </p:nvSpPr>
        <p:spPr>
          <a:xfrm>
            <a:off x="389333" y="1085256"/>
            <a:ext cx="8365334" cy="3444477"/>
          </a:xfrm>
        </p:spPr>
        <p:txBody>
          <a:bodyPr lIns="36000" tIns="18000" rIns="36000" bIns="18000"/>
          <a:lstStyle>
            <a:lvl1pPr marL="87750" indent="-87750">
              <a:lnSpc>
                <a:spcPct val="132000"/>
              </a:lnSpc>
              <a:spcBef>
                <a:spcPts val="2400"/>
              </a:spcBef>
              <a:defRPr sz="1500">
                <a:solidFill>
                  <a:schemeClr val="tx1"/>
                </a:solidFill>
              </a:defRPr>
            </a:lvl1pPr>
            <a:lvl2pPr marL="272700" indent="-87750">
              <a:lnSpc>
                <a:spcPct val="132000"/>
              </a:lnSpc>
              <a:defRPr sz="1500">
                <a:solidFill>
                  <a:schemeClr val="tx1"/>
                </a:solidFill>
              </a:defRPr>
            </a:lvl2pPr>
            <a:lvl3pPr marL="442800" indent="-87750">
              <a:lnSpc>
                <a:spcPct val="132000"/>
              </a:lnSpc>
              <a:defRPr sz="1500">
                <a:solidFill>
                  <a:schemeClr val="tx1"/>
                </a:solidFill>
              </a:defRPr>
            </a:lvl3pPr>
            <a:lvl4pPr>
              <a:lnSpc>
                <a:spcPct val="132000"/>
              </a:lnSpc>
              <a:spcBef>
                <a:spcPts val="2400"/>
              </a:spcBef>
              <a:defRPr sz="1500">
                <a:solidFill>
                  <a:schemeClr val="tx1"/>
                </a:solidFill>
              </a:defRPr>
            </a:lvl4pPr>
            <a:lvl5pPr>
              <a:lnSpc>
                <a:spcPct val="132000"/>
              </a:lnSpc>
              <a:defRPr sz="1500">
                <a:solidFill>
                  <a:schemeClr val="tx1"/>
                </a:solidFill>
              </a:defRPr>
            </a:lvl5pPr>
          </a:lstStyle>
          <a:p>
            <a:pPr lvl="0"/>
            <a:r>
              <a:rPr lang="nn-NO"/>
              <a:t>Klikk for å skrive inn tekst</a:t>
            </a:r>
          </a:p>
          <a:p>
            <a:pPr lvl="1"/>
            <a:r>
              <a:rPr lang="nn-NO"/>
              <a:t>Andre nivå</a:t>
            </a:r>
          </a:p>
          <a:p>
            <a:pPr lvl="2"/>
            <a:r>
              <a:rPr lang="nn-NO"/>
              <a:t>Tredje nivå</a:t>
            </a:r>
          </a:p>
          <a:p>
            <a:pPr lvl="3"/>
            <a:r>
              <a:rPr lang="nn-NO"/>
              <a:t>Fjerde nivå</a:t>
            </a:r>
          </a:p>
          <a:p>
            <a:pPr lvl="4"/>
            <a:r>
              <a:rPr lang="nn-NO"/>
              <a:t>Femte nivå</a:t>
            </a:r>
          </a:p>
        </p:txBody>
      </p:sp>
    </p:spTree>
    <p:extLst>
      <p:ext uri="{BB962C8B-B14F-4D97-AF65-F5344CB8AC3E}">
        <p14:creationId xmlns:p14="http://schemas.microsoft.com/office/powerpoint/2010/main" val="4239471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kst og bilde til høy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04C920-3B84-86F3-B8CF-8C424B43BABC}"/>
              </a:ext>
            </a:extLst>
          </p:cNvPr>
          <p:cNvSpPr>
            <a:spLocks noGrp="1"/>
          </p:cNvSpPr>
          <p:nvPr>
            <p:ph type="title"/>
          </p:nvPr>
        </p:nvSpPr>
        <p:spPr>
          <a:xfrm>
            <a:off x="389333" y="440100"/>
            <a:ext cx="2723981" cy="892288"/>
          </a:xfrm>
        </p:spPr>
        <p:txBody>
          <a:bodyPr/>
          <a:lstStyle/>
          <a:p>
            <a:r>
              <a:rPr lang="nn-NO"/>
              <a:t>Klikk for å redigere tittelstil</a:t>
            </a:r>
          </a:p>
        </p:txBody>
      </p:sp>
      <p:sp>
        <p:nvSpPr>
          <p:cNvPr id="8" name="Plassholder for tekst 7">
            <a:extLst>
              <a:ext uri="{FF2B5EF4-FFF2-40B4-BE49-F238E27FC236}">
                <a16:creationId xmlns:a16="http://schemas.microsoft.com/office/drawing/2014/main" id="{01321C16-F2DC-F396-5CD6-A546CC36C0C6}"/>
              </a:ext>
            </a:extLst>
          </p:cNvPr>
          <p:cNvSpPr>
            <a:spLocks noGrp="1"/>
          </p:cNvSpPr>
          <p:nvPr>
            <p:ph type="body" sz="quarter" idx="13"/>
          </p:nvPr>
        </p:nvSpPr>
        <p:spPr>
          <a:xfrm>
            <a:off x="389333" y="1466689"/>
            <a:ext cx="2621213" cy="3246733"/>
          </a:xfrm>
        </p:spPr>
        <p:txBody>
          <a:bodyPr/>
          <a:lstStyle/>
          <a:p>
            <a:pPr lvl="0"/>
            <a:r>
              <a:rPr lang="nn-NO"/>
              <a:t>Klikk for å redigere tekststiler i malen</a:t>
            </a:r>
          </a:p>
          <a:p>
            <a:pPr lvl="1"/>
            <a:r>
              <a:rPr lang="nn-NO"/>
              <a:t>Andre nivå</a:t>
            </a:r>
          </a:p>
          <a:p>
            <a:pPr lvl="2"/>
            <a:r>
              <a:rPr lang="nn-NO"/>
              <a:t>Tredje nivå</a:t>
            </a:r>
          </a:p>
          <a:p>
            <a:pPr lvl="3"/>
            <a:r>
              <a:rPr lang="nn-NO"/>
              <a:t>Fjerde nivå</a:t>
            </a:r>
          </a:p>
          <a:p>
            <a:pPr lvl="4"/>
            <a:r>
              <a:rPr lang="nn-NO"/>
              <a:t>Femte nivå</a:t>
            </a:r>
          </a:p>
        </p:txBody>
      </p:sp>
      <p:sp>
        <p:nvSpPr>
          <p:cNvPr id="10" name="Plassholder for bilde 9">
            <a:extLst>
              <a:ext uri="{FF2B5EF4-FFF2-40B4-BE49-F238E27FC236}">
                <a16:creationId xmlns:a16="http://schemas.microsoft.com/office/drawing/2014/main" id="{8168C2F1-5632-AFA2-B84B-95253CE2E114}"/>
              </a:ext>
            </a:extLst>
          </p:cNvPr>
          <p:cNvSpPr>
            <a:spLocks noGrp="1"/>
          </p:cNvSpPr>
          <p:nvPr>
            <p:ph type="pic" sz="quarter" idx="14" hasCustomPrompt="1"/>
          </p:nvPr>
        </p:nvSpPr>
        <p:spPr>
          <a:xfrm>
            <a:off x="3289249" y="424903"/>
            <a:ext cx="5432377" cy="4296223"/>
          </a:xfrm>
        </p:spPr>
        <p:txBody>
          <a:bodyPr/>
          <a:lstStyle>
            <a:lvl1pPr marL="0" indent="0">
              <a:buNone/>
              <a:defRPr>
                <a:solidFill>
                  <a:schemeClr val="tx1">
                    <a:lumMod val="65000"/>
                    <a:lumOff val="35000"/>
                  </a:schemeClr>
                </a:solidFill>
              </a:defRPr>
            </a:lvl1pPr>
          </a:lstStyle>
          <a:p>
            <a:pPr marL="0" marR="0" lvl="0" indent="0" algn="l" defTabSz="685800" rtl="0" eaLnBrk="1" fontAlgn="auto" latinLnBrk="0" hangingPunct="1">
              <a:lnSpc>
                <a:spcPct val="117000"/>
              </a:lnSpc>
              <a:spcBef>
                <a:spcPts val="1575"/>
              </a:spcBef>
              <a:spcAft>
                <a:spcPts val="0"/>
              </a:spcAft>
              <a:buClrTx/>
              <a:buSzTx/>
              <a:buFont typeface="Arial" panose="020B0604020202020204" pitchFamily="34" charset="0"/>
              <a:buNone/>
              <a:tabLst/>
              <a:defRPr/>
            </a:pPr>
            <a:r>
              <a:rPr lang="nn-NO" noProof="0"/>
              <a:t>Trykk på ikonet eller dra inn ei bildefil for å legge til et bilde. Juster utsnittet på Bildeformat-fanen &gt; Beskjær.</a:t>
            </a:r>
          </a:p>
        </p:txBody>
      </p:sp>
    </p:spTree>
    <p:extLst>
      <p:ext uri="{BB962C8B-B14F-4D97-AF65-F5344CB8AC3E}">
        <p14:creationId xmlns:p14="http://schemas.microsoft.com/office/powerpoint/2010/main" val="373568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tellysbilde mørk">
    <p:bg>
      <p:bgPr>
        <a:solidFill>
          <a:schemeClr val="tx2"/>
        </a:solidFill>
        <a:effectLst/>
      </p:bgPr>
    </p:bg>
    <p:spTree>
      <p:nvGrpSpPr>
        <p:cNvPr id="1" name=""/>
        <p:cNvGrpSpPr/>
        <p:nvPr/>
      </p:nvGrpSpPr>
      <p:grpSpPr>
        <a:xfrm>
          <a:off x="0" y="0"/>
          <a:ext cx="0" cy="0"/>
          <a:chOff x="0" y="0"/>
          <a:chExt cx="0" cy="0"/>
        </a:xfrm>
      </p:grpSpPr>
      <p:pic>
        <p:nvPicPr>
          <p:cNvPr id="10" name="Illustrasjon">
            <a:extLst>
              <a:ext uri="{FF2B5EF4-FFF2-40B4-BE49-F238E27FC236}">
                <a16:creationId xmlns:a16="http://schemas.microsoft.com/office/drawing/2014/main" id="{55E1D034-8DB3-109F-5FB5-041986BBED59}"/>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267"/>
          <a:stretch/>
        </p:blipFill>
        <p:spPr>
          <a:xfrm>
            <a:off x="0" y="2978996"/>
            <a:ext cx="9144000" cy="1905141"/>
          </a:xfrm>
          <a:prstGeom prst="rect">
            <a:avLst/>
          </a:prstGeom>
        </p:spPr>
      </p:pic>
      <p:pic>
        <p:nvPicPr>
          <p:cNvPr id="11" name="Logo" descr="Møre og Romsdal fylkeskommune. Logo">
            <a:extLst>
              <a:ext uri="{FF2B5EF4-FFF2-40B4-BE49-F238E27FC236}">
                <a16:creationId xmlns:a16="http://schemas.microsoft.com/office/drawing/2014/main" id="{8D60DBB9-61FD-9C6B-EDC3-1E9C5314E941}"/>
              </a:ext>
              <a:ext uri="{C183D7F6-B498-43B3-948B-1728B52AA6E4}">
                <adec:decorative xmlns:adec="http://schemas.microsoft.com/office/drawing/2017/decorative" val="0"/>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647522" y="598871"/>
            <a:ext cx="1587281" cy="443995"/>
          </a:xfrm>
          <a:prstGeom prst="rect">
            <a:avLst/>
          </a:prstGeom>
        </p:spPr>
      </p:pic>
      <p:sp>
        <p:nvSpPr>
          <p:cNvPr id="4" name="Rektangel 3">
            <a:extLst>
              <a:ext uri="{FF2B5EF4-FFF2-40B4-BE49-F238E27FC236}">
                <a16:creationId xmlns:a16="http://schemas.microsoft.com/office/drawing/2014/main" id="{2AADA22F-9419-E1C8-824F-92B9E5351517}"/>
              </a:ext>
              <a:ext uri="{C183D7F6-B498-43B3-948B-1728B52AA6E4}">
                <adec:decorative xmlns:adec="http://schemas.microsoft.com/office/drawing/2017/decorative" val="1"/>
              </a:ext>
            </a:extLst>
          </p:cNvPr>
          <p:cNvSpPr/>
          <p:nvPr userDrawn="1"/>
        </p:nvSpPr>
        <p:spPr>
          <a:xfrm>
            <a:off x="0" y="4856559"/>
            <a:ext cx="9144000" cy="2869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sz="506"/>
          </a:p>
        </p:txBody>
      </p:sp>
      <p:sp>
        <p:nvSpPr>
          <p:cNvPr id="2" name="Tittel 1">
            <a:extLst>
              <a:ext uri="{FF2B5EF4-FFF2-40B4-BE49-F238E27FC236}">
                <a16:creationId xmlns:a16="http://schemas.microsoft.com/office/drawing/2014/main" id="{DBD2B55A-AE72-ED83-CB6D-989B67A02D66}"/>
              </a:ext>
            </a:extLst>
          </p:cNvPr>
          <p:cNvSpPr>
            <a:spLocks noGrp="1"/>
          </p:cNvSpPr>
          <p:nvPr>
            <p:ph type="ctrTitle"/>
          </p:nvPr>
        </p:nvSpPr>
        <p:spPr>
          <a:xfrm>
            <a:off x="617764" y="1219078"/>
            <a:ext cx="7908472" cy="1009772"/>
          </a:xfrm>
        </p:spPr>
        <p:txBody>
          <a:bodyPr lIns="32400" rIns="32400" anchor="b">
            <a:noAutofit/>
          </a:bodyPr>
          <a:lstStyle>
            <a:lvl1pPr algn="l">
              <a:defRPr sz="3113">
                <a:solidFill>
                  <a:schemeClr val="bg1"/>
                </a:solidFill>
              </a:defRPr>
            </a:lvl1pPr>
          </a:lstStyle>
          <a:p>
            <a:r>
              <a:rPr lang="nn-NO"/>
              <a:t>Klikk for å redigere tittelstil</a:t>
            </a:r>
          </a:p>
        </p:txBody>
      </p:sp>
      <p:sp>
        <p:nvSpPr>
          <p:cNvPr id="3" name="Undertittel 2">
            <a:extLst>
              <a:ext uri="{FF2B5EF4-FFF2-40B4-BE49-F238E27FC236}">
                <a16:creationId xmlns:a16="http://schemas.microsoft.com/office/drawing/2014/main" id="{300ACA4F-D36B-8645-2EA7-DF6FBFFCC5D8}"/>
              </a:ext>
            </a:extLst>
          </p:cNvPr>
          <p:cNvSpPr>
            <a:spLocks noGrp="1"/>
          </p:cNvSpPr>
          <p:nvPr>
            <p:ph type="subTitle" idx="1"/>
          </p:nvPr>
        </p:nvSpPr>
        <p:spPr>
          <a:xfrm>
            <a:off x="617764" y="2237781"/>
            <a:ext cx="7908472" cy="534786"/>
          </a:xfrm>
        </p:spPr>
        <p:txBody>
          <a:bodyPr lIns="32400" tIns="18000" rIns="32400" bIns="18000">
            <a:noAutofit/>
          </a:bodyPr>
          <a:lstStyle>
            <a:lvl1pPr marL="0" indent="0" algn="l">
              <a:buNone/>
              <a:defRPr sz="1425">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n-NO"/>
              <a:t>Klikk for å redigere undertittelstil i malen</a:t>
            </a:r>
          </a:p>
        </p:txBody>
      </p:sp>
      <p:sp>
        <p:nvSpPr>
          <p:cNvPr id="13" name="Plassholder for tekst 12">
            <a:extLst>
              <a:ext uri="{FF2B5EF4-FFF2-40B4-BE49-F238E27FC236}">
                <a16:creationId xmlns:a16="http://schemas.microsoft.com/office/drawing/2014/main" id="{74EF3DF7-8CE1-FF19-F246-D22D370AEAA3}"/>
              </a:ext>
            </a:extLst>
          </p:cNvPr>
          <p:cNvSpPr>
            <a:spLocks noGrp="1"/>
          </p:cNvSpPr>
          <p:nvPr>
            <p:ph type="body" sz="quarter" idx="13" hasCustomPrompt="1"/>
          </p:nvPr>
        </p:nvSpPr>
        <p:spPr>
          <a:xfrm>
            <a:off x="3589564" y="4887516"/>
            <a:ext cx="5268686" cy="246221"/>
          </a:xfrm>
          <a:noFill/>
        </p:spPr>
        <p:txBody>
          <a:bodyPr wrap="square">
            <a:spAutoFit/>
          </a:bodyPr>
          <a:lstStyle>
            <a:lvl1pPr marL="0" indent="0" algn="r">
              <a:buNone/>
              <a:defRPr sz="900">
                <a:solidFill>
                  <a:schemeClr val="bg1"/>
                </a:solidFill>
                <a:latin typeface="+mj-lt"/>
              </a:defRPr>
            </a:lvl1pPr>
          </a:lstStyle>
          <a:p>
            <a:pPr lvl="0"/>
            <a:r>
              <a:rPr lang="nn-NO" err="1"/>
              <a:t>Forfattar</a:t>
            </a:r>
            <a:r>
              <a:rPr lang="nn-NO"/>
              <a:t> og dato</a:t>
            </a:r>
          </a:p>
        </p:txBody>
      </p:sp>
    </p:spTree>
    <p:extLst>
      <p:ext uri="{BB962C8B-B14F-4D97-AF65-F5344CB8AC3E}">
        <p14:creationId xmlns:p14="http://schemas.microsoft.com/office/powerpoint/2010/main" val="36424439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kst og bilde til venst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6C9123A-1373-69EC-BFD9-EB5734F81D38}"/>
              </a:ext>
            </a:extLst>
          </p:cNvPr>
          <p:cNvSpPr>
            <a:spLocks noGrp="1"/>
          </p:cNvSpPr>
          <p:nvPr>
            <p:ph type="title"/>
          </p:nvPr>
        </p:nvSpPr>
        <p:spPr>
          <a:xfrm>
            <a:off x="389333" y="440100"/>
            <a:ext cx="8365334" cy="413827"/>
          </a:xfrm>
        </p:spPr>
        <p:txBody>
          <a:bodyPr>
            <a:noAutofit/>
          </a:bodyPr>
          <a:lstStyle/>
          <a:p>
            <a:r>
              <a:rPr lang="nn-NO"/>
              <a:t>Klikk for å redigere tittelstil</a:t>
            </a:r>
          </a:p>
        </p:txBody>
      </p:sp>
      <p:sp>
        <p:nvSpPr>
          <p:cNvPr id="10" name="Plassholder for bilde 9">
            <a:extLst>
              <a:ext uri="{FF2B5EF4-FFF2-40B4-BE49-F238E27FC236}">
                <a16:creationId xmlns:a16="http://schemas.microsoft.com/office/drawing/2014/main" id="{8168C2F1-5632-AFA2-B84B-95253CE2E114}"/>
              </a:ext>
            </a:extLst>
          </p:cNvPr>
          <p:cNvSpPr>
            <a:spLocks noGrp="1"/>
          </p:cNvSpPr>
          <p:nvPr>
            <p:ph type="pic" sz="quarter" idx="14" hasCustomPrompt="1"/>
          </p:nvPr>
        </p:nvSpPr>
        <p:spPr>
          <a:xfrm>
            <a:off x="424869" y="1048602"/>
            <a:ext cx="5393715" cy="3525630"/>
          </a:xfrm>
        </p:spPr>
        <p:txBody>
          <a:bodyPr/>
          <a:lstStyle>
            <a:lvl1pPr marL="0" indent="0">
              <a:buNone/>
              <a:defRPr>
                <a:solidFill>
                  <a:schemeClr val="tx1">
                    <a:lumMod val="65000"/>
                    <a:lumOff val="35000"/>
                  </a:schemeClr>
                </a:solidFill>
              </a:defRPr>
            </a:lvl1pPr>
          </a:lstStyle>
          <a:p>
            <a:pPr marL="0" marR="0" lvl="0" indent="0" algn="l" defTabSz="685800" rtl="0" eaLnBrk="1" fontAlgn="auto" latinLnBrk="0" hangingPunct="1">
              <a:lnSpc>
                <a:spcPct val="117000"/>
              </a:lnSpc>
              <a:spcBef>
                <a:spcPts val="1575"/>
              </a:spcBef>
              <a:spcAft>
                <a:spcPts val="0"/>
              </a:spcAft>
              <a:buClrTx/>
              <a:buSzTx/>
              <a:buFont typeface="Arial" panose="020B0604020202020204" pitchFamily="34" charset="0"/>
              <a:buNone/>
              <a:tabLst/>
              <a:defRPr/>
            </a:pPr>
            <a:r>
              <a:rPr lang="nn-NO" noProof="0"/>
              <a:t>Trykk på ikonet eller dra inn ei bildefil for å legge til et bilde. Juster utsnittet på Bildeformat-fanen &gt; Beskjær.</a:t>
            </a:r>
          </a:p>
        </p:txBody>
      </p:sp>
      <p:sp>
        <p:nvSpPr>
          <p:cNvPr id="8" name="Plassholder for tekst 7">
            <a:extLst>
              <a:ext uri="{FF2B5EF4-FFF2-40B4-BE49-F238E27FC236}">
                <a16:creationId xmlns:a16="http://schemas.microsoft.com/office/drawing/2014/main" id="{01321C16-F2DC-F396-5CD6-A546CC36C0C6}"/>
              </a:ext>
            </a:extLst>
          </p:cNvPr>
          <p:cNvSpPr>
            <a:spLocks noGrp="1"/>
          </p:cNvSpPr>
          <p:nvPr>
            <p:ph type="body" sz="quarter" idx="13"/>
          </p:nvPr>
        </p:nvSpPr>
        <p:spPr>
          <a:xfrm>
            <a:off x="6128657" y="1434032"/>
            <a:ext cx="2626010" cy="3095701"/>
          </a:xfrm>
        </p:spPr>
        <p:txBody>
          <a:bodyPr lIns="36000" tIns="18000" rIns="36000" bIns="18000"/>
          <a:lstStyle/>
          <a:p>
            <a:pPr lvl="0"/>
            <a:r>
              <a:rPr lang="nn-NO"/>
              <a:t>Klikk for å redigere tekststiler i malen</a:t>
            </a:r>
          </a:p>
          <a:p>
            <a:pPr lvl="1"/>
            <a:r>
              <a:rPr lang="nn-NO"/>
              <a:t>Andre nivå</a:t>
            </a:r>
          </a:p>
          <a:p>
            <a:pPr lvl="2"/>
            <a:r>
              <a:rPr lang="nn-NO"/>
              <a:t>Tredje nivå</a:t>
            </a:r>
          </a:p>
          <a:p>
            <a:pPr lvl="3"/>
            <a:r>
              <a:rPr lang="nn-NO"/>
              <a:t>Fjerde nivå</a:t>
            </a:r>
          </a:p>
          <a:p>
            <a:pPr lvl="4"/>
            <a:r>
              <a:rPr lang="nn-NO"/>
              <a:t>Femte nivå</a:t>
            </a:r>
          </a:p>
        </p:txBody>
      </p:sp>
    </p:spTree>
    <p:extLst>
      <p:ext uri="{BB962C8B-B14F-4D97-AF65-F5344CB8AC3E}">
        <p14:creationId xmlns:p14="http://schemas.microsoft.com/office/powerpoint/2010/main" val="362823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8CAC6A-E1A9-D6A0-0D16-204F8934367B}"/>
              </a:ext>
            </a:extLst>
          </p:cNvPr>
          <p:cNvSpPr>
            <a:spLocks noGrp="1"/>
          </p:cNvSpPr>
          <p:nvPr>
            <p:ph type="title"/>
          </p:nvPr>
        </p:nvSpPr>
        <p:spPr>
          <a:xfrm>
            <a:off x="389333" y="440100"/>
            <a:ext cx="8365334" cy="413827"/>
          </a:xfrm>
        </p:spPr>
        <p:txBody>
          <a:bodyPr>
            <a:noAutofit/>
          </a:bodyPr>
          <a:lstStyle/>
          <a:p>
            <a:r>
              <a:rPr lang="nn-NO"/>
              <a:t>Klikk for å redigere tittelstil</a:t>
            </a:r>
          </a:p>
        </p:txBody>
      </p:sp>
      <p:sp>
        <p:nvSpPr>
          <p:cNvPr id="10" name="Plassholder for bilde 9">
            <a:extLst>
              <a:ext uri="{FF2B5EF4-FFF2-40B4-BE49-F238E27FC236}">
                <a16:creationId xmlns:a16="http://schemas.microsoft.com/office/drawing/2014/main" id="{8168C2F1-5632-AFA2-B84B-95253CE2E114}"/>
              </a:ext>
            </a:extLst>
          </p:cNvPr>
          <p:cNvSpPr>
            <a:spLocks noGrp="1"/>
          </p:cNvSpPr>
          <p:nvPr>
            <p:ph type="pic" sz="quarter" idx="14" hasCustomPrompt="1"/>
          </p:nvPr>
        </p:nvSpPr>
        <p:spPr>
          <a:xfrm>
            <a:off x="424543" y="1131392"/>
            <a:ext cx="4047891" cy="2586930"/>
          </a:xfrm>
        </p:spPr>
        <p:txBody>
          <a:bodyPr/>
          <a:lstStyle>
            <a:lvl1pPr marL="0" indent="0">
              <a:buNone/>
              <a:defRPr>
                <a:solidFill>
                  <a:schemeClr val="tx1">
                    <a:lumMod val="65000"/>
                    <a:lumOff val="35000"/>
                  </a:schemeClr>
                </a:solidFill>
              </a:defRPr>
            </a:lvl1pPr>
          </a:lstStyle>
          <a:p>
            <a:r>
              <a:rPr lang="nn-NO" noProof="0"/>
              <a:t>Trykk på ikonet eller dra inn ei bildefil for å legge til et bilde. Juster utsnittet på Bildeformat-fanen &gt; Beskjær.</a:t>
            </a:r>
          </a:p>
        </p:txBody>
      </p:sp>
      <p:sp>
        <p:nvSpPr>
          <p:cNvPr id="8" name="Plassholder for tekst 7">
            <a:extLst>
              <a:ext uri="{FF2B5EF4-FFF2-40B4-BE49-F238E27FC236}">
                <a16:creationId xmlns:a16="http://schemas.microsoft.com/office/drawing/2014/main" id="{01321C16-F2DC-F396-5CD6-A546CC36C0C6}"/>
              </a:ext>
            </a:extLst>
          </p:cNvPr>
          <p:cNvSpPr>
            <a:spLocks noGrp="1"/>
          </p:cNvSpPr>
          <p:nvPr>
            <p:ph type="body" sz="quarter" idx="13" hasCustomPrompt="1"/>
          </p:nvPr>
        </p:nvSpPr>
        <p:spPr>
          <a:xfrm>
            <a:off x="389333" y="3795963"/>
            <a:ext cx="4083101" cy="917459"/>
          </a:xfrm>
        </p:spPr>
        <p:txBody>
          <a:bodyPr lIns="36000" tIns="18000" rIns="36000" bIns="18000"/>
          <a:lstStyle>
            <a:lvl1pPr marL="0" indent="0">
              <a:buNone/>
              <a:defRPr>
                <a:latin typeface="+mn-lt"/>
              </a:defRPr>
            </a:lvl1pPr>
            <a:lvl2pPr marL="0" indent="0">
              <a:spcBef>
                <a:spcPts val="0"/>
              </a:spcBef>
              <a:buNone/>
              <a:defRPr/>
            </a:lvl2pPr>
          </a:lstStyle>
          <a:p>
            <a:pPr lvl="0"/>
            <a:r>
              <a:rPr lang="nn-NO"/>
              <a:t>Klikk for å skrive inn tekst</a:t>
            </a:r>
          </a:p>
          <a:p>
            <a:pPr lvl="1"/>
            <a:r>
              <a:rPr lang="nn-NO"/>
              <a:t>Andre nivå</a:t>
            </a:r>
          </a:p>
        </p:txBody>
      </p:sp>
      <p:sp>
        <p:nvSpPr>
          <p:cNvPr id="9" name="Plassholder for bilde 9">
            <a:extLst>
              <a:ext uri="{FF2B5EF4-FFF2-40B4-BE49-F238E27FC236}">
                <a16:creationId xmlns:a16="http://schemas.microsoft.com/office/drawing/2014/main" id="{FADB8BC4-5DC3-C137-527F-1C4EF9FA3205}"/>
              </a:ext>
            </a:extLst>
          </p:cNvPr>
          <p:cNvSpPr>
            <a:spLocks noGrp="1"/>
          </p:cNvSpPr>
          <p:nvPr>
            <p:ph type="pic" sz="quarter" idx="15" hasCustomPrompt="1"/>
          </p:nvPr>
        </p:nvSpPr>
        <p:spPr>
          <a:xfrm>
            <a:off x="4671567" y="1131392"/>
            <a:ext cx="4047891" cy="2586930"/>
          </a:xfrm>
        </p:spPr>
        <p:txBody>
          <a:bodyPr/>
          <a:lstStyle>
            <a:lvl1pPr marL="0" indent="0">
              <a:buNone/>
              <a:defRPr>
                <a:solidFill>
                  <a:schemeClr val="tx1">
                    <a:lumMod val="65000"/>
                    <a:lumOff val="35000"/>
                  </a:schemeClr>
                </a:solidFill>
              </a:defRPr>
            </a:lvl1pPr>
          </a:lstStyle>
          <a:p>
            <a:pPr marL="0" marR="0" lvl="0" indent="0" algn="l" defTabSz="685800" rtl="0" eaLnBrk="1" fontAlgn="auto" latinLnBrk="0" hangingPunct="1">
              <a:lnSpc>
                <a:spcPct val="117000"/>
              </a:lnSpc>
              <a:spcBef>
                <a:spcPts val="1575"/>
              </a:spcBef>
              <a:spcAft>
                <a:spcPts val="0"/>
              </a:spcAft>
              <a:buClrTx/>
              <a:buSzTx/>
              <a:buFont typeface="Arial" panose="020B0604020202020204" pitchFamily="34" charset="0"/>
              <a:buNone/>
              <a:tabLst/>
              <a:defRPr/>
            </a:pPr>
            <a:r>
              <a:rPr lang="nn-NO" noProof="0"/>
              <a:t>Trykk på ikonet eller dra inn ei bildefil for å legge til et bilde. Juster utsnittet på Bildeformat-fanen &gt; Beskjær.</a:t>
            </a:r>
          </a:p>
        </p:txBody>
      </p:sp>
      <p:sp>
        <p:nvSpPr>
          <p:cNvPr id="11" name="Plassholder for tekst 7">
            <a:extLst>
              <a:ext uri="{FF2B5EF4-FFF2-40B4-BE49-F238E27FC236}">
                <a16:creationId xmlns:a16="http://schemas.microsoft.com/office/drawing/2014/main" id="{2898909D-57F4-ED21-5FDB-EA3B55B9ED5B}"/>
              </a:ext>
            </a:extLst>
          </p:cNvPr>
          <p:cNvSpPr>
            <a:spLocks noGrp="1"/>
          </p:cNvSpPr>
          <p:nvPr>
            <p:ph type="body" sz="quarter" idx="16" hasCustomPrompt="1"/>
          </p:nvPr>
        </p:nvSpPr>
        <p:spPr>
          <a:xfrm>
            <a:off x="4636357" y="3795963"/>
            <a:ext cx="4083101" cy="917459"/>
          </a:xfrm>
        </p:spPr>
        <p:txBody>
          <a:bodyPr lIns="36000" tIns="18000" rIns="36000" bIns="18000"/>
          <a:lstStyle>
            <a:lvl1pPr marL="0" indent="0">
              <a:buNone/>
              <a:defRPr>
                <a:latin typeface="+mn-lt"/>
              </a:defRPr>
            </a:lvl1pPr>
            <a:lvl2pPr marL="0" indent="0">
              <a:spcBef>
                <a:spcPts val="0"/>
              </a:spcBef>
              <a:buNone/>
              <a:defRPr/>
            </a:lvl2pPr>
          </a:lstStyle>
          <a:p>
            <a:pPr lvl="0"/>
            <a:r>
              <a:rPr lang="nn-NO"/>
              <a:t>Klikk for å skrive inn tekst</a:t>
            </a:r>
          </a:p>
          <a:p>
            <a:pPr lvl="1"/>
            <a:r>
              <a:rPr lang="nn-NO"/>
              <a:t>Andre nivå</a:t>
            </a:r>
          </a:p>
        </p:txBody>
      </p:sp>
    </p:spTree>
    <p:extLst>
      <p:ext uri="{BB962C8B-B14F-4D97-AF65-F5344CB8AC3E}">
        <p14:creationId xmlns:p14="http://schemas.microsoft.com/office/powerpoint/2010/main" val="1240681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og graf/modell til venst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0B8E9FF-DBAD-6AD5-A48C-67DD86A0B456}"/>
              </a:ext>
            </a:extLst>
          </p:cNvPr>
          <p:cNvSpPr>
            <a:spLocks noGrp="1"/>
          </p:cNvSpPr>
          <p:nvPr>
            <p:ph type="title"/>
          </p:nvPr>
        </p:nvSpPr>
        <p:spPr>
          <a:xfrm>
            <a:off x="4018359" y="440100"/>
            <a:ext cx="4736308" cy="413827"/>
          </a:xfrm>
        </p:spPr>
        <p:txBody>
          <a:bodyPr>
            <a:noAutofit/>
          </a:bodyPr>
          <a:lstStyle/>
          <a:p>
            <a:r>
              <a:rPr lang="nn-NO"/>
              <a:t>Klikk for å redigere tittelstil</a:t>
            </a:r>
          </a:p>
        </p:txBody>
      </p:sp>
      <p:sp>
        <p:nvSpPr>
          <p:cNvPr id="8" name="Plassholder for tekst 7">
            <a:extLst>
              <a:ext uri="{FF2B5EF4-FFF2-40B4-BE49-F238E27FC236}">
                <a16:creationId xmlns:a16="http://schemas.microsoft.com/office/drawing/2014/main" id="{01321C16-F2DC-F396-5CD6-A546CC36C0C6}"/>
              </a:ext>
            </a:extLst>
          </p:cNvPr>
          <p:cNvSpPr>
            <a:spLocks noGrp="1"/>
          </p:cNvSpPr>
          <p:nvPr>
            <p:ph type="body" sz="quarter" idx="13"/>
          </p:nvPr>
        </p:nvSpPr>
        <p:spPr>
          <a:xfrm>
            <a:off x="4018359" y="1109065"/>
            <a:ext cx="4736308" cy="3420668"/>
          </a:xfrm>
        </p:spPr>
        <p:txBody>
          <a:bodyPr lIns="36000" tIns="18000" rIns="36000" bIns="18000"/>
          <a:lstStyle/>
          <a:p>
            <a:pPr lvl="0"/>
            <a:r>
              <a:rPr lang="nn-NO"/>
              <a:t>Klikk for å redigere tekststiler i malen</a:t>
            </a:r>
          </a:p>
          <a:p>
            <a:pPr lvl="1"/>
            <a:r>
              <a:rPr lang="nn-NO"/>
              <a:t>Andre nivå</a:t>
            </a:r>
          </a:p>
          <a:p>
            <a:pPr lvl="2"/>
            <a:r>
              <a:rPr lang="nn-NO"/>
              <a:t>Tredje nivå</a:t>
            </a:r>
          </a:p>
          <a:p>
            <a:pPr lvl="3"/>
            <a:r>
              <a:rPr lang="nn-NO"/>
              <a:t>Fjerde nivå</a:t>
            </a:r>
          </a:p>
          <a:p>
            <a:pPr lvl="4"/>
            <a:r>
              <a:rPr lang="nn-NO"/>
              <a:t>Femte nivå</a:t>
            </a:r>
          </a:p>
        </p:txBody>
      </p:sp>
      <p:sp>
        <p:nvSpPr>
          <p:cNvPr id="11" name="Plassholder for innhold 10">
            <a:extLst>
              <a:ext uri="{FF2B5EF4-FFF2-40B4-BE49-F238E27FC236}">
                <a16:creationId xmlns:a16="http://schemas.microsoft.com/office/drawing/2014/main" id="{E70AA4FB-62F6-98CB-BDFA-56C3552950F6}"/>
              </a:ext>
            </a:extLst>
          </p:cNvPr>
          <p:cNvSpPr>
            <a:spLocks noGrp="1"/>
          </p:cNvSpPr>
          <p:nvPr>
            <p:ph sz="quarter" idx="14" hasCustomPrompt="1"/>
          </p:nvPr>
        </p:nvSpPr>
        <p:spPr>
          <a:xfrm>
            <a:off x="389333" y="440428"/>
            <a:ext cx="3418662" cy="4231585"/>
          </a:xfrm>
        </p:spPr>
        <p:txBody>
          <a:bodyPr/>
          <a:lstStyle>
            <a:lvl1pPr marL="0" indent="0">
              <a:buNone/>
              <a:defRPr>
                <a:solidFill>
                  <a:schemeClr val="tx1">
                    <a:lumMod val="65000"/>
                    <a:lumOff val="35000"/>
                  </a:schemeClr>
                </a:solidFill>
              </a:defRPr>
            </a:lvl1pPr>
          </a:lstStyle>
          <a:p>
            <a:pPr lvl="0"/>
            <a:r>
              <a:rPr lang="nn-NO"/>
              <a:t>Klikk på eit ikon for å legge til innhald, eller fjern denne boksen og legg inn det du sjølv vil.</a:t>
            </a:r>
          </a:p>
          <a:p>
            <a:pPr lvl="1"/>
            <a:r>
              <a:rPr lang="nn-NO"/>
              <a:t>Andre nivå</a:t>
            </a:r>
          </a:p>
          <a:p>
            <a:pPr lvl="2"/>
            <a:r>
              <a:rPr lang="nn-NO"/>
              <a:t>Tredje nivå</a:t>
            </a:r>
          </a:p>
          <a:p>
            <a:pPr lvl="3"/>
            <a:r>
              <a:rPr lang="nn-NO"/>
              <a:t>Fjerde nivå</a:t>
            </a:r>
          </a:p>
          <a:p>
            <a:pPr lvl="4"/>
            <a:r>
              <a:rPr lang="nn-NO"/>
              <a:t>Femte nivå</a:t>
            </a:r>
          </a:p>
        </p:txBody>
      </p:sp>
    </p:spTree>
    <p:extLst>
      <p:ext uri="{BB962C8B-B14F-4D97-AF65-F5344CB8AC3E}">
        <p14:creationId xmlns:p14="http://schemas.microsoft.com/office/powerpoint/2010/main" val="1858446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ilde 1/2 side">
    <p:spTree>
      <p:nvGrpSpPr>
        <p:cNvPr id="1" name=""/>
        <p:cNvGrpSpPr/>
        <p:nvPr/>
      </p:nvGrpSpPr>
      <p:grpSpPr>
        <a:xfrm>
          <a:off x="0" y="0"/>
          <a:ext cx="0" cy="0"/>
          <a:chOff x="0" y="0"/>
          <a:chExt cx="0" cy="0"/>
        </a:xfrm>
      </p:grpSpPr>
      <p:sp>
        <p:nvSpPr>
          <p:cNvPr id="13" name="Tittel 12">
            <a:extLst>
              <a:ext uri="{FF2B5EF4-FFF2-40B4-BE49-F238E27FC236}">
                <a16:creationId xmlns:a16="http://schemas.microsoft.com/office/drawing/2014/main" id="{142361BA-5F10-5419-4ADA-A5815B754616}"/>
              </a:ext>
            </a:extLst>
          </p:cNvPr>
          <p:cNvSpPr>
            <a:spLocks noGrp="1"/>
          </p:cNvSpPr>
          <p:nvPr>
            <p:ph type="title"/>
          </p:nvPr>
        </p:nvSpPr>
        <p:spPr>
          <a:xfrm>
            <a:off x="389333" y="1176171"/>
            <a:ext cx="3660153" cy="892288"/>
          </a:xfrm>
        </p:spPr>
        <p:txBody>
          <a:bodyPr lIns="36000" tIns="18000" rIns="36000" bIns="18000" anchor="b" anchorCtr="0"/>
          <a:lstStyle/>
          <a:p>
            <a:r>
              <a:rPr lang="nn-NO"/>
              <a:t>Klikk for å redigere tittelstil</a:t>
            </a:r>
          </a:p>
        </p:txBody>
      </p:sp>
      <p:sp>
        <p:nvSpPr>
          <p:cNvPr id="8" name="Plassholder for tekst 7">
            <a:extLst>
              <a:ext uri="{FF2B5EF4-FFF2-40B4-BE49-F238E27FC236}">
                <a16:creationId xmlns:a16="http://schemas.microsoft.com/office/drawing/2014/main" id="{01321C16-F2DC-F396-5CD6-A546CC36C0C6}"/>
              </a:ext>
            </a:extLst>
          </p:cNvPr>
          <p:cNvSpPr>
            <a:spLocks noGrp="1"/>
          </p:cNvSpPr>
          <p:nvPr>
            <p:ph type="body" sz="quarter" idx="13"/>
          </p:nvPr>
        </p:nvSpPr>
        <p:spPr>
          <a:xfrm>
            <a:off x="389333" y="2246711"/>
            <a:ext cx="3660152" cy="2293739"/>
          </a:xfrm>
        </p:spPr>
        <p:txBody>
          <a:bodyPr lIns="36000" tIns="18000" rIns="36000" bIns="18000"/>
          <a:lstStyle/>
          <a:p>
            <a:pPr lvl="0"/>
            <a:r>
              <a:rPr lang="nn-NO"/>
              <a:t>Klikk for å redigere tekststiler i malen</a:t>
            </a:r>
          </a:p>
          <a:p>
            <a:pPr lvl="1"/>
            <a:r>
              <a:rPr lang="nn-NO"/>
              <a:t>Andre nivå</a:t>
            </a:r>
          </a:p>
          <a:p>
            <a:pPr lvl="2"/>
            <a:r>
              <a:rPr lang="nn-NO"/>
              <a:t>Tredje nivå</a:t>
            </a:r>
          </a:p>
          <a:p>
            <a:pPr lvl="3"/>
            <a:r>
              <a:rPr lang="nn-NO"/>
              <a:t>Fjerde nivå</a:t>
            </a:r>
          </a:p>
          <a:p>
            <a:pPr lvl="4"/>
            <a:r>
              <a:rPr lang="nn-NO"/>
              <a:t>Femte nivå</a:t>
            </a:r>
          </a:p>
        </p:txBody>
      </p:sp>
      <p:sp>
        <p:nvSpPr>
          <p:cNvPr id="10" name="Plassholder for bilde 9">
            <a:extLst>
              <a:ext uri="{FF2B5EF4-FFF2-40B4-BE49-F238E27FC236}">
                <a16:creationId xmlns:a16="http://schemas.microsoft.com/office/drawing/2014/main" id="{8168C2F1-5632-AFA2-B84B-95253CE2E114}"/>
              </a:ext>
            </a:extLst>
          </p:cNvPr>
          <p:cNvSpPr>
            <a:spLocks noGrp="1"/>
          </p:cNvSpPr>
          <p:nvPr>
            <p:ph type="pic" sz="quarter" idx="14" hasCustomPrompt="1"/>
          </p:nvPr>
        </p:nvSpPr>
        <p:spPr>
          <a:xfrm>
            <a:off x="4856857" y="0"/>
            <a:ext cx="4287143" cy="5143500"/>
          </a:xfrm>
        </p:spPr>
        <p:txBody>
          <a:bodyPr/>
          <a:lstStyle>
            <a:lvl1pPr marL="0" indent="0">
              <a:buNone/>
              <a:defRPr>
                <a:solidFill>
                  <a:schemeClr val="tx1">
                    <a:lumMod val="65000"/>
                    <a:lumOff val="35000"/>
                  </a:schemeClr>
                </a:solidFill>
              </a:defRPr>
            </a:lvl1pPr>
          </a:lstStyle>
          <a:p>
            <a:pPr marL="0" marR="0" lvl="0" indent="0" algn="l" defTabSz="685800" rtl="0" eaLnBrk="1" fontAlgn="auto" latinLnBrk="0" hangingPunct="1">
              <a:lnSpc>
                <a:spcPct val="117000"/>
              </a:lnSpc>
              <a:spcBef>
                <a:spcPts val="1575"/>
              </a:spcBef>
              <a:spcAft>
                <a:spcPts val="0"/>
              </a:spcAft>
              <a:buClrTx/>
              <a:buSzTx/>
              <a:buFont typeface="Arial" panose="020B0604020202020204" pitchFamily="34" charset="0"/>
              <a:buNone/>
              <a:tabLst/>
              <a:defRPr/>
            </a:pPr>
            <a:r>
              <a:rPr lang="nn-NO" noProof="0"/>
              <a:t>Trykk på ikonet eller dra inn ei bildefil for å legge til et bilde. Juster utsnittet på Bildeformat-fanen &gt; </a:t>
            </a:r>
            <a:r>
              <a:rPr lang="nn-NO" noProof="0" err="1"/>
              <a:t>Beskjær</a:t>
            </a:r>
            <a:r>
              <a:rPr lang="nn-NO" noProof="0"/>
              <a:t>.</a:t>
            </a:r>
          </a:p>
        </p:txBody>
      </p:sp>
    </p:spTree>
    <p:extLst>
      <p:ext uri="{BB962C8B-B14F-4D97-AF65-F5344CB8AC3E}">
        <p14:creationId xmlns:p14="http://schemas.microsoft.com/office/powerpoint/2010/main" val="2868503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re bilder med tekst">
    <p:spTree>
      <p:nvGrpSpPr>
        <p:cNvPr id="1" name=""/>
        <p:cNvGrpSpPr/>
        <p:nvPr/>
      </p:nvGrpSpPr>
      <p:grpSpPr>
        <a:xfrm>
          <a:off x="0" y="0"/>
          <a:ext cx="0" cy="0"/>
          <a:chOff x="0" y="0"/>
          <a:chExt cx="0" cy="0"/>
        </a:xfrm>
      </p:grpSpPr>
      <p:sp>
        <p:nvSpPr>
          <p:cNvPr id="13" name="Tittel 12">
            <a:extLst>
              <a:ext uri="{FF2B5EF4-FFF2-40B4-BE49-F238E27FC236}">
                <a16:creationId xmlns:a16="http://schemas.microsoft.com/office/drawing/2014/main" id="{142361BA-5F10-5419-4ADA-A5815B754616}"/>
              </a:ext>
            </a:extLst>
          </p:cNvPr>
          <p:cNvSpPr>
            <a:spLocks noGrp="1"/>
          </p:cNvSpPr>
          <p:nvPr>
            <p:ph type="title"/>
          </p:nvPr>
        </p:nvSpPr>
        <p:spPr>
          <a:xfrm>
            <a:off x="389333" y="1176171"/>
            <a:ext cx="2811067" cy="892288"/>
          </a:xfrm>
        </p:spPr>
        <p:txBody>
          <a:bodyPr lIns="36000" tIns="18000" rIns="36000" bIns="18000" anchor="b" anchorCtr="0"/>
          <a:lstStyle/>
          <a:p>
            <a:r>
              <a:rPr lang="nn-NO"/>
              <a:t>Klikk for å redigere tittelstil</a:t>
            </a:r>
          </a:p>
        </p:txBody>
      </p:sp>
      <p:sp>
        <p:nvSpPr>
          <p:cNvPr id="8" name="Plassholder for tekst 7">
            <a:extLst>
              <a:ext uri="{FF2B5EF4-FFF2-40B4-BE49-F238E27FC236}">
                <a16:creationId xmlns:a16="http://schemas.microsoft.com/office/drawing/2014/main" id="{01321C16-F2DC-F396-5CD6-A546CC36C0C6}"/>
              </a:ext>
            </a:extLst>
          </p:cNvPr>
          <p:cNvSpPr>
            <a:spLocks noGrp="1"/>
          </p:cNvSpPr>
          <p:nvPr>
            <p:ph type="body" sz="quarter" idx="13"/>
          </p:nvPr>
        </p:nvSpPr>
        <p:spPr>
          <a:xfrm>
            <a:off x="389333" y="2246711"/>
            <a:ext cx="2811067" cy="2293739"/>
          </a:xfrm>
        </p:spPr>
        <p:txBody>
          <a:bodyPr lIns="36000" tIns="18000" rIns="36000" bIns="18000"/>
          <a:lstStyle/>
          <a:p>
            <a:pPr lvl="0"/>
            <a:r>
              <a:rPr lang="nn-NO"/>
              <a:t>Klikk for å redigere tekststiler i malen</a:t>
            </a:r>
          </a:p>
          <a:p>
            <a:pPr lvl="1"/>
            <a:r>
              <a:rPr lang="nn-NO"/>
              <a:t>Andre nivå</a:t>
            </a:r>
          </a:p>
          <a:p>
            <a:pPr lvl="2"/>
            <a:r>
              <a:rPr lang="nn-NO"/>
              <a:t>Tredje nivå</a:t>
            </a:r>
          </a:p>
          <a:p>
            <a:pPr lvl="3"/>
            <a:r>
              <a:rPr lang="nn-NO"/>
              <a:t>Fjerde nivå</a:t>
            </a:r>
          </a:p>
          <a:p>
            <a:pPr lvl="4"/>
            <a:r>
              <a:rPr lang="nn-NO"/>
              <a:t>Femte nivå</a:t>
            </a:r>
          </a:p>
        </p:txBody>
      </p:sp>
      <p:sp>
        <p:nvSpPr>
          <p:cNvPr id="10" name="Plassholder for bilde 9">
            <a:extLst>
              <a:ext uri="{FF2B5EF4-FFF2-40B4-BE49-F238E27FC236}">
                <a16:creationId xmlns:a16="http://schemas.microsoft.com/office/drawing/2014/main" id="{8168C2F1-5632-AFA2-B84B-95253CE2E114}"/>
              </a:ext>
            </a:extLst>
          </p:cNvPr>
          <p:cNvSpPr>
            <a:spLocks noGrp="1"/>
          </p:cNvSpPr>
          <p:nvPr>
            <p:ph type="pic" sz="quarter" idx="14" hasCustomPrompt="1"/>
          </p:nvPr>
        </p:nvSpPr>
        <p:spPr>
          <a:xfrm>
            <a:off x="3829050" y="423267"/>
            <a:ext cx="2099816" cy="1374279"/>
          </a:xfrm>
        </p:spPr>
        <p:txBody>
          <a:bodyPr/>
          <a:lstStyle>
            <a:lvl1pPr marL="0" indent="0">
              <a:buNone/>
              <a:defRPr>
                <a:solidFill>
                  <a:schemeClr val="tx1">
                    <a:lumMod val="65000"/>
                    <a:lumOff val="35000"/>
                  </a:schemeClr>
                </a:solidFill>
              </a:defRPr>
            </a:lvl1pPr>
          </a:lstStyle>
          <a:p>
            <a:pPr marL="0" marR="0" lvl="0" indent="0" algn="l" defTabSz="685800" rtl="0" eaLnBrk="1" fontAlgn="auto" latinLnBrk="0" hangingPunct="1">
              <a:lnSpc>
                <a:spcPct val="117000"/>
              </a:lnSpc>
              <a:spcBef>
                <a:spcPts val="1575"/>
              </a:spcBef>
              <a:spcAft>
                <a:spcPts val="0"/>
              </a:spcAft>
              <a:buClrTx/>
              <a:buSzTx/>
              <a:buFont typeface="Arial" panose="020B0604020202020204" pitchFamily="34" charset="0"/>
              <a:buNone/>
              <a:tabLst/>
              <a:defRPr/>
            </a:pPr>
            <a:r>
              <a:rPr lang="nn-NO" noProof="0"/>
              <a:t>Trykk på ikonet eller dra inn ei bildefil for å legge til et bilde. Juster utsnittet på Bildeformat-fanen &gt; Beskjær.</a:t>
            </a:r>
          </a:p>
        </p:txBody>
      </p:sp>
      <p:sp>
        <p:nvSpPr>
          <p:cNvPr id="7" name="Plassholder for tekst 7">
            <a:extLst>
              <a:ext uri="{FF2B5EF4-FFF2-40B4-BE49-F238E27FC236}">
                <a16:creationId xmlns:a16="http://schemas.microsoft.com/office/drawing/2014/main" id="{3AF28EF2-E8AA-F75D-9D81-DE7835A7728E}"/>
              </a:ext>
            </a:extLst>
          </p:cNvPr>
          <p:cNvSpPr>
            <a:spLocks noGrp="1"/>
          </p:cNvSpPr>
          <p:nvPr>
            <p:ph type="body" sz="quarter" idx="15" hasCustomPrompt="1"/>
          </p:nvPr>
        </p:nvSpPr>
        <p:spPr>
          <a:xfrm>
            <a:off x="6218349" y="403620"/>
            <a:ext cx="2426340" cy="1393926"/>
          </a:xfrm>
        </p:spPr>
        <p:txBody>
          <a:bodyPr lIns="36000" tIns="18000" rIns="36000" bIns="18000"/>
          <a:lstStyle>
            <a:lvl1pPr marL="0" indent="0">
              <a:buNone/>
              <a:defRPr sz="1238">
                <a:solidFill>
                  <a:schemeClr val="tx2"/>
                </a:solidFill>
                <a:latin typeface="+mj-lt"/>
              </a:defRPr>
            </a:lvl1pPr>
            <a:lvl2pPr marL="0" indent="0">
              <a:spcBef>
                <a:spcPts val="0"/>
              </a:spcBef>
              <a:buNone/>
              <a:defRPr sz="900"/>
            </a:lvl2pPr>
          </a:lstStyle>
          <a:p>
            <a:pPr lvl="0"/>
            <a:r>
              <a:rPr lang="nn-NO"/>
              <a:t>Klikk for å skrive inn tekst</a:t>
            </a:r>
          </a:p>
          <a:p>
            <a:pPr lvl="1"/>
            <a:r>
              <a:rPr lang="nn-NO"/>
              <a:t>Andre nivå</a:t>
            </a:r>
          </a:p>
        </p:txBody>
      </p:sp>
      <p:sp>
        <p:nvSpPr>
          <p:cNvPr id="9" name="Plassholder for bilde 9">
            <a:extLst>
              <a:ext uri="{FF2B5EF4-FFF2-40B4-BE49-F238E27FC236}">
                <a16:creationId xmlns:a16="http://schemas.microsoft.com/office/drawing/2014/main" id="{B07F93F0-611B-C349-B66B-9A9535260EED}"/>
              </a:ext>
            </a:extLst>
          </p:cNvPr>
          <p:cNvSpPr>
            <a:spLocks noGrp="1"/>
          </p:cNvSpPr>
          <p:nvPr>
            <p:ph type="pic" sz="quarter" idx="16" hasCustomPrompt="1"/>
          </p:nvPr>
        </p:nvSpPr>
        <p:spPr>
          <a:xfrm>
            <a:off x="3829050" y="1890148"/>
            <a:ext cx="2099816" cy="1374279"/>
          </a:xfrm>
        </p:spPr>
        <p:txBody>
          <a:bodyPr/>
          <a:lstStyle>
            <a:lvl1pPr marL="0" indent="0">
              <a:buNone/>
              <a:defRPr>
                <a:solidFill>
                  <a:schemeClr val="tx1">
                    <a:lumMod val="65000"/>
                    <a:lumOff val="35000"/>
                  </a:schemeClr>
                </a:solidFill>
              </a:defRPr>
            </a:lvl1pPr>
          </a:lstStyle>
          <a:p>
            <a:pPr marL="0" marR="0" lvl="0" indent="0" algn="l" defTabSz="685800" rtl="0" eaLnBrk="1" fontAlgn="auto" latinLnBrk="0" hangingPunct="1">
              <a:lnSpc>
                <a:spcPct val="117000"/>
              </a:lnSpc>
              <a:spcBef>
                <a:spcPts val="1575"/>
              </a:spcBef>
              <a:spcAft>
                <a:spcPts val="0"/>
              </a:spcAft>
              <a:buClrTx/>
              <a:buSzTx/>
              <a:buFont typeface="Arial" panose="020B0604020202020204" pitchFamily="34" charset="0"/>
              <a:buNone/>
              <a:tabLst/>
              <a:defRPr/>
            </a:pPr>
            <a:r>
              <a:rPr lang="nn-NO" noProof="0"/>
              <a:t>Trykk på ikonet eller dra inn ei bildefil for å legge til et bilde. Juster utsnittet på Bildeformat-fanen &gt; Beskjær.</a:t>
            </a:r>
          </a:p>
        </p:txBody>
      </p:sp>
      <p:sp>
        <p:nvSpPr>
          <p:cNvPr id="11" name="Plassholder for tekst 7">
            <a:extLst>
              <a:ext uri="{FF2B5EF4-FFF2-40B4-BE49-F238E27FC236}">
                <a16:creationId xmlns:a16="http://schemas.microsoft.com/office/drawing/2014/main" id="{0AC1E150-D699-0BBE-087E-00890763D9D6}"/>
              </a:ext>
            </a:extLst>
          </p:cNvPr>
          <p:cNvSpPr>
            <a:spLocks noGrp="1"/>
          </p:cNvSpPr>
          <p:nvPr>
            <p:ph type="body" sz="quarter" idx="17" hasCustomPrompt="1"/>
          </p:nvPr>
        </p:nvSpPr>
        <p:spPr>
          <a:xfrm>
            <a:off x="6218349" y="1870501"/>
            <a:ext cx="2426340" cy="1393926"/>
          </a:xfrm>
        </p:spPr>
        <p:txBody>
          <a:bodyPr lIns="36000" tIns="18000" rIns="36000" bIns="18000"/>
          <a:lstStyle>
            <a:lvl1pPr marL="0" indent="0">
              <a:buNone/>
              <a:defRPr sz="1238">
                <a:solidFill>
                  <a:schemeClr val="tx2"/>
                </a:solidFill>
                <a:latin typeface="+mj-lt"/>
              </a:defRPr>
            </a:lvl1pPr>
            <a:lvl2pPr marL="0" indent="0">
              <a:spcBef>
                <a:spcPts val="0"/>
              </a:spcBef>
              <a:buNone/>
              <a:defRPr sz="900"/>
            </a:lvl2pPr>
          </a:lstStyle>
          <a:p>
            <a:pPr lvl="0"/>
            <a:r>
              <a:rPr lang="nn-NO"/>
              <a:t>Klikk for å skrive inn tekst</a:t>
            </a:r>
          </a:p>
          <a:p>
            <a:pPr lvl="1"/>
            <a:r>
              <a:rPr lang="nn-NO"/>
              <a:t>Andre nivå</a:t>
            </a:r>
          </a:p>
        </p:txBody>
      </p:sp>
      <p:sp>
        <p:nvSpPr>
          <p:cNvPr id="12" name="Plassholder for bilde 9">
            <a:extLst>
              <a:ext uri="{FF2B5EF4-FFF2-40B4-BE49-F238E27FC236}">
                <a16:creationId xmlns:a16="http://schemas.microsoft.com/office/drawing/2014/main" id="{6D0B99AC-AA49-13C6-0CD3-E0B0EC0782D6}"/>
              </a:ext>
            </a:extLst>
          </p:cNvPr>
          <p:cNvSpPr>
            <a:spLocks noGrp="1"/>
          </p:cNvSpPr>
          <p:nvPr>
            <p:ph type="pic" sz="quarter" idx="18" hasCustomPrompt="1"/>
          </p:nvPr>
        </p:nvSpPr>
        <p:spPr>
          <a:xfrm>
            <a:off x="3829050" y="3357029"/>
            <a:ext cx="2099816" cy="1374279"/>
          </a:xfrm>
        </p:spPr>
        <p:txBody>
          <a:bodyPr/>
          <a:lstStyle>
            <a:lvl1pPr marL="0" indent="0">
              <a:buNone/>
              <a:defRPr>
                <a:solidFill>
                  <a:schemeClr val="tx1">
                    <a:lumMod val="65000"/>
                    <a:lumOff val="35000"/>
                  </a:schemeClr>
                </a:solidFill>
              </a:defRPr>
            </a:lvl1pPr>
          </a:lstStyle>
          <a:p>
            <a:pPr marL="0" marR="0" lvl="0" indent="0" algn="l" defTabSz="685800" rtl="0" eaLnBrk="1" fontAlgn="auto" latinLnBrk="0" hangingPunct="1">
              <a:lnSpc>
                <a:spcPct val="117000"/>
              </a:lnSpc>
              <a:spcBef>
                <a:spcPts val="1575"/>
              </a:spcBef>
              <a:spcAft>
                <a:spcPts val="0"/>
              </a:spcAft>
              <a:buClrTx/>
              <a:buSzTx/>
              <a:buFont typeface="Arial" panose="020B0604020202020204" pitchFamily="34" charset="0"/>
              <a:buNone/>
              <a:tabLst/>
              <a:defRPr/>
            </a:pPr>
            <a:r>
              <a:rPr lang="nn-NO" noProof="0"/>
              <a:t>Trykk på ikonet eller dra inn ei bildefil for å legge til et bilde. Juster utsnittet på Bildeformat-fanen &gt; Beskjær.</a:t>
            </a:r>
          </a:p>
        </p:txBody>
      </p:sp>
      <p:sp>
        <p:nvSpPr>
          <p:cNvPr id="14" name="Plassholder for tekst 7">
            <a:extLst>
              <a:ext uri="{FF2B5EF4-FFF2-40B4-BE49-F238E27FC236}">
                <a16:creationId xmlns:a16="http://schemas.microsoft.com/office/drawing/2014/main" id="{0DD9BD36-2AED-80FE-56F0-0BBD4B4096C1}"/>
              </a:ext>
            </a:extLst>
          </p:cNvPr>
          <p:cNvSpPr>
            <a:spLocks noGrp="1"/>
          </p:cNvSpPr>
          <p:nvPr>
            <p:ph type="body" sz="quarter" idx="19" hasCustomPrompt="1"/>
          </p:nvPr>
        </p:nvSpPr>
        <p:spPr>
          <a:xfrm>
            <a:off x="6218349" y="3337381"/>
            <a:ext cx="2426340" cy="1192352"/>
          </a:xfrm>
        </p:spPr>
        <p:txBody>
          <a:bodyPr lIns="36000" tIns="18000" rIns="36000" bIns="18000"/>
          <a:lstStyle>
            <a:lvl1pPr marL="0" indent="0">
              <a:buNone/>
              <a:defRPr sz="1238">
                <a:solidFill>
                  <a:schemeClr val="tx2"/>
                </a:solidFill>
                <a:latin typeface="+mj-lt"/>
              </a:defRPr>
            </a:lvl1pPr>
            <a:lvl2pPr marL="0" indent="0">
              <a:spcBef>
                <a:spcPts val="0"/>
              </a:spcBef>
              <a:buNone/>
              <a:defRPr sz="900"/>
            </a:lvl2pPr>
          </a:lstStyle>
          <a:p>
            <a:pPr lvl="0"/>
            <a:r>
              <a:rPr lang="nn-NO"/>
              <a:t>Klikk for å skrive inn tekst</a:t>
            </a:r>
          </a:p>
          <a:p>
            <a:pPr lvl="1"/>
            <a:r>
              <a:rPr lang="nn-NO"/>
              <a:t>Andre nivå</a:t>
            </a:r>
          </a:p>
        </p:txBody>
      </p:sp>
    </p:spTree>
    <p:extLst>
      <p:ext uri="{BB962C8B-B14F-4D97-AF65-F5344CB8AC3E}">
        <p14:creationId xmlns:p14="http://schemas.microsoft.com/office/powerpoint/2010/main" val="2694350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7FEB33-021B-74F5-E335-A1F6F5C81476}"/>
              </a:ext>
            </a:extLst>
          </p:cNvPr>
          <p:cNvSpPr>
            <a:spLocks noGrp="1"/>
          </p:cNvSpPr>
          <p:nvPr>
            <p:ph type="title"/>
          </p:nvPr>
        </p:nvSpPr>
        <p:spPr/>
        <p:txBody>
          <a:bodyPr/>
          <a:lstStyle/>
          <a:p>
            <a:r>
              <a:rPr lang="nn-NO"/>
              <a:t>Klikk for å redigere tittelstil</a:t>
            </a:r>
          </a:p>
        </p:txBody>
      </p:sp>
    </p:spTree>
    <p:extLst>
      <p:ext uri="{BB962C8B-B14F-4D97-AF65-F5344CB8AC3E}">
        <p14:creationId xmlns:p14="http://schemas.microsoft.com/office/powerpoint/2010/main" val="3404880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4580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tellysbilde med bilde">
    <p:bg>
      <p:bgPr>
        <a:solidFill>
          <a:schemeClr val="tx2"/>
        </a:solidFill>
        <a:effectLst/>
      </p:bgPr>
    </p:bg>
    <p:spTree>
      <p:nvGrpSpPr>
        <p:cNvPr id="1" name=""/>
        <p:cNvGrpSpPr/>
        <p:nvPr/>
      </p:nvGrpSpPr>
      <p:grpSpPr>
        <a:xfrm>
          <a:off x="0" y="0"/>
          <a:ext cx="0" cy="0"/>
          <a:chOff x="0" y="0"/>
          <a:chExt cx="0" cy="0"/>
        </a:xfrm>
      </p:grpSpPr>
      <p:pic>
        <p:nvPicPr>
          <p:cNvPr id="11" name="LOGO" descr="Møre og Romsdal fylkeskommune. Logo">
            <a:extLst>
              <a:ext uri="{FF2B5EF4-FFF2-40B4-BE49-F238E27FC236}">
                <a16:creationId xmlns:a16="http://schemas.microsoft.com/office/drawing/2014/main" id="{015C9290-562B-2429-BD2A-41440EED9ED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92377" y="2745058"/>
            <a:ext cx="1587281" cy="443995"/>
          </a:xfrm>
          <a:prstGeom prst="rect">
            <a:avLst/>
          </a:prstGeom>
        </p:spPr>
      </p:pic>
      <p:sp>
        <p:nvSpPr>
          <p:cNvPr id="5" name="Tittel 4">
            <a:extLst>
              <a:ext uri="{FF2B5EF4-FFF2-40B4-BE49-F238E27FC236}">
                <a16:creationId xmlns:a16="http://schemas.microsoft.com/office/drawing/2014/main" id="{791D6F78-437A-3F5A-E65C-F145C637DAC8}"/>
              </a:ext>
            </a:extLst>
          </p:cNvPr>
          <p:cNvSpPr>
            <a:spLocks noGrp="1"/>
          </p:cNvSpPr>
          <p:nvPr>
            <p:ph type="title"/>
          </p:nvPr>
        </p:nvSpPr>
        <p:spPr>
          <a:xfrm>
            <a:off x="4316639" y="3308821"/>
            <a:ext cx="4495333" cy="413827"/>
          </a:xfrm>
        </p:spPr>
        <p:txBody>
          <a:bodyPr wrap="square">
            <a:spAutoFit/>
          </a:bodyPr>
          <a:lstStyle>
            <a:lvl1pPr>
              <a:defRPr>
                <a:solidFill>
                  <a:schemeClr val="bg1"/>
                </a:solidFill>
              </a:defRPr>
            </a:lvl1pPr>
          </a:lstStyle>
          <a:p>
            <a:r>
              <a:rPr lang="nn-NO"/>
              <a:t>Klikk for å redigere tittelstil</a:t>
            </a:r>
          </a:p>
        </p:txBody>
      </p:sp>
      <p:sp>
        <p:nvSpPr>
          <p:cNvPr id="3" name="Undertittel 2">
            <a:extLst>
              <a:ext uri="{FF2B5EF4-FFF2-40B4-BE49-F238E27FC236}">
                <a16:creationId xmlns:a16="http://schemas.microsoft.com/office/drawing/2014/main" id="{300ACA4F-D36B-8645-2EA7-DF6FBFFCC5D8}"/>
              </a:ext>
            </a:extLst>
          </p:cNvPr>
          <p:cNvSpPr>
            <a:spLocks noGrp="1"/>
          </p:cNvSpPr>
          <p:nvPr>
            <p:ph type="subTitle" idx="1"/>
          </p:nvPr>
        </p:nvSpPr>
        <p:spPr>
          <a:xfrm>
            <a:off x="4314429" y="3709167"/>
            <a:ext cx="4118372" cy="534786"/>
          </a:xfrm>
        </p:spPr>
        <p:txBody>
          <a:bodyPr>
            <a:noAutofit/>
          </a:bodyPr>
          <a:lstStyle>
            <a:lvl1pPr marL="0" indent="0" algn="l">
              <a:buNone/>
              <a:defRPr sz="1425">
                <a:solidFill>
                  <a:schemeClr val="bg1"/>
                </a:soli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n-NO"/>
              <a:t>Klikk for å redigere undertittelstil i malen</a:t>
            </a:r>
          </a:p>
        </p:txBody>
      </p:sp>
      <p:sp>
        <p:nvSpPr>
          <p:cNvPr id="17" name="Plassholder for bilde">
            <a:extLst>
              <a:ext uri="{FF2B5EF4-FFF2-40B4-BE49-F238E27FC236}">
                <a16:creationId xmlns:a16="http://schemas.microsoft.com/office/drawing/2014/main" id="{B3302875-D3E8-0A43-D351-31B8708AFDE9}"/>
              </a:ext>
            </a:extLst>
          </p:cNvPr>
          <p:cNvSpPr>
            <a:spLocks noGrp="1"/>
          </p:cNvSpPr>
          <p:nvPr>
            <p:ph type="pic" sz="quarter" idx="15" hasCustomPrompt="1"/>
          </p:nvPr>
        </p:nvSpPr>
        <p:spPr>
          <a:xfrm>
            <a:off x="0" y="0"/>
            <a:ext cx="9144000" cy="5143500"/>
          </a:xfrm>
          <a:custGeom>
            <a:avLst/>
            <a:gdLst>
              <a:gd name="connsiteX0" fmla="*/ 0 w 9144000"/>
              <a:gd name="connsiteY0" fmla="*/ 0 h 5143500"/>
              <a:gd name="connsiteX1" fmla="*/ 9144000 w 9144000"/>
              <a:gd name="connsiteY1" fmla="*/ 0 h 5143500"/>
              <a:gd name="connsiteX2" fmla="*/ 9144000 w 9144000"/>
              <a:gd name="connsiteY2" fmla="*/ 2571750 h 5143500"/>
              <a:gd name="connsiteX3" fmla="*/ 4029075 w 9144000"/>
              <a:gd name="connsiteY3" fmla="*/ 2571750 h 5143500"/>
              <a:gd name="connsiteX4" fmla="*/ 4029075 w 9144000"/>
              <a:gd name="connsiteY4" fmla="*/ 4488656 h 5143500"/>
              <a:gd name="connsiteX5" fmla="*/ 9144000 w 9144000"/>
              <a:gd name="connsiteY5" fmla="*/ 4488656 h 5143500"/>
              <a:gd name="connsiteX6" fmla="*/ 9144000 w 9144000"/>
              <a:gd name="connsiteY6" fmla="*/ 5143500 h 5143500"/>
              <a:gd name="connsiteX7" fmla="*/ 0 w 91440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3500">
                <a:moveTo>
                  <a:pt x="0" y="0"/>
                </a:moveTo>
                <a:lnTo>
                  <a:pt x="9144000" y="0"/>
                </a:lnTo>
                <a:lnTo>
                  <a:pt x="9144000" y="2571750"/>
                </a:lnTo>
                <a:lnTo>
                  <a:pt x="4029075" y="2571750"/>
                </a:lnTo>
                <a:lnTo>
                  <a:pt x="4029075" y="4488656"/>
                </a:lnTo>
                <a:lnTo>
                  <a:pt x="9144000" y="4488656"/>
                </a:lnTo>
                <a:lnTo>
                  <a:pt x="9144000" y="5143500"/>
                </a:lnTo>
                <a:lnTo>
                  <a:pt x="0" y="5143500"/>
                </a:lnTo>
                <a:close/>
              </a:path>
            </a:pathLst>
          </a:custGeom>
          <a:solidFill>
            <a:schemeClr val="bg1">
              <a:lumMod val="75000"/>
            </a:schemeClr>
          </a:solidFill>
        </p:spPr>
        <p:txBody>
          <a:bodyPr wrap="square">
            <a:noAutofit/>
          </a:bodyPr>
          <a:lstStyle>
            <a:lvl1pPr marL="0" indent="0">
              <a:buNone/>
              <a:defRPr>
                <a:solidFill>
                  <a:schemeClr val="tx1">
                    <a:lumMod val="65000"/>
                    <a:lumOff val="35000"/>
                  </a:schemeClr>
                </a:solidFill>
              </a:defRPr>
            </a:lvl1pPr>
          </a:lstStyle>
          <a:p>
            <a:pPr marL="0" marR="0" lvl="0" indent="0" algn="l" defTabSz="685800" rtl="0" eaLnBrk="1" fontAlgn="auto" latinLnBrk="0" hangingPunct="1">
              <a:lnSpc>
                <a:spcPct val="117000"/>
              </a:lnSpc>
              <a:spcBef>
                <a:spcPts val="1575"/>
              </a:spcBef>
              <a:spcAft>
                <a:spcPts val="0"/>
              </a:spcAft>
              <a:buClrTx/>
              <a:buSzTx/>
              <a:buFont typeface="Arial" panose="020B0604020202020204" pitchFamily="34" charset="0"/>
              <a:buNone/>
              <a:tabLst/>
              <a:defRPr/>
            </a:pPr>
            <a:r>
              <a:rPr lang="nn-NO" noProof="0"/>
              <a:t>Trykk på ikonet eller dra inn ei bildefil for å legge til et bilde. Juster utsnittet på Bildeformat-fanen &gt; Beskjær.</a:t>
            </a:r>
          </a:p>
        </p:txBody>
      </p:sp>
      <p:sp>
        <p:nvSpPr>
          <p:cNvPr id="13" name="Plassholder for tekst 12">
            <a:extLst>
              <a:ext uri="{FF2B5EF4-FFF2-40B4-BE49-F238E27FC236}">
                <a16:creationId xmlns:a16="http://schemas.microsoft.com/office/drawing/2014/main" id="{74EF3DF7-8CE1-FF19-F246-D22D370AEAA3}"/>
              </a:ext>
            </a:extLst>
          </p:cNvPr>
          <p:cNvSpPr>
            <a:spLocks noGrp="1"/>
          </p:cNvSpPr>
          <p:nvPr>
            <p:ph type="body" sz="quarter" idx="13" hasCustomPrompt="1"/>
          </p:nvPr>
        </p:nvSpPr>
        <p:spPr>
          <a:xfrm>
            <a:off x="3589564" y="4887516"/>
            <a:ext cx="5268686" cy="246221"/>
          </a:xfrm>
          <a:noFill/>
        </p:spPr>
        <p:txBody>
          <a:bodyPr wrap="square">
            <a:spAutoFit/>
          </a:bodyPr>
          <a:lstStyle>
            <a:lvl1pPr marL="0" indent="0" algn="r">
              <a:buNone/>
              <a:defRPr sz="900">
                <a:solidFill>
                  <a:schemeClr val="bg1"/>
                </a:solidFill>
                <a:latin typeface="+mj-lt"/>
              </a:defRPr>
            </a:lvl1pPr>
          </a:lstStyle>
          <a:p>
            <a:pPr lvl="0"/>
            <a:r>
              <a:rPr lang="nn-NO" err="1"/>
              <a:t>Forfattar</a:t>
            </a:r>
            <a:r>
              <a:rPr lang="nn-NO"/>
              <a:t> og dato</a:t>
            </a:r>
          </a:p>
        </p:txBody>
      </p:sp>
      <p:pic>
        <p:nvPicPr>
          <p:cNvPr id="15" name="Illustrasjon">
            <a:extLst>
              <a:ext uri="{FF2B5EF4-FFF2-40B4-BE49-F238E27FC236}">
                <a16:creationId xmlns:a16="http://schemas.microsoft.com/office/drawing/2014/main" id="{4382E488-FA9C-C459-A34A-D6CF9368EB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29075" y="3937310"/>
            <a:ext cx="5114925" cy="473676"/>
          </a:xfrm>
          <a:prstGeom prst="rect">
            <a:avLst/>
          </a:prstGeom>
        </p:spPr>
      </p:pic>
    </p:spTree>
    <p:extLst>
      <p:ext uri="{BB962C8B-B14F-4D97-AF65-F5344CB8AC3E}">
        <p14:creationId xmlns:p14="http://schemas.microsoft.com/office/powerpoint/2010/main" val="1863004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tel og innho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450EE2A6-4E49-756F-4BB6-9F08E857719E}"/>
              </a:ext>
            </a:extLst>
          </p:cNvPr>
          <p:cNvSpPr>
            <a:spLocks noGrp="1"/>
          </p:cNvSpPr>
          <p:nvPr>
            <p:ph type="title"/>
          </p:nvPr>
        </p:nvSpPr>
        <p:spPr>
          <a:xfrm>
            <a:off x="389333" y="440100"/>
            <a:ext cx="8365334" cy="413827"/>
          </a:xfrm>
        </p:spPr>
        <p:txBody>
          <a:bodyPr>
            <a:noAutofit/>
          </a:bodyPr>
          <a:lstStyle/>
          <a:p>
            <a:r>
              <a:rPr lang="nn-NO"/>
              <a:t>Klikk for å redigere tittelstil</a:t>
            </a:r>
          </a:p>
        </p:txBody>
      </p:sp>
      <p:sp>
        <p:nvSpPr>
          <p:cNvPr id="3" name="Plassholder for innhold 2">
            <a:extLst>
              <a:ext uri="{FF2B5EF4-FFF2-40B4-BE49-F238E27FC236}">
                <a16:creationId xmlns:a16="http://schemas.microsoft.com/office/drawing/2014/main" id="{DE19A497-778F-C154-67ED-BA9E0DC9DA99}"/>
              </a:ext>
            </a:extLst>
          </p:cNvPr>
          <p:cNvSpPr>
            <a:spLocks noGrp="1"/>
          </p:cNvSpPr>
          <p:nvPr>
            <p:ph idx="1" hasCustomPrompt="1"/>
          </p:nvPr>
        </p:nvSpPr>
        <p:spPr>
          <a:xfrm>
            <a:off x="389333" y="1085256"/>
            <a:ext cx="8365334" cy="3444477"/>
          </a:xfrm>
        </p:spPr>
        <p:txBody>
          <a:bodyPr lIns="36000" tIns="18000" rIns="36000" bIns="18000"/>
          <a:lstStyle>
            <a:lvl1pPr marL="87750" indent="-87750">
              <a:lnSpc>
                <a:spcPct val="132000"/>
              </a:lnSpc>
              <a:spcBef>
                <a:spcPts val="2400"/>
              </a:spcBef>
              <a:defRPr sz="1500">
                <a:solidFill>
                  <a:schemeClr val="tx1"/>
                </a:solidFill>
              </a:defRPr>
            </a:lvl1pPr>
            <a:lvl2pPr marL="272700" indent="-87750">
              <a:lnSpc>
                <a:spcPct val="132000"/>
              </a:lnSpc>
              <a:defRPr sz="1500">
                <a:solidFill>
                  <a:schemeClr val="tx1"/>
                </a:solidFill>
              </a:defRPr>
            </a:lvl2pPr>
            <a:lvl3pPr marL="442800" indent="-87750">
              <a:lnSpc>
                <a:spcPct val="132000"/>
              </a:lnSpc>
              <a:defRPr sz="1500">
                <a:solidFill>
                  <a:schemeClr val="tx1"/>
                </a:solidFill>
              </a:defRPr>
            </a:lvl3pPr>
            <a:lvl4pPr>
              <a:lnSpc>
                <a:spcPct val="132000"/>
              </a:lnSpc>
              <a:spcBef>
                <a:spcPts val="2400"/>
              </a:spcBef>
              <a:defRPr sz="1500">
                <a:solidFill>
                  <a:schemeClr val="tx1"/>
                </a:solidFill>
              </a:defRPr>
            </a:lvl4pPr>
            <a:lvl5pPr>
              <a:lnSpc>
                <a:spcPct val="132000"/>
              </a:lnSpc>
              <a:defRPr sz="1500">
                <a:solidFill>
                  <a:schemeClr val="tx1"/>
                </a:solidFill>
              </a:defRPr>
            </a:lvl5pPr>
          </a:lstStyle>
          <a:p>
            <a:pPr lvl="0"/>
            <a:r>
              <a:rPr lang="nn-NO"/>
              <a:t>Malen inneheld fleire sider. Vel blant sidetypane ved å klikke på knappen «Nytt lysbilde» på </a:t>
            </a:r>
            <a:r>
              <a:rPr lang="nn-NO" err="1"/>
              <a:t>Hjem</a:t>
            </a:r>
            <a:r>
              <a:rPr lang="nn-NO"/>
              <a:t>-fanen. </a:t>
            </a:r>
            <a:br>
              <a:rPr lang="nn-NO"/>
            </a:br>
            <a:r>
              <a:rPr lang="nn-NO"/>
              <a:t>Når du limer inn innhald frå andre stader, vel «Bruk måltema» eller «</a:t>
            </a:r>
            <a:r>
              <a:rPr lang="nn-NO" err="1"/>
              <a:t>Bare</a:t>
            </a:r>
            <a:r>
              <a:rPr lang="nn-NO"/>
              <a:t> tekst» for å unngå å ta med formatering frå andre dokument. </a:t>
            </a:r>
            <a:br>
              <a:rPr lang="nn-NO"/>
            </a:br>
            <a:r>
              <a:rPr lang="nn-NO"/>
              <a:t>Presentasjonen må vere universelt utforma </a:t>
            </a:r>
            <a:r>
              <a:rPr lang="nn-NO" err="1"/>
              <a:t>hvis</a:t>
            </a:r>
            <a:r>
              <a:rPr lang="nn-NO"/>
              <a:t> du skal dele den på nettside eller intranett, les meir om dette på uutilsynet.no.</a:t>
            </a:r>
          </a:p>
          <a:p>
            <a:pPr lvl="1"/>
            <a:r>
              <a:rPr lang="nn-NO"/>
              <a:t>Andre nivå</a:t>
            </a:r>
          </a:p>
          <a:p>
            <a:pPr lvl="2"/>
            <a:r>
              <a:rPr lang="nn-NO"/>
              <a:t>Tredje nivå</a:t>
            </a:r>
          </a:p>
          <a:p>
            <a:pPr lvl="3"/>
            <a:r>
              <a:rPr lang="nn-NO"/>
              <a:t>Fjerde nivå</a:t>
            </a:r>
          </a:p>
          <a:p>
            <a:pPr lvl="4"/>
            <a:r>
              <a:rPr lang="nn-NO"/>
              <a:t>Femte nivå</a:t>
            </a:r>
          </a:p>
        </p:txBody>
      </p:sp>
    </p:spTree>
    <p:extLst>
      <p:ext uri="{BB962C8B-B14F-4D97-AF65-F5344CB8AC3E}">
        <p14:creationId xmlns:p14="http://schemas.microsoft.com/office/powerpoint/2010/main" val="379415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 kolonn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8CAC6A-E1A9-D6A0-0D16-204F8934367B}"/>
              </a:ext>
            </a:extLst>
          </p:cNvPr>
          <p:cNvSpPr>
            <a:spLocks noGrp="1"/>
          </p:cNvSpPr>
          <p:nvPr>
            <p:ph type="title"/>
          </p:nvPr>
        </p:nvSpPr>
        <p:spPr>
          <a:xfrm>
            <a:off x="389333" y="440100"/>
            <a:ext cx="8365334" cy="413827"/>
          </a:xfrm>
        </p:spPr>
        <p:txBody>
          <a:bodyPr>
            <a:noAutofit/>
          </a:bodyPr>
          <a:lstStyle/>
          <a:p>
            <a:r>
              <a:rPr lang="nn-NO"/>
              <a:t>Klikk for å redigere tittelstil</a:t>
            </a:r>
          </a:p>
        </p:txBody>
      </p:sp>
      <p:sp>
        <p:nvSpPr>
          <p:cNvPr id="5" name="Overskrift venstre">
            <a:extLst>
              <a:ext uri="{FF2B5EF4-FFF2-40B4-BE49-F238E27FC236}">
                <a16:creationId xmlns:a16="http://schemas.microsoft.com/office/drawing/2014/main" id="{431FA9EB-2EF9-CD0F-FAEC-29893E0CBCBC}"/>
              </a:ext>
            </a:extLst>
          </p:cNvPr>
          <p:cNvSpPr>
            <a:spLocks noGrp="1"/>
          </p:cNvSpPr>
          <p:nvPr>
            <p:ph type="body" sz="quarter" idx="19"/>
          </p:nvPr>
        </p:nvSpPr>
        <p:spPr>
          <a:xfrm>
            <a:off x="389333" y="1262208"/>
            <a:ext cx="4083101" cy="413827"/>
          </a:xfrm>
        </p:spPr>
        <p:txBody>
          <a:bodyPr lIns="36000" tIns="18000" rIns="36000" bIns="18000"/>
          <a:lstStyle>
            <a:lvl1pPr marL="0" indent="0">
              <a:buNone/>
              <a:defRPr>
                <a:latin typeface="+mj-lt"/>
              </a:defRPr>
            </a:lvl1pPr>
          </a:lstStyle>
          <a:p>
            <a:pPr lvl="0"/>
            <a:r>
              <a:rPr lang="nn-NO"/>
              <a:t>Klikk for å redigere tekststilar i malen</a:t>
            </a:r>
          </a:p>
        </p:txBody>
      </p:sp>
      <p:sp>
        <p:nvSpPr>
          <p:cNvPr id="3" name="Plassholder for tekst 7">
            <a:extLst>
              <a:ext uri="{FF2B5EF4-FFF2-40B4-BE49-F238E27FC236}">
                <a16:creationId xmlns:a16="http://schemas.microsoft.com/office/drawing/2014/main" id="{E647D94F-D6B9-8236-DC4D-644CF211FFDA}"/>
              </a:ext>
            </a:extLst>
          </p:cNvPr>
          <p:cNvSpPr>
            <a:spLocks noGrp="1"/>
          </p:cNvSpPr>
          <p:nvPr>
            <p:ph type="body" sz="quarter" idx="17"/>
          </p:nvPr>
        </p:nvSpPr>
        <p:spPr>
          <a:xfrm>
            <a:off x="389333" y="1654896"/>
            <a:ext cx="4083101" cy="3058526"/>
          </a:xfrm>
        </p:spPr>
        <p:txBody>
          <a:bodyPr lIns="36000" tIns="18000" rIns="36000" bIns="18000"/>
          <a:lstStyle/>
          <a:p>
            <a:pPr lvl="0"/>
            <a:r>
              <a:rPr lang="nn-NO"/>
              <a:t>Klikk for å redigere tekststilar i malen</a:t>
            </a:r>
          </a:p>
          <a:p>
            <a:pPr lvl="1"/>
            <a:r>
              <a:rPr lang="nn-NO"/>
              <a:t>Andre nivå</a:t>
            </a:r>
          </a:p>
          <a:p>
            <a:pPr lvl="2"/>
            <a:r>
              <a:rPr lang="nn-NO"/>
              <a:t>Tredje nivå</a:t>
            </a:r>
          </a:p>
          <a:p>
            <a:pPr lvl="3"/>
            <a:r>
              <a:rPr lang="nn-NO"/>
              <a:t>Fjerde nivå</a:t>
            </a:r>
          </a:p>
          <a:p>
            <a:pPr lvl="4"/>
            <a:r>
              <a:rPr lang="nn-NO"/>
              <a:t>Femte nivå</a:t>
            </a:r>
          </a:p>
        </p:txBody>
      </p:sp>
      <p:sp>
        <p:nvSpPr>
          <p:cNvPr id="6" name="Overskrift høyre">
            <a:extLst>
              <a:ext uri="{FF2B5EF4-FFF2-40B4-BE49-F238E27FC236}">
                <a16:creationId xmlns:a16="http://schemas.microsoft.com/office/drawing/2014/main" id="{CC3523E8-36E6-0EA0-D41D-5F7FCB18D011}"/>
              </a:ext>
            </a:extLst>
          </p:cNvPr>
          <p:cNvSpPr>
            <a:spLocks noGrp="1"/>
          </p:cNvSpPr>
          <p:nvPr>
            <p:ph type="body" sz="quarter" idx="20"/>
          </p:nvPr>
        </p:nvSpPr>
        <p:spPr>
          <a:xfrm>
            <a:off x="4636357" y="1262208"/>
            <a:ext cx="4083101" cy="413827"/>
          </a:xfrm>
        </p:spPr>
        <p:txBody>
          <a:bodyPr lIns="36000" tIns="18000" rIns="36000" bIns="18000"/>
          <a:lstStyle>
            <a:lvl1pPr marL="0" indent="0">
              <a:buNone/>
              <a:defRPr>
                <a:latin typeface="+mj-lt"/>
              </a:defRPr>
            </a:lvl1pPr>
          </a:lstStyle>
          <a:p>
            <a:pPr lvl="0"/>
            <a:r>
              <a:rPr lang="nn-NO"/>
              <a:t>Klikk for å redigere tekststilar i malen</a:t>
            </a:r>
          </a:p>
        </p:txBody>
      </p:sp>
      <p:sp>
        <p:nvSpPr>
          <p:cNvPr id="4" name="Plassholder for tekst 7">
            <a:extLst>
              <a:ext uri="{FF2B5EF4-FFF2-40B4-BE49-F238E27FC236}">
                <a16:creationId xmlns:a16="http://schemas.microsoft.com/office/drawing/2014/main" id="{199655CE-2119-3106-92D7-73BE548F1009}"/>
              </a:ext>
            </a:extLst>
          </p:cNvPr>
          <p:cNvSpPr>
            <a:spLocks noGrp="1"/>
          </p:cNvSpPr>
          <p:nvPr>
            <p:ph type="body" sz="quarter" idx="18"/>
          </p:nvPr>
        </p:nvSpPr>
        <p:spPr>
          <a:xfrm>
            <a:off x="4636357" y="1654896"/>
            <a:ext cx="4083101" cy="3058526"/>
          </a:xfrm>
        </p:spPr>
        <p:txBody>
          <a:bodyPr lIns="36000" tIns="18000" rIns="36000" bIns="18000"/>
          <a:lstStyle/>
          <a:p>
            <a:pPr lvl="0"/>
            <a:r>
              <a:rPr lang="nn-NO"/>
              <a:t>Klikk for å redigere tekststilar i malen</a:t>
            </a:r>
          </a:p>
          <a:p>
            <a:pPr lvl="1"/>
            <a:r>
              <a:rPr lang="nn-NO"/>
              <a:t>Andre nivå</a:t>
            </a:r>
          </a:p>
          <a:p>
            <a:pPr lvl="2"/>
            <a:r>
              <a:rPr lang="nn-NO"/>
              <a:t>Tredje nivå</a:t>
            </a:r>
          </a:p>
          <a:p>
            <a:pPr lvl="3"/>
            <a:r>
              <a:rPr lang="nn-NO"/>
              <a:t>Fjerde nivå</a:t>
            </a:r>
          </a:p>
          <a:p>
            <a:pPr lvl="4"/>
            <a:r>
              <a:rPr lang="nn-NO"/>
              <a:t>Femte nivå</a:t>
            </a:r>
          </a:p>
        </p:txBody>
      </p:sp>
    </p:spTree>
    <p:extLst>
      <p:ext uri="{BB962C8B-B14F-4D97-AF65-F5344CB8AC3E}">
        <p14:creationId xmlns:p14="http://schemas.microsoft.com/office/powerpoint/2010/main" val="140552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ekst og bilde til høy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604C920-3B84-86F3-B8CF-8C424B43BABC}"/>
              </a:ext>
            </a:extLst>
          </p:cNvPr>
          <p:cNvSpPr>
            <a:spLocks noGrp="1"/>
          </p:cNvSpPr>
          <p:nvPr>
            <p:ph type="title"/>
          </p:nvPr>
        </p:nvSpPr>
        <p:spPr>
          <a:xfrm>
            <a:off x="389333" y="440100"/>
            <a:ext cx="2723981" cy="892288"/>
          </a:xfrm>
        </p:spPr>
        <p:txBody>
          <a:bodyPr/>
          <a:lstStyle/>
          <a:p>
            <a:r>
              <a:rPr lang="nn-NO"/>
              <a:t>Klikk for å redigere tittelstil</a:t>
            </a:r>
          </a:p>
        </p:txBody>
      </p:sp>
      <p:sp>
        <p:nvSpPr>
          <p:cNvPr id="8" name="Plassholder for tekst 7">
            <a:extLst>
              <a:ext uri="{FF2B5EF4-FFF2-40B4-BE49-F238E27FC236}">
                <a16:creationId xmlns:a16="http://schemas.microsoft.com/office/drawing/2014/main" id="{01321C16-F2DC-F396-5CD6-A546CC36C0C6}"/>
              </a:ext>
            </a:extLst>
          </p:cNvPr>
          <p:cNvSpPr>
            <a:spLocks noGrp="1"/>
          </p:cNvSpPr>
          <p:nvPr>
            <p:ph type="body" sz="quarter" idx="13"/>
          </p:nvPr>
        </p:nvSpPr>
        <p:spPr>
          <a:xfrm>
            <a:off x="389333" y="1466689"/>
            <a:ext cx="2621213" cy="3246733"/>
          </a:xfrm>
        </p:spPr>
        <p:txBody>
          <a:bodyPr lIns="36000" tIns="18000" rIns="36000" bIns="18000"/>
          <a:lstStyle/>
          <a:p>
            <a:pPr lvl="0"/>
            <a:r>
              <a:rPr lang="nn-NO"/>
              <a:t>Klikk for å redigere tekststilar i malen</a:t>
            </a:r>
          </a:p>
          <a:p>
            <a:pPr lvl="1"/>
            <a:r>
              <a:rPr lang="nn-NO"/>
              <a:t>Andre nivå</a:t>
            </a:r>
          </a:p>
          <a:p>
            <a:pPr lvl="2"/>
            <a:r>
              <a:rPr lang="nn-NO"/>
              <a:t>Tredje nivå</a:t>
            </a:r>
          </a:p>
          <a:p>
            <a:pPr lvl="3"/>
            <a:r>
              <a:rPr lang="nn-NO"/>
              <a:t>Fjerde nivå</a:t>
            </a:r>
          </a:p>
          <a:p>
            <a:pPr lvl="4"/>
            <a:r>
              <a:rPr lang="nn-NO"/>
              <a:t>Femte nivå</a:t>
            </a:r>
          </a:p>
        </p:txBody>
      </p:sp>
      <p:sp>
        <p:nvSpPr>
          <p:cNvPr id="10" name="Plassholder for bilde 9">
            <a:extLst>
              <a:ext uri="{FF2B5EF4-FFF2-40B4-BE49-F238E27FC236}">
                <a16:creationId xmlns:a16="http://schemas.microsoft.com/office/drawing/2014/main" id="{8168C2F1-5632-AFA2-B84B-95253CE2E114}"/>
              </a:ext>
            </a:extLst>
          </p:cNvPr>
          <p:cNvSpPr>
            <a:spLocks noGrp="1"/>
          </p:cNvSpPr>
          <p:nvPr>
            <p:ph type="pic" sz="quarter" idx="14" hasCustomPrompt="1"/>
          </p:nvPr>
        </p:nvSpPr>
        <p:spPr>
          <a:xfrm>
            <a:off x="3289249" y="424903"/>
            <a:ext cx="5432377" cy="4296223"/>
          </a:xfrm>
        </p:spPr>
        <p:txBody>
          <a:bodyPr/>
          <a:lstStyle>
            <a:lvl1pPr marL="0" indent="0">
              <a:buNone/>
              <a:defRPr>
                <a:solidFill>
                  <a:schemeClr val="tx1">
                    <a:lumMod val="65000"/>
                    <a:lumOff val="35000"/>
                  </a:schemeClr>
                </a:solidFill>
              </a:defRPr>
            </a:lvl1pPr>
          </a:lstStyle>
          <a:p>
            <a:pPr marL="0" marR="0" lvl="0" indent="0" algn="l" defTabSz="685800" rtl="0" eaLnBrk="1" fontAlgn="auto" latinLnBrk="0" hangingPunct="1">
              <a:lnSpc>
                <a:spcPct val="117000"/>
              </a:lnSpc>
              <a:spcBef>
                <a:spcPts val="1575"/>
              </a:spcBef>
              <a:spcAft>
                <a:spcPts val="0"/>
              </a:spcAft>
              <a:buClrTx/>
              <a:buSzTx/>
              <a:buFont typeface="Arial" panose="020B0604020202020204" pitchFamily="34" charset="0"/>
              <a:buNone/>
              <a:tabLst/>
              <a:defRPr/>
            </a:pPr>
            <a:r>
              <a:rPr lang="nn-NO" noProof="0"/>
              <a:t>Trykk på ikonet eller dra inn ei bildefil for å legge til et bilde. Juster utsnittet på Bildeformat-fanen &gt; Beskjær.</a:t>
            </a:r>
          </a:p>
        </p:txBody>
      </p:sp>
    </p:spTree>
    <p:extLst>
      <p:ext uri="{BB962C8B-B14F-4D97-AF65-F5344CB8AC3E}">
        <p14:creationId xmlns:p14="http://schemas.microsoft.com/office/powerpoint/2010/main" val="3622689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kst og bilde til venst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6C9123A-1373-69EC-BFD9-EB5734F81D38}"/>
              </a:ext>
            </a:extLst>
          </p:cNvPr>
          <p:cNvSpPr>
            <a:spLocks noGrp="1"/>
          </p:cNvSpPr>
          <p:nvPr>
            <p:ph type="title"/>
          </p:nvPr>
        </p:nvSpPr>
        <p:spPr>
          <a:xfrm>
            <a:off x="389333" y="440100"/>
            <a:ext cx="8365334" cy="413827"/>
          </a:xfrm>
        </p:spPr>
        <p:txBody>
          <a:bodyPr>
            <a:noAutofit/>
          </a:bodyPr>
          <a:lstStyle/>
          <a:p>
            <a:r>
              <a:rPr lang="nn-NO"/>
              <a:t>Klikk for å redigere tittelstil</a:t>
            </a:r>
          </a:p>
        </p:txBody>
      </p:sp>
      <p:sp>
        <p:nvSpPr>
          <p:cNvPr id="10" name="Plassholder for bilde 9">
            <a:extLst>
              <a:ext uri="{FF2B5EF4-FFF2-40B4-BE49-F238E27FC236}">
                <a16:creationId xmlns:a16="http://schemas.microsoft.com/office/drawing/2014/main" id="{8168C2F1-5632-AFA2-B84B-95253CE2E114}"/>
              </a:ext>
            </a:extLst>
          </p:cNvPr>
          <p:cNvSpPr>
            <a:spLocks noGrp="1"/>
          </p:cNvSpPr>
          <p:nvPr>
            <p:ph type="pic" sz="quarter" idx="14" hasCustomPrompt="1"/>
          </p:nvPr>
        </p:nvSpPr>
        <p:spPr>
          <a:xfrm>
            <a:off x="424869" y="1048602"/>
            <a:ext cx="5393715" cy="3525630"/>
          </a:xfrm>
        </p:spPr>
        <p:txBody>
          <a:bodyPr/>
          <a:lstStyle>
            <a:lvl1pPr marL="0" indent="0">
              <a:buNone/>
              <a:defRPr>
                <a:solidFill>
                  <a:schemeClr val="tx1">
                    <a:lumMod val="65000"/>
                    <a:lumOff val="35000"/>
                  </a:schemeClr>
                </a:solidFill>
              </a:defRPr>
            </a:lvl1pPr>
          </a:lstStyle>
          <a:p>
            <a:pPr marL="0" marR="0" lvl="0" indent="0" algn="l" defTabSz="685800" rtl="0" eaLnBrk="1" fontAlgn="auto" latinLnBrk="0" hangingPunct="1">
              <a:lnSpc>
                <a:spcPct val="117000"/>
              </a:lnSpc>
              <a:spcBef>
                <a:spcPts val="1575"/>
              </a:spcBef>
              <a:spcAft>
                <a:spcPts val="0"/>
              </a:spcAft>
              <a:buClrTx/>
              <a:buSzTx/>
              <a:buFont typeface="Arial" panose="020B0604020202020204" pitchFamily="34" charset="0"/>
              <a:buNone/>
              <a:tabLst/>
              <a:defRPr/>
            </a:pPr>
            <a:r>
              <a:rPr lang="nn-NO" noProof="0"/>
              <a:t>Trykk på ikonet eller dra inn ei bildefil for å legge til et bilde. Juster utsnittet på Bildeformat-fanen &gt; Beskjær.</a:t>
            </a:r>
          </a:p>
        </p:txBody>
      </p:sp>
      <p:sp>
        <p:nvSpPr>
          <p:cNvPr id="8" name="Plassholder for tekst 7">
            <a:extLst>
              <a:ext uri="{FF2B5EF4-FFF2-40B4-BE49-F238E27FC236}">
                <a16:creationId xmlns:a16="http://schemas.microsoft.com/office/drawing/2014/main" id="{01321C16-F2DC-F396-5CD6-A546CC36C0C6}"/>
              </a:ext>
            </a:extLst>
          </p:cNvPr>
          <p:cNvSpPr>
            <a:spLocks noGrp="1"/>
          </p:cNvSpPr>
          <p:nvPr>
            <p:ph type="body" sz="quarter" idx="13"/>
          </p:nvPr>
        </p:nvSpPr>
        <p:spPr>
          <a:xfrm>
            <a:off x="6128657" y="1048602"/>
            <a:ext cx="2626010" cy="3481131"/>
          </a:xfrm>
        </p:spPr>
        <p:txBody>
          <a:bodyPr lIns="36000" tIns="18000" rIns="36000" bIns="18000"/>
          <a:lstStyle/>
          <a:p>
            <a:pPr lvl="0"/>
            <a:r>
              <a:rPr lang="nn-NO"/>
              <a:t>Klikk for å redigere tekststilar i malen</a:t>
            </a:r>
          </a:p>
          <a:p>
            <a:pPr lvl="1"/>
            <a:r>
              <a:rPr lang="nn-NO"/>
              <a:t>Andre nivå</a:t>
            </a:r>
          </a:p>
          <a:p>
            <a:pPr lvl="2"/>
            <a:r>
              <a:rPr lang="nn-NO"/>
              <a:t>Tredje nivå</a:t>
            </a:r>
          </a:p>
          <a:p>
            <a:pPr lvl="3"/>
            <a:r>
              <a:rPr lang="nn-NO"/>
              <a:t>Fjerde nivå</a:t>
            </a:r>
          </a:p>
          <a:p>
            <a:pPr lvl="4"/>
            <a:r>
              <a:rPr lang="nn-NO"/>
              <a:t>Femte nivå</a:t>
            </a:r>
          </a:p>
        </p:txBody>
      </p:sp>
    </p:spTree>
    <p:extLst>
      <p:ext uri="{BB962C8B-B14F-4D97-AF65-F5344CB8AC3E}">
        <p14:creationId xmlns:p14="http://schemas.microsoft.com/office/powerpoint/2010/main" val="3267143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 bild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D8CAC6A-E1A9-D6A0-0D16-204F8934367B}"/>
              </a:ext>
            </a:extLst>
          </p:cNvPr>
          <p:cNvSpPr>
            <a:spLocks noGrp="1"/>
          </p:cNvSpPr>
          <p:nvPr>
            <p:ph type="title"/>
          </p:nvPr>
        </p:nvSpPr>
        <p:spPr>
          <a:xfrm>
            <a:off x="389333" y="440100"/>
            <a:ext cx="8365334" cy="413827"/>
          </a:xfrm>
        </p:spPr>
        <p:txBody>
          <a:bodyPr>
            <a:noAutofit/>
          </a:bodyPr>
          <a:lstStyle/>
          <a:p>
            <a:r>
              <a:rPr lang="nn-NO"/>
              <a:t>Klikk for å redigere tittelstil</a:t>
            </a:r>
          </a:p>
        </p:txBody>
      </p:sp>
      <p:sp>
        <p:nvSpPr>
          <p:cNvPr id="10" name="Plassholder for bilde 9">
            <a:extLst>
              <a:ext uri="{FF2B5EF4-FFF2-40B4-BE49-F238E27FC236}">
                <a16:creationId xmlns:a16="http://schemas.microsoft.com/office/drawing/2014/main" id="{8168C2F1-5632-AFA2-B84B-95253CE2E114}"/>
              </a:ext>
            </a:extLst>
          </p:cNvPr>
          <p:cNvSpPr>
            <a:spLocks noGrp="1"/>
          </p:cNvSpPr>
          <p:nvPr>
            <p:ph type="pic" sz="quarter" idx="14" hasCustomPrompt="1"/>
          </p:nvPr>
        </p:nvSpPr>
        <p:spPr>
          <a:xfrm>
            <a:off x="424543" y="1131392"/>
            <a:ext cx="4047891" cy="2586930"/>
          </a:xfrm>
        </p:spPr>
        <p:txBody>
          <a:bodyPr/>
          <a:lstStyle>
            <a:lvl1pPr marL="0" indent="0">
              <a:buNone/>
              <a:defRPr>
                <a:solidFill>
                  <a:schemeClr val="tx1">
                    <a:lumMod val="65000"/>
                    <a:lumOff val="35000"/>
                  </a:schemeClr>
                </a:solidFill>
              </a:defRPr>
            </a:lvl1pPr>
          </a:lstStyle>
          <a:p>
            <a:r>
              <a:rPr lang="nn-NO" noProof="0"/>
              <a:t>Trykk på ikonet eller dra inn ei bildefil for å legge til et bilde. Juster utsnittet på Bildeformat-fanen &gt; Beskjær.</a:t>
            </a:r>
          </a:p>
        </p:txBody>
      </p:sp>
      <p:sp>
        <p:nvSpPr>
          <p:cNvPr id="8" name="Plassholder for tekst 7">
            <a:extLst>
              <a:ext uri="{FF2B5EF4-FFF2-40B4-BE49-F238E27FC236}">
                <a16:creationId xmlns:a16="http://schemas.microsoft.com/office/drawing/2014/main" id="{01321C16-F2DC-F396-5CD6-A546CC36C0C6}"/>
              </a:ext>
            </a:extLst>
          </p:cNvPr>
          <p:cNvSpPr>
            <a:spLocks noGrp="1"/>
          </p:cNvSpPr>
          <p:nvPr>
            <p:ph type="body" sz="quarter" idx="13" hasCustomPrompt="1"/>
          </p:nvPr>
        </p:nvSpPr>
        <p:spPr>
          <a:xfrm>
            <a:off x="389333" y="3795963"/>
            <a:ext cx="4083101" cy="917459"/>
          </a:xfrm>
        </p:spPr>
        <p:txBody>
          <a:bodyPr lIns="36000" tIns="18000" rIns="36000" bIns="18000"/>
          <a:lstStyle>
            <a:lvl1pPr marL="0" indent="0">
              <a:buNone/>
              <a:defRPr>
                <a:latin typeface="+mn-lt"/>
              </a:defRPr>
            </a:lvl1pPr>
            <a:lvl2pPr marL="0" indent="0">
              <a:spcBef>
                <a:spcPts val="0"/>
              </a:spcBef>
              <a:buNone/>
              <a:defRPr/>
            </a:lvl2pPr>
          </a:lstStyle>
          <a:p>
            <a:pPr lvl="0"/>
            <a:r>
              <a:rPr lang="nn-NO"/>
              <a:t>Klikk for å skrive inn tekst</a:t>
            </a:r>
          </a:p>
          <a:p>
            <a:pPr lvl="1"/>
            <a:r>
              <a:rPr lang="nn-NO"/>
              <a:t>Andre nivå</a:t>
            </a:r>
          </a:p>
        </p:txBody>
      </p:sp>
      <p:sp>
        <p:nvSpPr>
          <p:cNvPr id="9" name="Plassholder for bilde 9">
            <a:extLst>
              <a:ext uri="{FF2B5EF4-FFF2-40B4-BE49-F238E27FC236}">
                <a16:creationId xmlns:a16="http://schemas.microsoft.com/office/drawing/2014/main" id="{FADB8BC4-5DC3-C137-527F-1C4EF9FA3205}"/>
              </a:ext>
            </a:extLst>
          </p:cNvPr>
          <p:cNvSpPr>
            <a:spLocks noGrp="1"/>
          </p:cNvSpPr>
          <p:nvPr>
            <p:ph type="pic" sz="quarter" idx="15" hasCustomPrompt="1"/>
          </p:nvPr>
        </p:nvSpPr>
        <p:spPr>
          <a:xfrm>
            <a:off x="4671567" y="1131392"/>
            <a:ext cx="4047891" cy="2586930"/>
          </a:xfrm>
        </p:spPr>
        <p:txBody>
          <a:bodyPr/>
          <a:lstStyle>
            <a:lvl1pPr marL="0" indent="0">
              <a:buNone/>
              <a:defRPr>
                <a:solidFill>
                  <a:schemeClr val="tx1">
                    <a:lumMod val="65000"/>
                    <a:lumOff val="35000"/>
                  </a:schemeClr>
                </a:solidFill>
              </a:defRPr>
            </a:lvl1pPr>
          </a:lstStyle>
          <a:p>
            <a:pPr marL="0" marR="0" lvl="0" indent="0" algn="l" defTabSz="685800" rtl="0" eaLnBrk="1" fontAlgn="auto" latinLnBrk="0" hangingPunct="1">
              <a:lnSpc>
                <a:spcPct val="117000"/>
              </a:lnSpc>
              <a:spcBef>
                <a:spcPts val="1575"/>
              </a:spcBef>
              <a:spcAft>
                <a:spcPts val="0"/>
              </a:spcAft>
              <a:buClrTx/>
              <a:buSzTx/>
              <a:buFont typeface="Arial" panose="020B0604020202020204" pitchFamily="34" charset="0"/>
              <a:buNone/>
              <a:tabLst/>
              <a:defRPr/>
            </a:pPr>
            <a:r>
              <a:rPr lang="nn-NO" noProof="0"/>
              <a:t>Trykk på ikonet eller dra inn ei bildefil for å legge til et bilde. Juster utsnittet på Bildeformat-fanen &gt; Beskjær.</a:t>
            </a:r>
          </a:p>
        </p:txBody>
      </p:sp>
      <p:sp>
        <p:nvSpPr>
          <p:cNvPr id="11" name="Plassholder for tekst 7">
            <a:extLst>
              <a:ext uri="{FF2B5EF4-FFF2-40B4-BE49-F238E27FC236}">
                <a16:creationId xmlns:a16="http://schemas.microsoft.com/office/drawing/2014/main" id="{2898909D-57F4-ED21-5FDB-EA3B55B9ED5B}"/>
              </a:ext>
            </a:extLst>
          </p:cNvPr>
          <p:cNvSpPr>
            <a:spLocks noGrp="1"/>
          </p:cNvSpPr>
          <p:nvPr>
            <p:ph type="body" sz="quarter" idx="16" hasCustomPrompt="1"/>
          </p:nvPr>
        </p:nvSpPr>
        <p:spPr>
          <a:xfrm>
            <a:off x="4636357" y="3795963"/>
            <a:ext cx="4083101" cy="917459"/>
          </a:xfrm>
        </p:spPr>
        <p:txBody>
          <a:bodyPr lIns="36000" tIns="18000" rIns="36000" bIns="18000"/>
          <a:lstStyle>
            <a:lvl1pPr marL="0" indent="0">
              <a:buNone/>
              <a:defRPr>
                <a:latin typeface="+mn-lt"/>
              </a:defRPr>
            </a:lvl1pPr>
            <a:lvl2pPr marL="0" indent="0">
              <a:spcBef>
                <a:spcPts val="0"/>
              </a:spcBef>
              <a:buNone/>
              <a:defRPr/>
            </a:lvl2pPr>
          </a:lstStyle>
          <a:p>
            <a:pPr lvl="0"/>
            <a:r>
              <a:rPr lang="nn-NO"/>
              <a:t>Klikk for å skrive inn tekst</a:t>
            </a:r>
          </a:p>
          <a:p>
            <a:pPr lvl="1"/>
            <a:r>
              <a:rPr lang="nn-NO"/>
              <a:t>Andre nivå</a:t>
            </a:r>
          </a:p>
        </p:txBody>
      </p:sp>
    </p:spTree>
    <p:extLst>
      <p:ext uri="{BB962C8B-B14F-4D97-AF65-F5344CB8AC3E}">
        <p14:creationId xmlns:p14="http://schemas.microsoft.com/office/powerpoint/2010/main" val="137610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kst og graf/modell til venstr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0B8E9FF-DBAD-6AD5-A48C-67DD86A0B456}"/>
              </a:ext>
            </a:extLst>
          </p:cNvPr>
          <p:cNvSpPr>
            <a:spLocks noGrp="1"/>
          </p:cNvSpPr>
          <p:nvPr>
            <p:ph type="title"/>
          </p:nvPr>
        </p:nvSpPr>
        <p:spPr>
          <a:xfrm>
            <a:off x="4018359" y="440100"/>
            <a:ext cx="4736308" cy="413827"/>
          </a:xfrm>
        </p:spPr>
        <p:txBody>
          <a:bodyPr>
            <a:noAutofit/>
          </a:bodyPr>
          <a:lstStyle/>
          <a:p>
            <a:r>
              <a:rPr lang="nn-NO"/>
              <a:t>Klikk for å redigere tittelstil</a:t>
            </a:r>
          </a:p>
        </p:txBody>
      </p:sp>
      <p:sp>
        <p:nvSpPr>
          <p:cNvPr id="8" name="Plassholder for tekst 7">
            <a:extLst>
              <a:ext uri="{FF2B5EF4-FFF2-40B4-BE49-F238E27FC236}">
                <a16:creationId xmlns:a16="http://schemas.microsoft.com/office/drawing/2014/main" id="{01321C16-F2DC-F396-5CD6-A546CC36C0C6}"/>
              </a:ext>
            </a:extLst>
          </p:cNvPr>
          <p:cNvSpPr>
            <a:spLocks noGrp="1"/>
          </p:cNvSpPr>
          <p:nvPr>
            <p:ph type="body" sz="quarter" idx="13"/>
          </p:nvPr>
        </p:nvSpPr>
        <p:spPr>
          <a:xfrm>
            <a:off x="4018359" y="1109065"/>
            <a:ext cx="4736308" cy="3420668"/>
          </a:xfrm>
        </p:spPr>
        <p:txBody>
          <a:bodyPr lIns="36000" tIns="18000" rIns="36000" bIns="18000"/>
          <a:lstStyle/>
          <a:p>
            <a:pPr lvl="0"/>
            <a:r>
              <a:rPr lang="nn-NO"/>
              <a:t>Klikk for å redigere tekststilar i malen</a:t>
            </a:r>
          </a:p>
          <a:p>
            <a:pPr lvl="1"/>
            <a:r>
              <a:rPr lang="nn-NO"/>
              <a:t>Andre nivå</a:t>
            </a:r>
          </a:p>
          <a:p>
            <a:pPr lvl="2"/>
            <a:r>
              <a:rPr lang="nn-NO"/>
              <a:t>Tredje nivå</a:t>
            </a:r>
          </a:p>
          <a:p>
            <a:pPr lvl="3"/>
            <a:r>
              <a:rPr lang="nn-NO"/>
              <a:t>Fjerde nivå</a:t>
            </a:r>
          </a:p>
          <a:p>
            <a:pPr lvl="4"/>
            <a:r>
              <a:rPr lang="nn-NO"/>
              <a:t>Femte nivå</a:t>
            </a:r>
          </a:p>
        </p:txBody>
      </p:sp>
      <p:sp>
        <p:nvSpPr>
          <p:cNvPr id="11" name="Plassholder for innhold 10">
            <a:extLst>
              <a:ext uri="{FF2B5EF4-FFF2-40B4-BE49-F238E27FC236}">
                <a16:creationId xmlns:a16="http://schemas.microsoft.com/office/drawing/2014/main" id="{E70AA4FB-62F6-98CB-BDFA-56C3552950F6}"/>
              </a:ext>
            </a:extLst>
          </p:cNvPr>
          <p:cNvSpPr>
            <a:spLocks noGrp="1"/>
          </p:cNvSpPr>
          <p:nvPr>
            <p:ph sz="quarter" idx="14" hasCustomPrompt="1"/>
          </p:nvPr>
        </p:nvSpPr>
        <p:spPr>
          <a:xfrm>
            <a:off x="389333" y="440428"/>
            <a:ext cx="3418662" cy="4231585"/>
          </a:xfrm>
        </p:spPr>
        <p:txBody>
          <a:bodyPr/>
          <a:lstStyle>
            <a:lvl1pPr marL="0" indent="0">
              <a:buNone/>
              <a:defRPr>
                <a:solidFill>
                  <a:schemeClr val="tx1">
                    <a:lumMod val="65000"/>
                    <a:lumOff val="35000"/>
                  </a:schemeClr>
                </a:solidFill>
              </a:defRPr>
            </a:lvl1pPr>
          </a:lstStyle>
          <a:p>
            <a:pPr lvl="0"/>
            <a:r>
              <a:rPr lang="nn-NO"/>
              <a:t>Klikk på eit ikon for å legge til innhald, eller fjern denne boksen og legg inn det du sjølv vil.</a:t>
            </a:r>
          </a:p>
          <a:p>
            <a:pPr lvl="1"/>
            <a:r>
              <a:rPr lang="nn-NO"/>
              <a:t>Andre nivå</a:t>
            </a:r>
          </a:p>
          <a:p>
            <a:pPr lvl="2"/>
            <a:r>
              <a:rPr lang="nn-NO"/>
              <a:t>Tredje nivå</a:t>
            </a:r>
          </a:p>
          <a:p>
            <a:pPr lvl="3"/>
            <a:r>
              <a:rPr lang="nn-NO"/>
              <a:t>Fjerde nivå</a:t>
            </a:r>
          </a:p>
          <a:p>
            <a:pPr lvl="4"/>
            <a:r>
              <a:rPr lang="nn-NO"/>
              <a:t>Femte nivå</a:t>
            </a:r>
          </a:p>
        </p:txBody>
      </p:sp>
    </p:spTree>
    <p:extLst>
      <p:ext uri="{BB962C8B-B14F-4D97-AF65-F5344CB8AC3E}">
        <p14:creationId xmlns:p14="http://schemas.microsoft.com/office/powerpoint/2010/main" val="371562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10"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oolsToo_Slide" descr="ToolsToo_Slide">
            <a:extLst>
              <a:ext uri="{FF2B5EF4-FFF2-40B4-BE49-F238E27FC236}">
                <a16:creationId xmlns:a16="http://schemas.microsoft.com/office/drawing/2014/main" id="{41FBC90A-94BA-5F52-47EC-3B322993B93D}"/>
              </a:ext>
            </a:extLst>
          </p:cNvPr>
          <p:cNvSpPr/>
          <p:nvPr userDrawn="1"/>
        </p:nvSpPr>
        <p:spPr>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sz="506"/>
          </a:p>
        </p:txBody>
      </p:sp>
      <p:pic>
        <p:nvPicPr>
          <p:cNvPr id="10" name="Logo">
            <a:extLst>
              <a:ext uri="{FF2B5EF4-FFF2-40B4-BE49-F238E27FC236}">
                <a16:creationId xmlns:a16="http://schemas.microsoft.com/office/drawing/2014/main" id="{D082CC8D-460F-5A8C-7BE3-83D612380271}"/>
              </a:ext>
              <a:ext uri="{C183D7F6-B498-43B3-948B-1728B52AA6E4}">
                <adec:decorative xmlns:adec="http://schemas.microsoft.com/office/drawing/2017/decorative" val="1"/>
              </a:ext>
            </a:extLst>
          </p:cNvPr>
          <p:cNvPicPr>
            <a:picLocks noChangeAspect="1"/>
          </p:cNvPicPr>
          <p:nvPr userDrawn="1"/>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7822228" y="4680781"/>
            <a:ext cx="1041287" cy="291269"/>
          </a:xfrm>
          <a:prstGeom prst="rect">
            <a:avLst/>
          </a:prstGeom>
        </p:spPr>
      </p:pic>
      <p:sp>
        <p:nvSpPr>
          <p:cNvPr id="2" name="Plassholder for tittel 1">
            <a:extLst>
              <a:ext uri="{FF2B5EF4-FFF2-40B4-BE49-F238E27FC236}">
                <a16:creationId xmlns:a16="http://schemas.microsoft.com/office/drawing/2014/main" id="{DC9A1A07-6001-5AD3-663D-7759892A467C}"/>
              </a:ext>
            </a:extLst>
          </p:cNvPr>
          <p:cNvSpPr>
            <a:spLocks noGrp="1"/>
          </p:cNvSpPr>
          <p:nvPr>
            <p:ph type="title"/>
          </p:nvPr>
        </p:nvSpPr>
        <p:spPr>
          <a:xfrm>
            <a:off x="389333" y="440100"/>
            <a:ext cx="8365334" cy="892288"/>
          </a:xfrm>
          <a:prstGeom prst="rect">
            <a:avLst/>
          </a:prstGeom>
        </p:spPr>
        <p:txBody>
          <a:bodyPr vert="horz" lIns="36000" tIns="18000" rIns="36000" bIns="18000" rtlCol="0" anchor="t" anchorCtr="0">
            <a:noAutofit/>
          </a:bodyPr>
          <a:lstStyle/>
          <a:p>
            <a:r>
              <a:rPr lang="nn-NO"/>
              <a:t>Klikk for å redigere tittelstil</a:t>
            </a:r>
          </a:p>
        </p:txBody>
      </p:sp>
      <p:sp>
        <p:nvSpPr>
          <p:cNvPr id="3" name="Plassholder for tekst 2">
            <a:extLst>
              <a:ext uri="{FF2B5EF4-FFF2-40B4-BE49-F238E27FC236}">
                <a16:creationId xmlns:a16="http://schemas.microsoft.com/office/drawing/2014/main" id="{B868F3CD-9B87-4D82-0BEB-B33A2AE1744B}"/>
              </a:ext>
            </a:extLst>
          </p:cNvPr>
          <p:cNvSpPr>
            <a:spLocks noGrp="1"/>
          </p:cNvSpPr>
          <p:nvPr>
            <p:ph type="body" idx="1"/>
          </p:nvPr>
        </p:nvSpPr>
        <p:spPr>
          <a:xfrm>
            <a:off x="389333" y="1466688"/>
            <a:ext cx="8365334" cy="3063045"/>
          </a:xfrm>
          <a:prstGeom prst="rect">
            <a:avLst/>
          </a:prstGeom>
        </p:spPr>
        <p:txBody>
          <a:bodyPr vert="horz" lIns="36000" tIns="18000" rIns="36000" bIns="18000" rtlCol="0">
            <a:noAutofit/>
          </a:bodyPr>
          <a:lstStyle/>
          <a:p>
            <a:pPr lvl="0"/>
            <a:r>
              <a:rPr lang="nn-NO"/>
              <a:t>Klikk for å redigere tekststiler i malen</a:t>
            </a:r>
          </a:p>
          <a:p>
            <a:pPr lvl="1"/>
            <a:r>
              <a:rPr lang="nn-NO"/>
              <a:t>Andre nivå</a:t>
            </a:r>
          </a:p>
          <a:p>
            <a:pPr lvl="2"/>
            <a:r>
              <a:rPr lang="nn-NO"/>
              <a:t>Tredje nivå</a:t>
            </a:r>
          </a:p>
          <a:p>
            <a:pPr lvl="3"/>
            <a:r>
              <a:rPr lang="nn-NO"/>
              <a:t>Fjerde nivå</a:t>
            </a:r>
          </a:p>
          <a:p>
            <a:pPr lvl="4"/>
            <a:r>
              <a:rPr lang="nn-NO"/>
              <a:t>Femte nivå</a:t>
            </a:r>
          </a:p>
        </p:txBody>
      </p:sp>
      <p:sp>
        <p:nvSpPr>
          <p:cNvPr id="4" name="Plassholder for dato 3">
            <a:extLst>
              <a:ext uri="{FF2B5EF4-FFF2-40B4-BE49-F238E27FC236}">
                <a16:creationId xmlns:a16="http://schemas.microsoft.com/office/drawing/2014/main" id="{5297D07A-5F03-6800-7000-00BF455740F5}"/>
              </a:ext>
            </a:extLst>
          </p:cNvPr>
          <p:cNvSpPr>
            <a:spLocks noGrp="1"/>
          </p:cNvSpPr>
          <p:nvPr>
            <p:ph type="dt" sz="half" idx="2"/>
          </p:nvPr>
        </p:nvSpPr>
        <p:spPr>
          <a:xfrm>
            <a:off x="971550" y="4802607"/>
            <a:ext cx="541564" cy="126958"/>
          </a:xfrm>
          <a:prstGeom prst="rect">
            <a:avLst/>
          </a:prstGeom>
        </p:spPr>
        <p:txBody>
          <a:bodyPr vert="horz" lIns="91440" tIns="45720" rIns="91440" bIns="45720" rtlCol="0" anchor="t" anchorCtr="0">
            <a:noAutofit/>
          </a:bodyPr>
          <a:lstStyle>
            <a:lvl1pPr algn="l">
              <a:defRPr sz="600">
                <a:solidFill>
                  <a:schemeClr val="tx1">
                    <a:lumMod val="50000"/>
                    <a:lumOff val="50000"/>
                  </a:schemeClr>
                </a:solidFill>
              </a:defRPr>
            </a:lvl1pPr>
          </a:lstStyle>
          <a:p>
            <a:fld id="{163E3C88-2302-45AB-B95A-487E36C94CAE}" type="datetimeFigureOut">
              <a:rPr lang="nn-NO" smtClean="0"/>
              <a:pPr/>
              <a:t>15.08.2023</a:t>
            </a:fld>
            <a:endParaRPr lang="nn-NO"/>
          </a:p>
        </p:txBody>
      </p:sp>
      <p:sp>
        <p:nvSpPr>
          <p:cNvPr id="5" name="Plassholder for bunntekst 4">
            <a:extLst>
              <a:ext uri="{FF2B5EF4-FFF2-40B4-BE49-F238E27FC236}">
                <a16:creationId xmlns:a16="http://schemas.microsoft.com/office/drawing/2014/main" id="{819C1CAB-FC1B-3E70-6484-FEDED121F5EA}"/>
              </a:ext>
            </a:extLst>
          </p:cNvPr>
          <p:cNvSpPr>
            <a:spLocks noGrp="1"/>
          </p:cNvSpPr>
          <p:nvPr>
            <p:ph type="ftr" sz="quarter" idx="3"/>
          </p:nvPr>
        </p:nvSpPr>
        <p:spPr>
          <a:xfrm>
            <a:off x="1638300" y="4802607"/>
            <a:ext cx="3086100" cy="126958"/>
          </a:xfrm>
          <a:prstGeom prst="rect">
            <a:avLst/>
          </a:prstGeom>
        </p:spPr>
        <p:txBody>
          <a:bodyPr vert="horz" lIns="91440" tIns="45720" rIns="91440" bIns="45720" rtlCol="0" anchor="t" anchorCtr="0">
            <a:noAutofit/>
          </a:bodyPr>
          <a:lstStyle>
            <a:lvl1pPr algn="l">
              <a:defRPr sz="600">
                <a:solidFill>
                  <a:schemeClr val="tx1">
                    <a:lumMod val="50000"/>
                    <a:lumOff val="50000"/>
                  </a:schemeClr>
                </a:solidFill>
              </a:defRPr>
            </a:lvl1pPr>
          </a:lstStyle>
          <a:p>
            <a:endParaRPr lang="nn-NO"/>
          </a:p>
        </p:txBody>
      </p:sp>
      <p:sp>
        <p:nvSpPr>
          <p:cNvPr id="6" name="Plassholder for lysbildenummer 5">
            <a:extLst>
              <a:ext uri="{FF2B5EF4-FFF2-40B4-BE49-F238E27FC236}">
                <a16:creationId xmlns:a16="http://schemas.microsoft.com/office/drawing/2014/main" id="{220ED513-5FC5-EA73-43D3-215E5A2C0F62}"/>
              </a:ext>
            </a:extLst>
          </p:cNvPr>
          <p:cNvSpPr>
            <a:spLocks noGrp="1"/>
          </p:cNvSpPr>
          <p:nvPr>
            <p:ph type="sldNum" sz="quarter" idx="4"/>
          </p:nvPr>
        </p:nvSpPr>
        <p:spPr>
          <a:xfrm>
            <a:off x="389333" y="4802607"/>
            <a:ext cx="457031" cy="126958"/>
          </a:xfrm>
          <a:prstGeom prst="rect">
            <a:avLst/>
          </a:prstGeom>
        </p:spPr>
        <p:txBody>
          <a:bodyPr vert="horz" lIns="91440" tIns="45720" rIns="91440" bIns="45720" rtlCol="0" anchor="t" anchorCtr="0">
            <a:noAutofit/>
          </a:bodyPr>
          <a:lstStyle>
            <a:lvl1pPr algn="l">
              <a:defRPr sz="600">
                <a:solidFill>
                  <a:schemeClr val="tx1">
                    <a:lumMod val="50000"/>
                    <a:lumOff val="50000"/>
                  </a:schemeClr>
                </a:solidFill>
              </a:defRPr>
            </a:lvl1pPr>
          </a:lstStyle>
          <a:p>
            <a:fld id="{86A904D0-EDCA-4D23-964E-2D6F81A8EE7C}" type="slidenum">
              <a:rPr lang="nn-NO" smtClean="0"/>
              <a:pPr/>
              <a:t>‹#›</a:t>
            </a:fld>
            <a:endParaRPr lang="nn-NO"/>
          </a:p>
        </p:txBody>
      </p:sp>
    </p:spTree>
    <p:extLst>
      <p:ext uri="{BB962C8B-B14F-4D97-AF65-F5344CB8AC3E}">
        <p14:creationId xmlns:p14="http://schemas.microsoft.com/office/powerpoint/2010/main" val="2082937563"/>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50" r:id="rId4"/>
    <p:sldLayoutId id="2147483680" r:id="rId5"/>
    <p:sldLayoutId id="2147483656" r:id="rId6"/>
    <p:sldLayoutId id="2147483657" r:id="rId7"/>
    <p:sldLayoutId id="2147483659" r:id="rId8"/>
    <p:sldLayoutId id="2147483658" r:id="rId9"/>
    <p:sldLayoutId id="2147483660" r:id="rId10"/>
    <p:sldLayoutId id="2147483661" r:id="rId11"/>
    <p:sldLayoutId id="2147483651" r:id="rId12"/>
    <p:sldLayoutId id="2147483662" r:id="rId13"/>
    <p:sldLayoutId id="2147483654" r:id="rId14"/>
    <p:sldLayoutId id="2147483655" r:id="rId15"/>
    <p:sldLayoutId id="2147483683" r:id="rId16"/>
    <p:sldLayoutId id="2147483684" r:id="rId17"/>
  </p:sldLayoutIdLst>
  <p:txStyles>
    <p:titleStyle>
      <a:lvl1pPr algn="l" defTabSz="685800" rtl="0" eaLnBrk="1" latinLnBrk="0" hangingPunct="1">
        <a:lnSpc>
          <a:spcPct val="103000"/>
        </a:lnSpc>
        <a:spcBef>
          <a:spcPct val="0"/>
        </a:spcBef>
        <a:buNone/>
        <a:defRPr sz="2438" kern="1200">
          <a:solidFill>
            <a:schemeClr val="tx2"/>
          </a:solidFill>
          <a:latin typeface="+mj-lt"/>
          <a:ea typeface="+mj-ea"/>
          <a:cs typeface="+mj-cs"/>
        </a:defRPr>
      </a:lvl1pPr>
    </p:titleStyle>
    <p:bodyStyle>
      <a:lvl1pPr marL="83939" indent="-83939" algn="l" defTabSz="685800" rtl="0" eaLnBrk="1" latinLnBrk="0" hangingPunct="1">
        <a:lnSpc>
          <a:spcPct val="117000"/>
        </a:lnSpc>
        <a:spcBef>
          <a:spcPts val="1575"/>
        </a:spcBef>
        <a:buFont typeface="Arial" panose="020B0604020202020204" pitchFamily="34" charset="0"/>
        <a:buChar char="•"/>
        <a:defRPr sz="1240" kern="1200">
          <a:solidFill>
            <a:schemeClr val="tx1"/>
          </a:solidFill>
          <a:latin typeface="+mn-lt"/>
          <a:ea typeface="+mn-ea"/>
          <a:cs typeface="+mn-cs"/>
        </a:defRPr>
      </a:lvl1pPr>
      <a:lvl2pPr marL="269081" indent="-83344" algn="l" defTabSz="685800" rtl="0" eaLnBrk="1" latinLnBrk="0" hangingPunct="1">
        <a:lnSpc>
          <a:spcPct val="117000"/>
        </a:lnSpc>
        <a:spcBef>
          <a:spcPts val="375"/>
        </a:spcBef>
        <a:buFont typeface="Arial" panose="020B0604020202020204" pitchFamily="34" charset="0"/>
        <a:buChar char="•"/>
        <a:defRPr sz="1240" kern="1200">
          <a:solidFill>
            <a:schemeClr val="tx1"/>
          </a:solidFill>
          <a:latin typeface="+mn-lt"/>
          <a:ea typeface="+mn-ea"/>
          <a:cs typeface="+mn-cs"/>
        </a:defRPr>
      </a:lvl2pPr>
      <a:lvl3pPr marL="438150" indent="-83344" algn="l" defTabSz="685800" rtl="0" eaLnBrk="1" latinLnBrk="0" hangingPunct="1">
        <a:lnSpc>
          <a:spcPct val="117000"/>
        </a:lnSpc>
        <a:spcBef>
          <a:spcPts val="375"/>
        </a:spcBef>
        <a:buFont typeface="Arial" panose="020B0604020202020204" pitchFamily="34" charset="0"/>
        <a:buChar char="•"/>
        <a:defRPr sz="1240" kern="1200">
          <a:solidFill>
            <a:schemeClr val="tx1"/>
          </a:solidFill>
          <a:latin typeface="+mn-lt"/>
          <a:ea typeface="+mn-ea"/>
          <a:cs typeface="+mn-cs"/>
        </a:defRPr>
      </a:lvl3pPr>
      <a:lvl4pPr marL="0" indent="0" algn="l" defTabSz="685800" rtl="0" eaLnBrk="1" latinLnBrk="0" hangingPunct="1">
        <a:lnSpc>
          <a:spcPct val="117000"/>
        </a:lnSpc>
        <a:spcBef>
          <a:spcPts val="1575"/>
        </a:spcBef>
        <a:spcAft>
          <a:spcPts val="0"/>
        </a:spcAft>
        <a:buFont typeface="Arial" panose="020B0604020202020204" pitchFamily="34" charset="0"/>
        <a:buNone/>
        <a:defRPr sz="1240" kern="1200">
          <a:solidFill>
            <a:schemeClr val="tx1"/>
          </a:solidFill>
          <a:latin typeface="+mj-lt"/>
          <a:ea typeface="+mn-ea"/>
          <a:cs typeface="+mn-cs"/>
        </a:defRPr>
      </a:lvl4pPr>
      <a:lvl5pPr marL="0" indent="0" algn="l" defTabSz="685800" rtl="0" eaLnBrk="1" latinLnBrk="0" hangingPunct="1">
        <a:lnSpc>
          <a:spcPct val="117000"/>
        </a:lnSpc>
        <a:spcBef>
          <a:spcPts val="0"/>
        </a:spcBef>
        <a:buFont typeface="Arial" panose="020B0604020202020204" pitchFamily="34" charset="0"/>
        <a:buNone/>
        <a:defRPr sz="124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n-NO"/>
      </a:defPPr>
      <a:lvl1pPr marL="0" algn="l" defTabSz="685800" rtl="0" eaLnBrk="1" latinLnBrk="0" hangingPunct="1">
        <a:defRPr sz="1240" kern="1200">
          <a:solidFill>
            <a:schemeClr val="tx1"/>
          </a:solidFill>
          <a:latin typeface="+mn-lt"/>
          <a:ea typeface="+mn-ea"/>
          <a:cs typeface="+mn-cs"/>
        </a:defRPr>
      </a:lvl1pPr>
      <a:lvl2pPr marL="342900" algn="l" defTabSz="685800" rtl="0" eaLnBrk="1" latinLnBrk="0" hangingPunct="1">
        <a:defRPr sz="1240" kern="1200">
          <a:solidFill>
            <a:schemeClr val="tx1"/>
          </a:solidFill>
          <a:latin typeface="+mn-lt"/>
          <a:ea typeface="+mn-ea"/>
          <a:cs typeface="+mn-cs"/>
        </a:defRPr>
      </a:lvl2pPr>
      <a:lvl3pPr marL="685800" algn="l" defTabSz="685800" rtl="0" eaLnBrk="1" latinLnBrk="0" hangingPunct="1">
        <a:defRPr sz="124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5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oolsToo_Slide" descr="ToolsToo_Slide">
            <a:extLst>
              <a:ext uri="{FF2B5EF4-FFF2-40B4-BE49-F238E27FC236}">
                <a16:creationId xmlns:a16="http://schemas.microsoft.com/office/drawing/2014/main" id="{41FBC90A-94BA-5F52-47EC-3B322993B93D}"/>
              </a:ext>
            </a:extLst>
          </p:cNvPr>
          <p:cNvSpPr/>
          <p:nvPr userDrawn="1"/>
        </p:nvSpPr>
        <p:spPr>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n-NO" sz="506"/>
          </a:p>
        </p:txBody>
      </p:sp>
      <p:sp>
        <p:nvSpPr>
          <p:cNvPr id="2" name="Plassholder for tittel 1">
            <a:extLst>
              <a:ext uri="{FF2B5EF4-FFF2-40B4-BE49-F238E27FC236}">
                <a16:creationId xmlns:a16="http://schemas.microsoft.com/office/drawing/2014/main" id="{DC9A1A07-6001-5AD3-663D-7759892A467C}"/>
              </a:ext>
            </a:extLst>
          </p:cNvPr>
          <p:cNvSpPr>
            <a:spLocks noGrp="1"/>
          </p:cNvSpPr>
          <p:nvPr>
            <p:ph type="title"/>
          </p:nvPr>
        </p:nvSpPr>
        <p:spPr>
          <a:xfrm>
            <a:off x="389333" y="440100"/>
            <a:ext cx="8365334" cy="892288"/>
          </a:xfrm>
          <a:prstGeom prst="rect">
            <a:avLst/>
          </a:prstGeom>
        </p:spPr>
        <p:txBody>
          <a:bodyPr vert="horz" lIns="36000" tIns="18000" rIns="36000" bIns="18000" rtlCol="0" anchor="t" anchorCtr="0">
            <a:noAutofit/>
          </a:bodyPr>
          <a:lstStyle/>
          <a:p>
            <a:r>
              <a:rPr lang="nn-NO"/>
              <a:t>Klikk for å redigere tittelstil</a:t>
            </a:r>
          </a:p>
        </p:txBody>
      </p:sp>
      <p:sp>
        <p:nvSpPr>
          <p:cNvPr id="3" name="Plassholder for tekst 2">
            <a:extLst>
              <a:ext uri="{FF2B5EF4-FFF2-40B4-BE49-F238E27FC236}">
                <a16:creationId xmlns:a16="http://schemas.microsoft.com/office/drawing/2014/main" id="{B868F3CD-9B87-4D82-0BEB-B33A2AE1744B}"/>
              </a:ext>
            </a:extLst>
          </p:cNvPr>
          <p:cNvSpPr>
            <a:spLocks noGrp="1"/>
          </p:cNvSpPr>
          <p:nvPr>
            <p:ph type="body" idx="1"/>
          </p:nvPr>
        </p:nvSpPr>
        <p:spPr>
          <a:xfrm>
            <a:off x="389333" y="1466688"/>
            <a:ext cx="8365334" cy="3063045"/>
          </a:xfrm>
          <a:prstGeom prst="rect">
            <a:avLst/>
          </a:prstGeom>
        </p:spPr>
        <p:txBody>
          <a:bodyPr vert="horz" lIns="36000" tIns="18000" rIns="36000" bIns="18000" rtlCol="0">
            <a:noAutofit/>
          </a:bodyPr>
          <a:lstStyle/>
          <a:p>
            <a:pPr lvl="0"/>
            <a:r>
              <a:rPr lang="nn-NO"/>
              <a:t>Klikk for å redigere tekststiler i malen</a:t>
            </a:r>
          </a:p>
          <a:p>
            <a:pPr lvl="1"/>
            <a:r>
              <a:rPr lang="nn-NO"/>
              <a:t>Andre nivå</a:t>
            </a:r>
          </a:p>
          <a:p>
            <a:pPr lvl="2"/>
            <a:r>
              <a:rPr lang="nn-NO"/>
              <a:t>Tredje nivå</a:t>
            </a:r>
          </a:p>
          <a:p>
            <a:pPr lvl="3"/>
            <a:r>
              <a:rPr lang="nn-NO"/>
              <a:t>Fjerde nivå</a:t>
            </a:r>
          </a:p>
          <a:p>
            <a:pPr lvl="4"/>
            <a:r>
              <a:rPr lang="nn-NO"/>
              <a:t>Femte nivå</a:t>
            </a:r>
          </a:p>
        </p:txBody>
      </p:sp>
      <p:sp>
        <p:nvSpPr>
          <p:cNvPr id="4" name="Plassholder for dato 3">
            <a:extLst>
              <a:ext uri="{FF2B5EF4-FFF2-40B4-BE49-F238E27FC236}">
                <a16:creationId xmlns:a16="http://schemas.microsoft.com/office/drawing/2014/main" id="{5297D07A-5F03-6800-7000-00BF455740F5}"/>
              </a:ext>
            </a:extLst>
          </p:cNvPr>
          <p:cNvSpPr>
            <a:spLocks noGrp="1"/>
          </p:cNvSpPr>
          <p:nvPr>
            <p:ph type="dt" sz="half" idx="2"/>
          </p:nvPr>
        </p:nvSpPr>
        <p:spPr>
          <a:xfrm>
            <a:off x="971550" y="4802607"/>
            <a:ext cx="541564" cy="126958"/>
          </a:xfrm>
          <a:prstGeom prst="rect">
            <a:avLst/>
          </a:prstGeom>
        </p:spPr>
        <p:txBody>
          <a:bodyPr vert="horz" lIns="91440" tIns="45720" rIns="91440" bIns="45720" rtlCol="0" anchor="t" anchorCtr="0">
            <a:noAutofit/>
          </a:bodyPr>
          <a:lstStyle>
            <a:lvl1pPr algn="l">
              <a:defRPr sz="600">
                <a:solidFill>
                  <a:schemeClr val="tx1">
                    <a:lumMod val="50000"/>
                    <a:lumOff val="50000"/>
                  </a:schemeClr>
                </a:solidFill>
              </a:defRPr>
            </a:lvl1pPr>
          </a:lstStyle>
          <a:p>
            <a:fld id="{163E3C88-2302-45AB-B95A-487E36C94CAE}" type="datetimeFigureOut">
              <a:rPr lang="nn-NO" smtClean="0"/>
              <a:pPr/>
              <a:t>15.08.2023</a:t>
            </a:fld>
            <a:endParaRPr lang="nn-NO"/>
          </a:p>
        </p:txBody>
      </p:sp>
      <p:sp>
        <p:nvSpPr>
          <p:cNvPr id="5" name="Plassholder for bunntekst 4">
            <a:extLst>
              <a:ext uri="{FF2B5EF4-FFF2-40B4-BE49-F238E27FC236}">
                <a16:creationId xmlns:a16="http://schemas.microsoft.com/office/drawing/2014/main" id="{819C1CAB-FC1B-3E70-6484-FEDED121F5EA}"/>
              </a:ext>
            </a:extLst>
          </p:cNvPr>
          <p:cNvSpPr>
            <a:spLocks noGrp="1"/>
          </p:cNvSpPr>
          <p:nvPr>
            <p:ph type="ftr" sz="quarter" idx="3"/>
          </p:nvPr>
        </p:nvSpPr>
        <p:spPr>
          <a:xfrm>
            <a:off x="1638300" y="4802607"/>
            <a:ext cx="3086100" cy="126958"/>
          </a:xfrm>
          <a:prstGeom prst="rect">
            <a:avLst/>
          </a:prstGeom>
        </p:spPr>
        <p:txBody>
          <a:bodyPr vert="horz" lIns="91440" tIns="45720" rIns="91440" bIns="45720" rtlCol="0" anchor="t" anchorCtr="0">
            <a:noAutofit/>
          </a:bodyPr>
          <a:lstStyle>
            <a:lvl1pPr algn="l">
              <a:defRPr sz="600">
                <a:solidFill>
                  <a:schemeClr val="tx1">
                    <a:lumMod val="50000"/>
                    <a:lumOff val="50000"/>
                  </a:schemeClr>
                </a:solidFill>
              </a:defRPr>
            </a:lvl1pPr>
          </a:lstStyle>
          <a:p>
            <a:endParaRPr lang="nn-NO"/>
          </a:p>
        </p:txBody>
      </p:sp>
      <p:sp>
        <p:nvSpPr>
          <p:cNvPr id="6" name="Plassholder for lysbildenummer 5">
            <a:extLst>
              <a:ext uri="{FF2B5EF4-FFF2-40B4-BE49-F238E27FC236}">
                <a16:creationId xmlns:a16="http://schemas.microsoft.com/office/drawing/2014/main" id="{220ED513-5FC5-EA73-43D3-215E5A2C0F62}"/>
              </a:ext>
            </a:extLst>
          </p:cNvPr>
          <p:cNvSpPr>
            <a:spLocks noGrp="1"/>
          </p:cNvSpPr>
          <p:nvPr>
            <p:ph type="sldNum" sz="quarter" idx="4"/>
          </p:nvPr>
        </p:nvSpPr>
        <p:spPr>
          <a:xfrm>
            <a:off x="389333" y="4802607"/>
            <a:ext cx="457031" cy="126958"/>
          </a:xfrm>
          <a:prstGeom prst="rect">
            <a:avLst/>
          </a:prstGeom>
        </p:spPr>
        <p:txBody>
          <a:bodyPr vert="horz" lIns="91440" tIns="45720" rIns="91440" bIns="45720" rtlCol="0" anchor="t" anchorCtr="0">
            <a:noAutofit/>
          </a:bodyPr>
          <a:lstStyle>
            <a:lvl1pPr algn="l">
              <a:defRPr sz="600">
                <a:solidFill>
                  <a:schemeClr val="tx1">
                    <a:lumMod val="50000"/>
                    <a:lumOff val="50000"/>
                  </a:schemeClr>
                </a:solidFill>
              </a:defRPr>
            </a:lvl1pPr>
          </a:lstStyle>
          <a:p>
            <a:fld id="{86A904D0-EDCA-4D23-964E-2D6F81A8EE7C}" type="slidenum">
              <a:rPr lang="nn-NO" smtClean="0"/>
              <a:pPr/>
              <a:t>‹#›</a:t>
            </a:fld>
            <a:endParaRPr lang="nn-NO"/>
          </a:p>
        </p:txBody>
      </p:sp>
    </p:spTree>
    <p:extLst>
      <p:ext uri="{BB962C8B-B14F-4D97-AF65-F5344CB8AC3E}">
        <p14:creationId xmlns:p14="http://schemas.microsoft.com/office/powerpoint/2010/main" val="1365461590"/>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81" r:id="rId4"/>
    <p:sldLayoutId id="2147483673" r:id="rId5"/>
    <p:sldLayoutId id="2147483674" r:id="rId6"/>
    <p:sldLayoutId id="2147483682" r:id="rId7"/>
    <p:sldLayoutId id="2147483678" r:id="rId8"/>
    <p:sldLayoutId id="2147483679" r:id="rId9"/>
  </p:sldLayoutIdLst>
  <p:txStyles>
    <p:titleStyle>
      <a:lvl1pPr algn="l" defTabSz="685800" rtl="0" eaLnBrk="1" latinLnBrk="0" hangingPunct="1">
        <a:lnSpc>
          <a:spcPct val="103000"/>
        </a:lnSpc>
        <a:spcBef>
          <a:spcPct val="0"/>
        </a:spcBef>
        <a:buNone/>
        <a:defRPr sz="2438" kern="1200">
          <a:solidFill>
            <a:schemeClr val="tx2"/>
          </a:solidFill>
          <a:latin typeface="+mj-lt"/>
          <a:ea typeface="+mj-ea"/>
          <a:cs typeface="+mj-cs"/>
        </a:defRPr>
      </a:lvl1pPr>
    </p:titleStyle>
    <p:bodyStyle>
      <a:lvl1pPr marL="83939" indent="-83939" algn="l" defTabSz="685800" rtl="0" eaLnBrk="1" latinLnBrk="0" hangingPunct="1">
        <a:lnSpc>
          <a:spcPct val="117000"/>
        </a:lnSpc>
        <a:spcBef>
          <a:spcPts val="1575"/>
        </a:spcBef>
        <a:buFont typeface="Arial" panose="020B0604020202020204" pitchFamily="34" charset="0"/>
        <a:buChar char="•"/>
        <a:defRPr sz="1240" kern="1200">
          <a:solidFill>
            <a:schemeClr val="tx1"/>
          </a:solidFill>
          <a:latin typeface="+mn-lt"/>
          <a:ea typeface="+mn-ea"/>
          <a:cs typeface="+mn-cs"/>
        </a:defRPr>
      </a:lvl1pPr>
      <a:lvl2pPr marL="269081" indent="-83344" algn="l" defTabSz="685800" rtl="0" eaLnBrk="1" latinLnBrk="0" hangingPunct="1">
        <a:lnSpc>
          <a:spcPct val="117000"/>
        </a:lnSpc>
        <a:spcBef>
          <a:spcPts val="375"/>
        </a:spcBef>
        <a:buFont typeface="Arial" panose="020B0604020202020204" pitchFamily="34" charset="0"/>
        <a:buChar char="•"/>
        <a:defRPr sz="1240" kern="1200">
          <a:solidFill>
            <a:schemeClr val="tx1"/>
          </a:solidFill>
          <a:latin typeface="+mn-lt"/>
          <a:ea typeface="+mn-ea"/>
          <a:cs typeface="+mn-cs"/>
        </a:defRPr>
      </a:lvl2pPr>
      <a:lvl3pPr marL="438150" indent="-83344" algn="l" defTabSz="685800" rtl="0" eaLnBrk="1" latinLnBrk="0" hangingPunct="1">
        <a:lnSpc>
          <a:spcPct val="117000"/>
        </a:lnSpc>
        <a:spcBef>
          <a:spcPts val="375"/>
        </a:spcBef>
        <a:buFont typeface="Arial" panose="020B0604020202020204" pitchFamily="34" charset="0"/>
        <a:buChar char="•"/>
        <a:defRPr sz="1240" kern="1200">
          <a:solidFill>
            <a:schemeClr val="tx1"/>
          </a:solidFill>
          <a:latin typeface="+mn-lt"/>
          <a:ea typeface="+mn-ea"/>
          <a:cs typeface="+mn-cs"/>
        </a:defRPr>
      </a:lvl3pPr>
      <a:lvl4pPr marL="0" indent="0" algn="l" defTabSz="685800" rtl="0" eaLnBrk="1" latinLnBrk="0" hangingPunct="1">
        <a:lnSpc>
          <a:spcPct val="117000"/>
        </a:lnSpc>
        <a:spcBef>
          <a:spcPts val="1575"/>
        </a:spcBef>
        <a:spcAft>
          <a:spcPts val="0"/>
        </a:spcAft>
        <a:buFont typeface="Arial" panose="020B0604020202020204" pitchFamily="34" charset="0"/>
        <a:buNone/>
        <a:defRPr sz="1240" kern="1200">
          <a:solidFill>
            <a:schemeClr val="tx1"/>
          </a:solidFill>
          <a:latin typeface="+mj-lt"/>
          <a:ea typeface="+mn-ea"/>
          <a:cs typeface="+mn-cs"/>
        </a:defRPr>
      </a:lvl4pPr>
      <a:lvl5pPr marL="0" indent="0" algn="l" defTabSz="685800" rtl="0" eaLnBrk="1" latinLnBrk="0" hangingPunct="1">
        <a:lnSpc>
          <a:spcPct val="117000"/>
        </a:lnSpc>
        <a:spcBef>
          <a:spcPts val="0"/>
        </a:spcBef>
        <a:buFont typeface="Arial" panose="020B0604020202020204" pitchFamily="34" charset="0"/>
        <a:buNone/>
        <a:defRPr sz="124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n-NO"/>
      </a:defPPr>
      <a:lvl1pPr marL="0" algn="l" defTabSz="685800" rtl="0" eaLnBrk="1" latinLnBrk="0" hangingPunct="1">
        <a:defRPr sz="1240" kern="1200">
          <a:solidFill>
            <a:schemeClr val="tx1"/>
          </a:solidFill>
          <a:latin typeface="+mn-lt"/>
          <a:ea typeface="+mn-ea"/>
          <a:cs typeface="+mn-cs"/>
        </a:defRPr>
      </a:lvl1pPr>
      <a:lvl2pPr marL="342900" algn="l" defTabSz="685800" rtl="0" eaLnBrk="1" latinLnBrk="0" hangingPunct="1">
        <a:defRPr sz="1240" kern="1200">
          <a:solidFill>
            <a:schemeClr val="tx1"/>
          </a:solidFill>
          <a:latin typeface="+mn-lt"/>
          <a:ea typeface="+mn-ea"/>
          <a:cs typeface="+mn-cs"/>
        </a:defRPr>
      </a:lvl2pPr>
      <a:lvl3pPr marL="685800" algn="l" defTabSz="685800" rtl="0" eaLnBrk="1" latinLnBrk="0" hangingPunct="1">
        <a:defRPr sz="124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5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hyperlink" Target="http://www.mrfylke.no/kommunestatistikk"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hyperlink" Target="https://www.imdi.no/" TargetMode="External"/><Relationship Id="rId3" Type="http://schemas.openxmlformats.org/officeDocument/2006/relationships/hyperlink" Target="https://mrfylke.no/naering-og-samfunn/statistikk-analyse-og-kart/fylkesstatistikk" TargetMode="External"/><Relationship Id="rId7" Type="http://schemas.openxmlformats.org/officeDocument/2006/relationships/hyperlink" Target="https://www.ressursportal.no/" TargetMode="External"/><Relationship Id="rId2" Type="http://schemas.openxmlformats.org/officeDocument/2006/relationships/hyperlink" Target="https://mrfylke.no/naering-og-samfunn/statistikk-analyse-og-kart/kommunestatistikk" TargetMode="External"/><Relationship Id="rId1" Type="http://schemas.openxmlformats.org/officeDocument/2006/relationships/slideLayout" Target="../slideLayouts/slideLayout4.xml"/><Relationship Id="rId6" Type="http://schemas.openxmlformats.org/officeDocument/2006/relationships/hyperlink" Target="https://www.regjeringen.no/contentassets/3b37c1baa63a46989cb558a65fccf7a1/no/sved/2.pdf" TargetMode="External"/><Relationship Id="rId5" Type="http://schemas.openxmlformats.org/officeDocument/2006/relationships/hyperlink" Target="https://distriktssenteret.no/" TargetMode="External"/><Relationship Id="rId10" Type="http://schemas.openxmlformats.org/officeDocument/2006/relationships/hyperlink" Target="https://www.regjeringen.no/no/dep/kdd/id504/" TargetMode="External"/><Relationship Id="rId4" Type="http://schemas.openxmlformats.org/officeDocument/2006/relationships/hyperlink" Target="https://www.regjeringen.no/no/dokumenter/nou-2020-15/id2788079/" TargetMode="External"/><Relationship Id="rId9" Type="http://schemas.openxmlformats.org/officeDocument/2006/relationships/hyperlink" Target="https://www.ks.no/fagomrader/statistikk-og-analys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mrfylke.no/nyheiter/ny-rapport-moere-og-romsdal-treng-meir-kompetanse" TargetMode="External"/><Relationship Id="rId2" Type="http://schemas.openxmlformats.org/officeDocument/2006/relationships/hyperlink" Target="https://www.nav.no/no/lokalt/more-og-romsdal/pressemeldinger/bedriftene-i-more-og-romsdal-mangler-4-700-arbeidstakere.vil-inkludere-personer-med-tilretteleggingsbehov-eller-hull-i-cv-en/NAV%20M%C3%B8re%20og%20Romsdal%20-%20Bedriftsunders%C3%B8kelsen%202022.pdf" TargetMode="External"/><Relationship Id="rId1" Type="http://schemas.openxmlformats.org/officeDocument/2006/relationships/slideLayout" Target="../slideLayouts/slideLayout4.xml"/><Relationship Id="rId5" Type="http://schemas.openxmlformats.org/officeDocument/2006/relationships/hyperlink" Target="https://www.sparebank1.no/content/dam/SB1/bank/smn/om-oss/samfunn/smn-konjunkturbarometer-2022.pdf" TargetMode="External"/><Relationship Id="rId4" Type="http://schemas.openxmlformats.org/officeDocument/2006/relationships/hyperlink" Target="https://engasjert.sbm.no/makro/rykende-ferskt-konjunkturbarometer/"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3.xml"/><Relationship Id="rId5" Type="http://schemas.openxmlformats.org/officeDocument/2006/relationships/image" Target="../media/image17.sv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svg"/><Relationship Id="rId7" Type="http://schemas.openxmlformats.org/officeDocument/2006/relationships/image" Target="../media/image17.sv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image" Target="../media/image23.svg"/><Relationship Id="rId4" Type="http://schemas.openxmlformats.org/officeDocument/2006/relationships/image" Target="../media/image22.png"/><Relationship Id="rId9" Type="http://schemas.openxmlformats.org/officeDocument/2006/relationships/image" Target="../media/image25.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hyperlink" Target="https://www.regjeringen.no/contentassets/c6fc38d76d374e77ae5b1d8dcdbbd92a/byrom_idehandbok.pdf" TargetMode="External"/><Relationship Id="rId3" Type="http://schemas.openxmlformats.org/officeDocument/2006/relationships/hyperlink" Target="https://distriktssenteret.no/litteratur/gode-eksempler-pa-boligstrategiske-tiltak/" TargetMode="External"/><Relationship Id="rId7" Type="http://schemas.openxmlformats.org/officeDocument/2006/relationships/hyperlink" Target="https://mrfylke.no/media/filer/strategi-og-styring/tettstadsutvikling/rettleiar-for-fortetting-i-byar-og-tettstader" TargetMode="External"/><Relationship Id="rId2" Type="http://schemas.openxmlformats.org/officeDocument/2006/relationships/hyperlink" Target="https://www.ks.no/contentassets/ce79cbe8d1f14487a8bda2efc60c034b/kommunen_som_aktiv_boligpolitisk_aktor_sluttrapport.pdf" TargetMode="External"/><Relationship Id="rId1" Type="http://schemas.openxmlformats.org/officeDocument/2006/relationships/slideLayout" Target="../slideLayouts/slideLayout4.xml"/><Relationship Id="rId6" Type="http://schemas.openxmlformats.org/officeDocument/2006/relationships/hyperlink" Target="https://distriktssenteret.no/litteratur/attraktive-berekraftige-bumiljo-smabyar/" TargetMode="External"/><Relationship Id="rId5" Type="http://schemas.openxmlformats.org/officeDocument/2006/relationships/hyperlink" Target="https://distriktssenteret.no/wp-content/uploads/2021/01/tilgang-pa-boliger-i-distriktene-og-rekruttering-av-arbeidskraft.pdf" TargetMode="External"/><Relationship Id="rId10" Type="http://schemas.openxmlformats.org/officeDocument/2006/relationships/hyperlink" Target="https://www.vista-analyse.no/site/assets/files/6935/va-rapport_2021-10_laerdommer_fra_gode_vertskommuner_for_naeringsutvikling.pdf" TargetMode="External"/><Relationship Id="rId4" Type="http://schemas.openxmlformats.org/officeDocument/2006/relationships/hyperlink" Target="https://distriktssenteret.no/litteratur/boligpreferanser-distrikta/" TargetMode="External"/><Relationship Id="rId9" Type="http://schemas.openxmlformats.org/officeDocument/2006/relationships/hyperlink" Target="https://www.regjeringen.no/no/tema/kommuner-og-regioner/by_stedsutvikling/id1235/"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8" Type="http://schemas.openxmlformats.org/officeDocument/2006/relationships/hyperlink" Target="https://www.miljodirektoratet.no/tjenester/klimagassutslipp-kommuner/?area=571&amp;sector=-2" TargetMode="External"/><Relationship Id="rId3" Type="http://schemas.openxmlformats.org/officeDocument/2006/relationships/hyperlink" Target="https://www.artsdatabanken.no/rodlistefornaturtyper" TargetMode="External"/><Relationship Id="rId7" Type="http://schemas.openxmlformats.org/officeDocument/2006/relationships/hyperlink" Target="https://klimaservicesenter.no/kss/klimaprofiler/more-og-romsdal" TargetMode="External"/><Relationship Id="rId12" Type="http://schemas.openxmlformats.org/officeDocument/2006/relationships/hyperlink" Target="https://www.miljodirektoratet.no/" TargetMode="External"/><Relationship Id="rId2" Type="http://schemas.openxmlformats.org/officeDocument/2006/relationships/hyperlink" Target="https://www.fn.no/om-fn/avtaler/miljoe-og-klima/fns-naturavtale" TargetMode="External"/><Relationship Id="rId1" Type="http://schemas.openxmlformats.org/officeDocument/2006/relationships/slideLayout" Target="../slideLayouts/slideLayout4.xml"/><Relationship Id="rId6" Type="http://schemas.openxmlformats.org/officeDocument/2006/relationships/hyperlink" Target="https://miljostatus.miljodirektoratet.no/" TargetMode="External"/><Relationship Id="rId11" Type="http://schemas.openxmlformats.org/officeDocument/2006/relationships/hyperlink" Target="https://publikasjoner.nve.no/veileder/2022/veileder2022_04.pdf" TargetMode="External"/><Relationship Id="rId5" Type="http://schemas.openxmlformats.org/officeDocument/2006/relationships/hyperlink" Target="https://artsdatabanken.no/fremmedartslista2018" TargetMode="External"/><Relationship Id="rId10" Type="http://schemas.openxmlformats.org/officeDocument/2006/relationships/hyperlink" Target="https://va-kompetanse.no/wp-content/uploads/rapport162_2008.zip" TargetMode="External"/><Relationship Id="rId4" Type="http://schemas.openxmlformats.org/officeDocument/2006/relationships/hyperlink" Target="https://artsdatabanken.no/lister/rodlisteforarter/2021" TargetMode="External"/><Relationship Id="rId9" Type="http://schemas.openxmlformats.org/officeDocument/2006/relationships/hyperlink" Target="https://www.artsdatabanken.no/"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8" Type="http://schemas.openxmlformats.org/officeDocument/2006/relationships/hyperlink" Target="https://publikasjoner.nve.no/faktaark/2020/faktaark2020_07.pdf" TargetMode="External"/><Relationship Id="rId3" Type="http://schemas.openxmlformats.org/officeDocument/2006/relationships/hyperlink" Target="https://www.elinett.no/om-oss/kraftsystemutredning" TargetMode="External"/><Relationship Id="rId7" Type="http://schemas.openxmlformats.org/officeDocument/2006/relationships/hyperlink" Target="https://klimastiftelsen.no/publikasjoner/energieffektivisering-som-klimalosning/" TargetMode="External"/><Relationship Id="rId12" Type="http://schemas.openxmlformats.org/officeDocument/2006/relationships/hyperlink" Target="https://www.regjeringen.no/no/dokumenter/meld.-st.-11-20212022/id2908056/" TargetMode="External"/><Relationship Id="rId2" Type="http://schemas.openxmlformats.org/officeDocument/2006/relationships/hyperlink" Target="https://www.statnett.no/globalassets/her-er-vare-prosjekter/region-midt/naring-og-nett-nordmore-og-romsdal/konseptvalgutredning---tilrettelegging-for-forbruksvekst-i-nordmore-og-romsdal.pdf" TargetMode="External"/><Relationship Id="rId1" Type="http://schemas.openxmlformats.org/officeDocument/2006/relationships/slideLayout" Target="../slideLayouts/slideLayout4.xml"/><Relationship Id="rId6" Type="http://schemas.openxmlformats.org/officeDocument/2006/relationships/hyperlink" Target="https://www.solenergiklyngen.no/2022/08/15/sol-kan-bli-like-stort-som-vannkraft-i-norge/" TargetMode="External"/><Relationship Id="rId11" Type="http://schemas.openxmlformats.org/officeDocument/2006/relationships/hyperlink" Target="https://www.regjeringen.no/no/dokumenter/meld.-st.-36-20202021/id2860081/" TargetMode="External"/><Relationship Id="rId5" Type="http://schemas.openxmlformats.org/officeDocument/2006/relationships/hyperlink" Target="https://energifaktanorge.no/arkiv/figurer-og-hurtignedlasting/" TargetMode="External"/><Relationship Id="rId10" Type="http://schemas.openxmlformats.org/officeDocument/2006/relationships/hyperlink" Target="https://www.regjeringen.no/no/aktuelt/kraftfull-satsing-pa-havvind/id2912297/?utm_source=regjeringen.no&amp;utm_medium=email&amp;utm_campaign=nyhetsvarsel20220511" TargetMode="External"/><Relationship Id="rId4" Type="http://schemas.openxmlformats.org/officeDocument/2006/relationships/hyperlink" Target="https://www.regjeringen.no/no/dokumenter/nou-2023-3/id2961311/" TargetMode="External"/><Relationship Id="rId9" Type="http://schemas.openxmlformats.org/officeDocument/2006/relationships/hyperlink" Target="https://publikasjoner.nve.no/faktaark/2019/faktaark2019_12.pdf"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13.xml"/><Relationship Id="rId5" Type="http://schemas.openxmlformats.org/officeDocument/2006/relationships/image" Target="../media/image46.svg"/><Relationship Id="rId4" Type="http://schemas.openxmlformats.org/officeDocument/2006/relationships/image" Target="../media/image45.png"/></Relationships>
</file>

<file path=ppt/slides/_rels/slide53.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hyperlink" Target="https://www.fhi.no/hn/folkehelse/folkehelseprofil/" TargetMode="Externa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8" Type="http://schemas.openxmlformats.org/officeDocument/2006/relationships/hyperlink" Target="https://www.ks.no/fagomrader/helse-og-omsorg/folkehelse/" TargetMode="External"/><Relationship Id="rId13" Type="http://schemas.openxmlformats.org/officeDocument/2006/relationships/hyperlink" Target="https://www.regjeringen.no/no/dokumenter/nou-2022-18/id2950726/" TargetMode="External"/><Relationship Id="rId3" Type="http://schemas.openxmlformats.org/officeDocument/2006/relationships/hyperlink" Target="https://mrfylke.no/kultur-folkehelse-og-tannhelse/folkehelse-idrett-og-friluftsliv/folkehelseundersoekinga-2021" TargetMode="External"/><Relationship Id="rId7" Type="http://schemas.openxmlformats.org/officeDocument/2006/relationships/hyperlink" Target="https://www.helsedirektoratet.no/tema/folkehelse-ernaering-og-fysisk-aktivitet" TargetMode="External"/><Relationship Id="rId12" Type="http://schemas.openxmlformats.org/officeDocument/2006/relationships/hyperlink" Target="https://www.regjeringen.no/no/dokumenter/meld.-st.-15-20222023/id2969572/" TargetMode="External"/><Relationship Id="rId2" Type="http://schemas.openxmlformats.org/officeDocument/2006/relationships/notesSlide" Target="../notesSlides/notesSlide6.xml"/><Relationship Id="rId16" Type="http://schemas.openxmlformats.org/officeDocument/2006/relationships/hyperlink" Target="https://www.udir.no/tall-og-forskning/statistikk/" TargetMode="External"/><Relationship Id="rId1" Type="http://schemas.openxmlformats.org/officeDocument/2006/relationships/slideLayout" Target="../slideLayouts/slideLayout4.xml"/><Relationship Id="rId6" Type="http://schemas.openxmlformats.org/officeDocument/2006/relationships/hyperlink" Target="https://www.regjeringen.no/no/tema/helse-og-omsorg/folkehelse/id10877/" TargetMode="External"/><Relationship Id="rId11" Type="http://schemas.openxmlformats.org/officeDocument/2006/relationships/hyperlink" Target="https://www.ungdata.no/" TargetMode="External"/><Relationship Id="rId5" Type="http://schemas.openxmlformats.org/officeDocument/2006/relationships/hyperlink" Target="https://www.fhi.no/hn/folkehelse/folkehelseprofil/" TargetMode="External"/><Relationship Id="rId15" Type="http://schemas.openxmlformats.org/officeDocument/2006/relationships/hyperlink" Target="https://www.nav.no/no/nav-og-samfunn/statistikk/statistikk" TargetMode="External"/><Relationship Id="rId10" Type="http://schemas.openxmlformats.org/officeDocument/2006/relationships/hyperlink" Target="https://www.fhi.no/" TargetMode="External"/><Relationship Id="rId4" Type="http://schemas.openxmlformats.org/officeDocument/2006/relationships/hyperlink" Target="https://mrfylke.no/naering-og-samfunn/statistikk-analyse-og-kart/folkehelsestatistikk" TargetMode="External"/><Relationship Id="rId9" Type="http://schemas.openxmlformats.org/officeDocument/2006/relationships/hyperlink" Target="https://nasjonalforeningen.no/" TargetMode="External"/><Relationship Id="rId14" Type="http://schemas.openxmlformats.org/officeDocument/2006/relationships/hyperlink" Target="https://www.imdi.no/"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u4ssc.itu.int/u4ssc-kpis-report/" TargetMode="External"/><Relationship Id="rId7" Type="http://schemas.openxmlformats.org/officeDocument/2006/relationships/hyperlink" Target="https://viken.no/barekraft/barekraftsbarometer/" TargetMode="External"/><Relationship Id="rId2" Type="http://schemas.openxmlformats.org/officeDocument/2006/relationships/hyperlink" Target="https://www.fn.no/om-fn/fns-baerekraftsmaal" TargetMode="External"/><Relationship Id="rId1" Type="http://schemas.openxmlformats.org/officeDocument/2006/relationships/slideLayout" Target="../slideLayouts/slideLayout4.xml"/><Relationship Id="rId6" Type="http://schemas.openxmlformats.org/officeDocument/2006/relationships/hyperlink" Target="https://distriktssenteret.no/fagomrader/baerekraftig-utvikling/" TargetMode="External"/><Relationship Id="rId5" Type="http://schemas.openxmlformats.org/officeDocument/2006/relationships/hyperlink" Target="https://www.ks.no/fagomrader/barekraftsmalene/maling-kartlegging-og-analyse-av-barekraft/dette-er-taksonomien/" TargetMode="External"/><Relationship Id="rId4" Type="http://schemas.openxmlformats.org/officeDocument/2006/relationships/hyperlink" Target="https://mrfylke.no/om-oss/prosjekta-vaare/berekraftfylket-moere-og-romsdal/kommuneprogram"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3" Type="http://schemas.openxmlformats.org/officeDocument/2006/relationships/hyperlink" Target="https://mrfylke.no/om-oss/planar-planarbeid-og-hoeyringar/fylkesstrategiar" TargetMode="External"/><Relationship Id="rId2" Type="http://schemas.openxmlformats.org/officeDocument/2006/relationships/hyperlink" Target="https://www.ssb.no/natur-og-miljo/areal/arealprofiler-2022" TargetMode="External"/><Relationship Id="rId1" Type="http://schemas.openxmlformats.org/officeDocument/2006/relationships/slideLayout" Target="../slideLayouts/slideLayout4.xml"/><Relationship Id="rId6" Type="http://schemas.openxmlformats.org/officeDocument/2006/relationships/hyperlink" Target="https://distriktssenteret.no/artikkel/tilflyttings-og-rekrutteringsarbeid-i-distriktene-en-oppsummering-av-kunnskap/" TargetMode="External"/><Relationship Id="rId5" Type="http://schemas.openxmlformats.org/officeDocument/2006/relationships/hyperlink" Target="https://www.miljodirektoratet.no/ansvarsomrader/arter-naturtyper/restaurering-av-natur/" TargetMode="External"/><Relationship Id="rId4" Type="http://schemas.openxmlformats.org/officeDocument/2006/relationships/hyperlink" Target="https://www.regjeringen.no/no/dokumenter/rettleiar-om-planlegging-av-fritidsbustader/id2929289/"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hyperlink" Target="https://mrfylke.no/om-oss/planar-planarbeid-og-hoeyringar/fylkesstrategiar" TargetMode="Externa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3" Type="http://schemas.openxmlformats.org/officeDocument/2006/relationships/hyperlink" Target="https://mrfylke.no/om-oss/planar-planarbeid-og-hoeyringar/fylkesplan" TargetMode="External"/><Relationship Id="rId2" Type="http://schemas.openxmlformats.org/officeDocument/2006/relationships/hyperlink" Target="https://mrfylke.no/om-oss/planar-planarbeid-og-hoeyringar/regional-planstrategi" TargetMode="External"/><Relationship Id="rId1" Type="http://schemas.openxmlformats.org/officeDocument/2006/relationships/slideLayout" Target="../slideLayouts/slideLayout4.xml"/><Relationship Id="rId6" Type="http://schemas.openxmlformats.org/officeDocument/2006/relationships/hyperlink" Target="https://www.regjeringen.no/no/tema/plan-bygg-og-eiendom/plan_bygningsloven/planlegging/veiledning/veiledere/id2836208/" TargetMode="External"/><Relationship Id="rId5" Type="http://schemas.openxmlformats.org/officeDocument/2006/relationships/hyperlink" Target="https://www.regjeringen.no/no/dokumenter/nasjonale-forventninger-til-regional-og-kommunal-planlegging-20192023/id2645090/" TargetMode="External"/><Relationship Id="rId4" Type="http://schemas.openxmlformats.org/officeDocument/2006/relationships/hyperlink" Target="https://mrfylke.no/om-oss/planar-planarbeid-og-hoeyringar/fylkesstrategia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E52FD5-06DB-B5D1-CFBA-4D59409B7197}"/>
              </a:ext>
            </a:extLst>
          </p:cNvPr>
          <p:cNvSpPr>
            <a:spLocks noGrp="1"/>
          </p:cNvSpPr>
          <p:nvPr>
            <p:ph type="ctrTitle"/>
          </p:nvPr>
        </p:nvSpPr>
        <p:spPr/>
        <p:txBody>
          <a:bodyPr/>
          <a:lstStyle/>
          <a:p>
            <a:r>
              <a:rPr lang="nn-NO" dirty="0"/>
              <a:t>Grunnlagsdokument til kommunale planstrategiar på Nordmøre</a:t>
            </a:r>
          </a:p>
        </p:txBody>
      </p:sp>
      <p:sp>
        <p:nvSpPr>
          <p:cNvPr id="3" name="Undertittel 2">
            <a:extLst>
              <a:ext uri="{FF2B5EF4-FFF2-40B4-BE49-F238E27FC236}">
                <a16:creationId xmlns:a16="http://schemas.microsoft.com/office/drawing/2014/main" id="{96FCC9C2-E7AB-9A02-E8BE-24494E85220C}"/>
              </a:ext>
            </a:extLst>
          </p:cNvPr>
          <p:cNvSpPr>
            <a:spLocks noGrp="1"/>
          </p:cNvSpPr>
          <p:nvPr>
            <p:ph type="subTitle" idx="1"/>
          </p:nvPr>
        </p:nvSpPr>
        <p:spPr/>
        <p:txBody>
          <a:bodyPr/>
          <a:lstStyle/>
          <a:p>
            <a:r>
              <a:rPr lang="nn-NO"/>
              <a:t>Utviklingstrekk, sentrale problemstillingar og føringar frå fylkeskommune og stat</a:t>
            </a:r>
          </a:p>
        </p:txBody>
      </p:sp>
      <p:sp>
        <p:nvSpPr>
          <p:cNvPr id="7" name="Plassholder for tekst 6">
            <a:extLst>
              <a:ext uri="{FF2B5EF4-FFF2-40B4-BE49-F238E27FC236}">
                <a16:creationId xmlns:a16="http://schemas.microsoft.com/office/drawing/2014/main" id="{4E65CD5B-6190-7318-961B-6A7DC0BF2584}"/>
              </a:ext>
            </a:extLst>
          </p:cNvPr>
          <p:cNvSpPr>
            <a:spLocks noGrp="1"/>
          </p:cNvSpPr>
          <p:nvPr>
            <p:ph type="body" sz="quarter" idx="13"/>
          </p:nvPr>
        </p:nvSpPr>
        <p:spPr/>
        <p:txBody>
          <a:bodyPr/>
          <a:lstStyle/>
          <a:p>
            <a:endParaRPr lang="nn-NO"/>
          </a:p>
        </p:txBody>
      </p:sp>
    </p:spTree>
    <p:extLst>
      <p:ext uri="{BB962C8B-B14F-4D97-AF65-F5344CB8AC3E}">
        <p14:creationId xmlns:p14="http://schemas.microsoft.com/office/powerpoint/2010/main" val="3937734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0373AA51-0DAE-B6E0-2EDF-B82C7F1D9806}"/>
              </a:ext>
            </a:extLst>
          </p:cNvPr>
          <p:cNvSpPr>
            <a:spLocks noGrp="1"/>
          </p:cNvSpPr>
          <p:nvPr>
            <p:ph type="title"/>
          </p:nvPr>
        </p:nvSpPr>
        <p:spPr/>
        <p:txBody>
          <a:bodyPr>
            <a:normAutofit/>
          </a:bodyPr>
          <a:lstStyle/>
          <a:p>
            <a:r>
              <a:rPr lang="nb-NO" err="1"/>
              <a:t>Folketal</a:t>
            </a:r>
            <a:r>
              <a:rPr lang="nb-NO"/>
              <a:t> på Nordmøre, etter</a:t>
            </a:r>
            <a:r>
              <a:rPr lang="nb-NO" baseline="0"/>
              <a:t> alder, 2014-2023</a:t>
            </a:r>
            <a:endParaRPr lang="nb-NO"/>
          </a:p>
        </p:txBody>
      </p:sp>
      <p:graphicFrame>
        <p:nvGraphicFramePr>
          <p:cNvPr id="4" name="Plassholder for innhold 3" descr="Samla resultat,  kommunane i Møre og Romsdal 2021. &#10;">
            <a:extLst>
              <a:ext uri="{FF2B5EF4-FFF2-40B4-BE49-F238E27FC236}">
                <a16:creationId xmlns:a16="http://schemas.microsoft.com/office/drawing/2014/main" id="{C369F321-8413-8884-3A37-B2011B99D848}"/>
              </a:ext>
            </a:extLst>
          </p:cNvPr>
          <p:cNvGraphicFramePr>
            <a:graphicFrameLocks noGrp="1"/>
          </p:cNvGraphicFramePr>
          <p:nvPr>
            <p:ph idx="1"/>
            <p:extLst>
              <p:ext uri="{D42A27DB-BD31-4B8C-83A1-F6EECF244321}">
                <p14:modId xmlns:p14="http://schemas.microsoft.com/office/powerpoint/2010/main" val="2044493028"/>
              </p:ext>
            </p:extLst>
          </p:nvPr>
        </p:nvGraphicFramePr>
        <p:xfrm>
          <a:off x="457200" y="1200150"/>
          <a:ext cx="8229600" cy="3394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9596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FF6931F0-F02C-8B8C-2119-4DBADC3D2A0B}"/>
              </a:ext>
            </a:extLst>
          </p:cNvPr>
          <p:cNvSpPr>
            <a:spLocks noGrp="1"/>
          </p:cNvSpPr>
          <p:nvPr>
            <p:ph type="title"/>
          </p:nvPr>
        </p:nvSpPr>
        <p:spPr>
          <a:xfrm>
            <a:off x="457200" y="206375"/>
            <a:ext cx="8229600" cy="857250"/>
          </a:xfrm>
        </p:spPr>
        <p:txBody>
          <a:bodyPr>
            <a:normAutofit/>
          </a:bodyPr>
          <a:lstStyle/>
          <a:p>
            <a:r>
              <a:rPr lang="nb-NO" sz="2200" b="0" i="0" baseline="0" dirty="0">
                <a:effectLst/>
              </a:rPr>
              <a:t>Framskrive </a:t>
            </a:r>
            <a:r>
              <a:rPr lang="nb-NO" sz="2200" b="0" i="0" baseline="0" dirty="0" err="1">
                <a:effectLst/>
              </a:rPr>
              <a:t>folketal</a:t>
            </a:r>
            <a:r>
              <a:rPr lang="nb-NO" sz="2200" b="0" i="0" baseline="0" dirty="0">
                <a:effectLst/>
              </a:rPr>
              <a:t> etter SSBs middelalternativ (MMMM) på Nordmøre, etter alder, 2023-2040</a:t>
            </a:r>
            <a:endParaRPr lang="nb-NO" sz="2200" dirty="0"/>
          </a:p>
        </p:txBody>
      </p:sp>
      <p:graphicFrame>
        <p:nvGraphicFramePr>
          <p:cNvPr id="7" name="Plassholder for innhold 6" descr="Framskrive folketal etter SSBs middelalternativ (MMMM) på Nordmøre, etter alder, 2023-2040">
            <a:extLst>
              <a:ext uri="{FF2B5EF4-FFF2-40B4-BE49-F238E27FC236}">
                <a16:creationId xmlns:a16="http://schemas.microsoft.com/office/drawing/2014/main" id="{F72B2E14-FB31-BE55-CC42-AF720297CE8D}"/>
              </a:ext>
            </a:extLst>
          </p:cNvPr>
          <p:cNvGraphicFramePr>
            <a:graphicFrameLocks noGrp="1"/>
          </p:cNvGraphicFramePr>
          <p:nvPr>
            <p:ph idx="1"/>
            <p:extLst>
              <p:ext uri="{D42A27DB-BD31-4B8C-83A1-F6EECF244321}">
                <p14:modId xmlns:p14="http://schemas.microsoft.com/office/powerpoint/2010/main" val="3393152671"/>
              </p:ext>
            </p:extLst>
          </p:nvPr>
        </p:nvGraphicFramePr>
        <p:xfrm>
          <a:off x="457200" y="1200150"/>
          <a:ext cx="8229600" cy="33940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93658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21999F3-8934-BB41-99F4-1B91F1F8A66E}"/>
              </a:ext>
            </a:extLst>
          </p:cNvPr>
          <p:cNvSpPr>
            <a:spLocks noGrp="1"/>
          </p:cNvSpPr>
          <p:nvPr>
            <p:ph type="title"/>
          </p:nvPr>
        </p:nvSpPr>
        <p:spPr>
          <a:xfrm>
            <a:off x="389729" y="260486"/>
            <a:ext cx="8365334" cy="413827"/>
          </a:xfrm>
        </p:spPr>
        <p:txBody>
          <a:bodyPr/>
          <a:lstStyle/>
          <a:p>
            <a:r>
              <a:rPr lang="nn-NO" sz="2400" dirty="0"/>
              <a:t>Topp 10 - Tilflytting til Nordmøre, frå kommunar utanfor regionen, 2022</a:t>
            </a:r>
            <a:br>
              <a:rPr lang="nn-NO" sz="2400" dirty="0"/>
            </a:br>
            <a:endParaRPr lang="nn-NO" dirty="0"/>
          </a:p>
        </p:txBody>
      </p:sp>
      <p:graphicFrame>
        <p:nvGraphicFramePr>
          <p:cNvPr id="3" name="Plassholder for innhold 2" descr="Topp 10 - Tilflytting til Nordmøre, frå kommunar utanfor regionen, 2022">
            <a:extLst>
              <a:ext uri="{FF2B5EF4-FFF2-40B4-BE49-F238E27FC236}">
                <a16:creationId xmlns:a16="http://schemas.microsoft.com/office/drawing/2014/main" id="{23407A88-5DCB-8E4E-2B9F-14ADD10BBE7C}"/>
              </a:ext>
            </a:extLst>
          </p:cNvPr>
          <p:cNvGraphicFramePr>
            <a:graphicFrameLocks noGrp="1"/>
          </p:cNvGraphicFramePr>
          <p:nvPr>
            <p:ph idx="1"/>
            <p:extLst>
              <p:ext uri="{D42A27DB-BD31-4B8C-83A1-F6EECF244321}">
                <p14:modId xmlns:p14="http://schemas.microsoft.com/office/powerpoint/2010/main" val="2784460775"/>
              </p:ext>
            </p:extLst>
          </p:nvPr>
        </p:nvGraphicFramePr>
        <p:xfrm>
          <a:off x="388938" y="1085850"/>
          <a:ext cx="8366125" cy="3443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770881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descr="Topp 10 - Fråflytting frå Nordmøre til kommunar utanfor regionen, 2022">
            <a:extLst>
              <a:ext uri="{FF2B5EF4-FFF2-40B4-BE49-F238E27FC236}">
                <a16:creationId xmlns:a16="http://schemas.microsoft.com/office/drawing/2014/main" id="{7E82A282-F665-DF1F-C9F2-82608D06C1DD}"/>
              </a:ext>
            </a:extLst>
          </p:cNvPr>
          <p:cNvSpPr>
            <a:spLocks noGrp="1"/>
          </p:cNvSpPr>
          <p:nvPr>
            <p:ph type="title"/>
          </p:nvPr>
        </p:nvSpPr>
        <p:spPr/>
        <p:txBody>
          <a:bodyPr/>
          <a:lstStyle/>
          <a:p>
            <a:r>
              <a:rPr lang="nb-NO" sz="2400" dirty="0"/>
              <a:t>Topp 10 - </a:t>
            </a:r>
            <a:r>
              <a:rPr lang="nb-NO" sz="2400" dirty="0" err="1"/>
              <a:t>Fråflytting</a:t>
            </a:r>
            <a:r>
              <a:rPr lang="nb-NO" sz="2400" dirty="0"/>
              <a:t> </a:t>
            </a:r>
            <a:r>
              <a:rPr lang="nb-NO" sz="2400" dirty="0" err="1"/>
              <a:t>frå</a:t>
            </a:r>
            <a:r>
              <a:rPr lang="nb-NO" sz="2400" dirty="0"/>
              <a:t> Nordmøre til </a:t>
            </a:r>
            <a:r>
              <a:rPr lang="nb-NO" sz="2400" dirty="0" err="1"/>
              <a:t>kommunar</a:t>
            </a:r>
            <a:r>
              <a:rPr lang="nb-NO" sz="2400" dirty="0"/>
              <a:t> </a:t>
            </a:r>
            <a:r>
              <a:rPr lang="nb-NO" sz="2400" dirty="0" err="1"/>
              <a:t>utanfor</a:t>
            </a:r>
            <a:r>
              <a:rPr lang="nb-NO" sz="2400" dirty="0"/>
              <a:t> regionen, 2022</a:t>
            </a:r>
            <a:br>
              <a:rPr lang="nb-NO" sz="2400" dirty="0"/>
            </a:br>
            <a:endParaRPr lang="nb-NO" dirty="0"/>
          </a:p>
        </p:txBody>
      </p:sp>
      <p:graphicFrame>
        <p:nvGraphicFramePr>
          <p:cNvPr id="4" name="Plassholder for innhold 3" descr="Topp 10 - Fråflytting frå Nordmøre til kommunar utanfor regionen, 2022">
            <a:extLst>
              <a:ext uri="{FF2B5EF4-FFF2-40B4-BE49-F238E27FC236}">
                <a16:creationId xmlns:a16="http://schemas.microsoft.com/office/drawing/2014/main" id="{954C2E3B-759D-9E9A-5AA0-CBB1D9A2BB98}"/>
              </a:ext>
            </a:extLst>
          </p:cNvPr>
          <p:cNvGraphicFramePr>
            <a:graphicFrameLocks noGrp="1"/>
          </p:cNvGraphicFramePr>
          <p:nvPr>
            <p:ph idx="1"/>
            <p:extLst>
              <p:ext uri="{D42A27DB-BD31-4B8C-83A1-F6EECF244321}">
                <p14:modId xmlns:p14="http://schemas.microsoft.com/office/powerpoint/2010/main" val="3158939080"/>
              </p:ext>
            </p:extLst>
          </p:nvPr>
        </p:nvGraphicFramePr>
        <p:xfrm>
          <a:off x="457200" y="1200150"/>
          <a:ext cx="8229600" cy="3394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062080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FD7FC874-8287-5095-B2E1-287302305922}"/>
              </a:ext>
            </a:extLst>
          </p:cNvPr>
          <p:cNvSpPr>
            <a:spLocks noGrp="1"/>
          </p:cNvSpPr>
          <p:nvPr>
            <p:ph type="title"/>
          </p:nvPr>
        </p:nvSpPr>
        <p:spPr/>
        <p:txBody>
          <a:bodyPr/>
          <a:lstStyle/>
          <a:p>
            <a:r>
              <a:rPr lang="nn-NO" sz="2400" dirty="0"/>
              <a:t>Nettoflytting innanlandsk flytting, 2018-2022</a:t>
            </a:r>
            <a:br>
              <a:rPr lang="nn-NO" sz="2400" dirty="0"/>
            </a:br>
            <a:endParaRPr lang="nn-NO" dirty="0"/>
          </a:p>
        </p:txBody>
      </p:sp>
      <p:graphicFrame>
        <p:nvGraphicFramePr>
          <p:cNvPr id="7" name="Plassholder for innhold 6" descr="Nettoflytting innanlandsk flytting, 2018-2022">
            <a:extLst>
              <a:ext uri="{FF2B5EF4-FFF2-40B4-BE49-F238E27FC236}">
                <a16:creationId xmlns:a16="http://schemas.microsoft.com/office/drawing/2014/main" id="{2A3B28D4-CDBF-DA18-332E-288420643E69}"/>
              </a:ext>
            </a:extLst>
          </p:cNvPr>
          <p:cNvGraphicFramePr>
            <a:graphicFrameLocks noGrp="1"/>
          </p:cNvGraphicFramePr>
          <p:nvPr>
            <p:ph idx="1"/>
            <p:extLst>
              <p:ext uri="{D42A27DB-BD31-4B8C-83A1-F6EECF244321}">
                <p14:modId xmlns:p14="http://schemas.microsoft.com/office/powerpoint/2010/main" val="4177612742"/>
              </p:ext>
            </p:extLst>
          </p:nvPr>
        </p:nvGraphicFramePr>
        <p:xfrm>
          <a:off x="457200" y="1063626"/>
          <a:ext cx="8229600" cy="353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3147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0C31AC7C-25FE-C66C-80AE-6A181C3A0298}"/>
              </a:ext>
            </a:extLst>
          </p:cNvPr>
          <p:cNvSpPr>
            <a:spLocks noGrp="1"/>
          </p:cNvSpPr>
          <p:nvPr>
            <p:ph type="title"/>
          </p:nvPr>
        </p:nvSpPr>
        <p:spPr/>
        <p:txBody>
          <a:bodyPr/>
          <a:lstStyle/>
          <a:p>
            <a:r>
              <a:rPr lang="nb-NO" dirty="0"/>
              <a:t>Nettoinnvandring, 2018-2022</a:t>
            </a:r>
            <a:br>
              <a:rPr lang="nb-NO" dirty="0"/>
            </a:br>
            <a:endParaRPr lang="nb-NO" dirty="0"/>
          </a:p>
        </p:txBody>
      </p:sp>
      <p:graphicFrame>
        <p:nvGraphicFramePr>
          <p:cNvPr id="7" name="Plassholder for innhold 6" descr="Nettoinnvandring, 2018-2022">
            <a:extLst>
              <a:ext uri="{FF2B5EF4-FFF2-40B4-BE49-F238E27FC236}">
                <a16:creationId xmlns:a16="http://schemas.microsoft.com/office/drawing/2014/main" id="{BF18CBB9-BDCC-8A14-0FF7-E522E32AB6A7}"/>
              </a:ext>
            </a:extLst>
          </p:cNvPr>
          <p:cNvGraphicFramePr>
            <a:graphicFrameLocks noGrp="1"/>
          </p:cNvGraphicFramePr>
          <p:nvPr>
            <p:ph idx="1"/>
            <p:extLst>
              <p:ext uri="{D42A27DB-BD31-4B8C-83A1-F6EECF244321}">
                <p14:modId xmlns:p14="http://schemas.microsoft.com/office/powerpoint/2010/main" val="1375724572"/>
              </p:ext>
            </p:extLst>
          </p:nvPr>
        </p:nvGraphicFramePr>
        <p:xfrm>
          <a:off x="457200" y="998162"/>
          <a:ext cx="8229600" cy="35960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05562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AAF74EE-555D-5BF0-A739-C8746AD7AB11}"/>
              </a:ext>
            </a:extLst>
          </p:cNvPr>
          <p:cNvSpPr>
            <a:spLocks noGrp="1"/>
          </p:cNvSpPr>
          <p:nvPr>
            <p:ph type="title"/>
          </p:nvPr>
        </p:nvSpPr>
        <p:spPr/>
        <p:txBody>
          <a:bodyPr/>
          <a:lstStyle/>
          <a:p>
            <a:r>
              <a:rPr lang="nb-NO" dirty="0"/>
              <a:t>Fødde og døde, Nordmøre, 2013-2022</a:t>
            </a:r>
          </a:p>
        </p:txBody>
      </p:sp>
      <p:graphicFrame>
        <p:nvGraphicFramePr>
          <p:cNvPr id="4" name="Plassholder for innhold 3" descr="Fødde og døde, Nordmøre, 2013-2022">
            <a:extLst>
              <a:ext uri="{FF2B5EF4-FFF2-40B4-BE49-F238E27FC236}">
                <a16:creationId xmlns:a16="http://schemas.microsoft.com/office/drawing/2014/main" id="{C1A7C757-A377-9663-68B8-5F7415BAF255}"/>
              </a:ext>
            </a:extLst>
          </p:cNvPr>
          <p:cNvGraphicFramePr>
            <a:graphicFrameLocks noGrp="1"/>
          </p:cNvGraphicFramePr>
          <p:nvPr>
            <p:ph idx="1"/>
            <p:extLst>
              <p:ext uri="{D42A27DB-BD31-4B8C-83A1-F6EECF244321}">
                <p14:modId xmlns:p14="http://schemas.microsoft.com/office/powerpoint/2010/main" val="3777316610"/>
              </p:ext>
            </p:extLst>
          </p:nvPr>
        </p:nvGraphicFramePr>
        <p:xfrm>
          <a:off x="457200" y="1200150"/>
          <a:ext cx="8229600" cy="3394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53997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97F8F0-B93B-A1AC-E9F0-35555BCF1A8B}"/>
              </a:ext>
            </a:extLst>
          </p:cNvPr>
          <p:cNvSpPr>
            <a:spLocks noGrp="1"/>
          </p:cNvSpPr>
          <p:nvPr>
            <p:ph type="title"/>
          </p:nvPr>
        </p:nvSpPr>
        <p:spPr/>
        <p:txBody>
          <a:bodyPr/>
          <a:lstStyle/>
          <a:p>
            <a:r>
              <a:rPr lang="nb-NO"/>
              <a:t>Oppsummering demografisk grunnlag</a:t>
            </a:r>
          </a:p>
        </p:txBody>
      </p:sp>
      <p:sp>
        <p:nvSpPr>
          <p:cNvPr id="3" name="Plasshaldar for innhald 2">
            <a:extLst>
              <a:ext uri="{FF2B5EF4-FFF2-40B4-BE49-F238E27FC236}">
                <a16:creationId xmlns:a16="http://schemas.microsoft.com/office/drawing/2014/main" id="{E8736DDC-2D7B-9647-92EB-45104B97172D}"/>
              </a:ext>
            </a:extLst>
          </p:cNvPr>
          <p:cNvSpPr>
            <a:spLocks noGrp="1"/>
          </p:cNvSpPr>
          <p:nvPr>
            <p:ph idx="1"/>
          </p:nvPr>
        </p:nvSpPr>
        <p:spPr>
          <a:xfrm>
            <a:off x="389333" y="999923"/>
            <a:ext cx="8365334" cy="3940935"/>
          </a:xfrm>
        </p:spPr>
        <p:txBody>
          <a:bodyPr vert="horz" lIns="36000" tIns="18000" rIns="36000" bIns="18000" rtlCol="0" anchor="t">
            <a:noAutofit/>
          </a:bodyPr>
          <a:lstStyle/>
          <a:p>
            <a:pPr marL="342900" indent="-342900">
              <a:lnSpc>
                <a:spcPct val="107000"/>
              </a:lnSpc>
              <a:spcBef>
                <a:spcPts val="600"/>
              </a:spcBef>
              <a:spcAft>
                <a:spcPts val="800"/>
              </a:spcAft>
              <a:tabLst>
                <a:tab pos="457200" algn="l"/>
              </a:tabLst>
            </a:pPr>
            <a:r>
              <a:rPr lang="nn-NO" sz="1300" dirty="0">
                <a:effectLst/>
                <a:latin typeface="Poppins  "/>
                <a:ea typeface="Calibri" panose="020F0502020204030204" pitchFamily="34" charset="0"/>
                <a:cs typeface="Times New Roman"/>
              </a:rPr>
              <a:t>Den demografiske utviklinga på Nordmøre er prega av </a:t>
            </a:r>
            <a:r>
              <a:rPr lang="nn-NO" sz="1300" dirty="0">
                <a:latin typeface="Poppins  "/>
                <a:ea typeface="Calibri" panose="020F0502020204030204" pitchFamily="34" charset="0"/>
                <a:cs typeface="Times New Roman"/>
              </a:rPr>
              <a:t>nasjonale </a:t>
            </a:r>
            <a:r>
              <a:rPr lang="nn-NO" sz="1300" dirty="0">
                <a:effectLst/>
                <a:latin typeface="Poppins  "/>
                <a:ea typeface="Calibri" panose="020F0502020204030204" pitchFamily="34" charset="0"/>
                <a:cs typeface="Times New Roman"/>
              </a:rPr>
              <a:t>utviklingstrekk - færre barn, fleire eldre og færre i arbeidsdyktig alder. Desse utviklingstrekka set press på dei offentlege tenestene, samstundes som tilgangen </a:t>
            </a:r>
            <a:r>
              <a:rPr lang="nn-NO" sz="1300" dirty="0">
                <a:latin typeface="Poppins  "/>
                <a:ea typeface="Calibri" panose="020F0502020204030204" pitchFamily="34" charset="0"/>
                <a:cs typeface="Times New Roman"/>
              </a:rPr>
              <a:t>til</a:t>
            </a:r>
            <a:r>
              <a:rPr lang="nn-NO" sz="1300" dirty="0">
                <a:effectLst/>
                <a:latin typeface="Poppins  "/>
                <a:ea typeface="Calibri" panose="020F0502020204030204" pitchFamily="34" charset="0"/>
                <a:cs typeface="Times New Roman"/>
              </a:rPr>
              <a:t> kompetanse og arbeidskraft blir mindre.</a:t>
            </a:r>
            <a:r>
              <a:rPr lang="nn-NO" sz="1300" dirty="0">
                <a:latin typeface="Poppins  "/>
                <a:ea typeface="Calibri" panose="020F0502020204030204" pitchFamily="34" charset="0"/>
                <a:cs typeface="Times New Roman"/>
              </a:rPr>
              <a:t> </a:t>
            </a:r>
            <a:endParaRPr lang="nn-NO" sz="1300" dirty="0">
              <a:effectLst/>
              <a:latin typeface="Poppins  "/>
              <a:ea typeface="Calibri" panose="020F0502020204030204" pitchFamily="34" charset="0"/>
              <a:cs typeface="Times New Roman" panose="02020603050405020304" pitchFamily="18" charset="0"/>
            </a:endParaRPr>
          </a:p>
          <a:p>
            <a:pPr marL="342900" indent="-342900">
              <a:lnSpc>
                <a:spcPct val="107000"/>
              </a:lnSpc>
              <a:spcBef>
                <a:spcPts val="600"/>
              </a:spcBef>
              <a:spcAft>
                <a:spcPts val="800"/>
              </a:spcAft>
              <a:tabLst>
                <a:tab pos="457200" algn="l"/>
              </a:tabLst>
            </a:pPr>
            <a:r>
              <a:rPr lang="nn-NO" sz="1300" dirty="0">
                <a:effectLst/>
                <a:latin typeface="Poppins  "/>
                <a:ea typeface="Calibri" panose="020F0502020204030204" pitchFamily="34" charset="0"/>
                <a:cs typeface="Times New Roman"/>
              </a:rPr>
              <a:t>Som region held folketalet seg samla sett stabilt, men aldersfordelinga i befolkninga representerer ei utfordring. I </a:t>
            </a:r>
            <a:r>
              <a:rPr lang="nn-NO" sz="1300" u="sng" dirty="0">
                <a:solidFill>
                  <a:srgbClr val="0563C1"/>
                </a:solidFill>
                <a:effectLst/>
                <a:latin typeface="Poppins  "/>
                <a:ea typeface="Calibri" panose="020F0502020204030204" pitchFamily="34" charset="0"/>
                <a:cs typeface="Times New Roman"/>
                <a:hlinkClick r:id="rId2"/>
              </a:rPr>
              <a:t>kommunestatistikk</a:t>
            </a:r>
            <a:r>
              <a:rPr lang="nn-NO" sz="1300" dirty="0">
                <a:effectLst/>
                <a:latin typeface="Poppins  "/>
                <a:ea typeface="Calibri" panose="020F0502020204030204" pitchFamily="34" charset="0"/>
                <a:cs typeface="Times New Roman"/>
              </a:rPr>
              <a:t> finn ein kart over folketalsutviklinga i kommunane på grunnkretsnivå. Folketalsframskrivingane til SSB fortel at folketalet vil vere stabilt fram mot 2040, men at talet unge og vaksne vil bli lågare.</a:t>
            </a:r>
            <a:r>
              <a:rPr lang="nn-NO" sz="1300" dirty="0">
                <a:latin typeface="Poppins  "/>
                <a:ea typeface="Calibri" panose="020F0502020204030204" pitchFamily="34" charset="0"/>
                <a:cs typeface="Times New Roman"/>
              </a:rPr>
              <a:t> </a:t>
            </a:r>
            <a:endParaRPr lang="nb-NO" sz="1300" dirty="0">
              <a:effectLst/>
              <a:latin typeface="Poppins  "/>
              <a:ea typeface="Calibri" panose="020F0502020204030204" pitchFamily="34" charset="0"/>
              <a:cs typeface="Times New Roman" panose="02020603050405020304" pitchFamily="18" charset="0"/>
            </a:endParaRPr>
          </a:p>
          <a:p>
            <a:pPr marL="342900" indent="-342900">
              <a:lnSpc>
                <a:spcPct val="107000"/>
              </a:lnSpc>
              <a:spcBef>
                <a:spcPts val="600"/>
              </a:spcBef>
              <a:spcAft>
                <a:spcPts val="800"/>
              </a:spcAft>
              <a:tabLst>
                <a:tab pos="457200" algn="l"/>
              </a:tabLst>
            </a:pPr>
            <a:r>
              <a:rPr lang="nn-NO" sz="1300" dirty="0">
                <a:effectLst/>
                <a:latin typeface="Poppins  "/>
                <a:ea typeface="Calibri" panose="020F0502020204030204" pitchFamily="34" charset="0"/>
                <a:cs typeface="Times New Roman"/>
              </a:rPr>
              <a:t>Oversiktene over til- og fråflytting frå Nordmøre viser at regionen har høgast flyttetap mot Oslo og Trondheim, og til dei andre bykommunane i fylket. Med unnatak av Gjemnes har alle kommunane på Nordmøre netto innanlandsk flyttetap gjennom perioden </a:t>
            </a:r>
            <a:r>
              <a:rPr lang="nn-NO" sz="1300" dirty="0">
                <a:latin typeface="Poppins  "/>
                <a:ea typeface="Calibri" panose="020F0502020204030204" pitchFamily="34" charset="0"/>
                <a:cs typeface="Times New Roman"/>
              </a:rPr>
              <a:t>2018-2022</a:t>
            </a:r>
            <a:r>
              <a:rPr lang="nn-NO" sz="1300" dirty="0">
                <a:effectLst/>
                <a:latin typeface="Poppins  "/>
                <a:ea typeface="Calibri" panose="020F0502020204030204" pitchFamily="34" charset="0"/>
                <a:cs typeface="Times New Roman"/>
              </a:rPr>
              <a:t>. Det er fleire som flyttar frå regionen til andre stader i landet enn omvendt.</a:t>
            </a:r>
            <a:r>
              <a:rPr lang="nn-NO" sz="1300" dirty="0">
                <a:latin typeface="Poppins  "/>
                <a:ea typeface="Calibri" panose="020F0502020204030204" pitchFamily="34" charset="0"/>
                <a:cs typeface="Times New Roman"/>
              </a:rPr>
              <a:t> </a:t>
            </a:r>
            <a:endParaRPr lang="nb-NO" sz="1300" dirty="0">
              <a:effectLst/>
              <a:latin typeface="Poppins  "/>
              <a:ea typeface="Calibri" panose="020F0502020204030204" pitchFamily="34" charset="0"/>
              <a:cs typeface="Times New Roman" panose="02020603050405020304" pitchFamily="18" charset="0"/>
            </a:endParaRPr>
          </a:p>
          <a:p>
            <a:pPr marL="342900" indent="-342900">
              <a:lnSpc>
                <a:spcPct val="107000"/>
              </a:lnSpc>
              <a:spcBef>
                <a:spcPts val="600"/>
              </a:spcBef>
              <a:spcAft>
                <a:spcPts val="800"/>
              </a:spcAft>
              <a:tabLst>
                <a:tab pos="457200" algn="l"/>
              </a:tabLst>
            </a:pPr>
            <a:r>
              <a:rPr lang="nn-NO" sz="1300" dirty="0">
                <a:effectLst/>
                <a:latin typeface="Poppins  "/>
                <a:ea typeface="Calibri" panose="020F0502020204030204" pitchFamily="34" charset="0"/>
                <a:cs typeface="Times New Roman"/>
              </a:rPr>
              <a:t>Alle kommunane i regionen har positiv innvandring frå utlandet i same periode, og ein ser særleg effekten av krigen i Ukraina i tala for 2022. Framskrivingane til SSB er frå 2022, og tek i liten grad opp i seg denne utviklinga. Dette vil ein først sjå i framskrivingane som kjem i 2024.</a:t>
            </a:r>
            <a:r>
              <a:rPr lang="nn-NO" sz="1300" dirty="0">
                <a:latin typeface="Poppins  "/>
                <a:ea typeface="Calibri" panose="020F0502020204030204" pitchFamily="34" charset="0"/>
                <a:cs typeface="Times New Roman"/>
              </a:rPr>
              <a:t> </a:t>
            </a:r>
            <a:endParaRPr lang="nb-NO" sz="1300" dirty="0">
              <a:effectLst/>
              <a:latin typeface="Poppins  "/>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9181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97F8F0-B93B-A1AC-E9F0-35555BCF1A8B}"/>
              </a:ext>
            </a:extLst>
          </p:cNvPr>
          <p:cNvSpPr>
            <a:spLocks noGrp="1"/>
          </p:cNvSpPr>
          <p:nvPr>
            <p:ph type="title"/>
          </p:nvPr>
        </p:nvSpPr>
        <p:spPr/>
        <p:txBody>
          <a:bodyPr/>
          <a:lstStyle/>
          <a:p>
            <a:r>
              <a:rPr lang="nb-NO" sz="2400"/>
              <a:t>Refleksjonsspørsmål demografisk grunnlag </a:t>
            </a:r>
            <a:endParaRPr lang="nb-NO"/>
          </a:p>
        </p:txBody>
      </p:sp>
      <p:sp>
        <p:nvSpPr>
          <p:cNvPr id="3" name="Plasshaldar for innhald 2">
            <a:extLst>
              <a:ext uri="{FF2B5EF4-FFF2-40B4-BE49-F238E27FC236}">
                <a16:creationId xmlns:a16="http://schemas.microsoft.com/office/drawing/2014/main" id="{E8736DDC-2D7B-9647-92EB-45104B97172D}"/>
              </a:ext>
            </a:extLst>
          </p:cNvPr>
          <p:cNvSpPr>
            <a:spLocks noGrp="1"/>
          </p:cNvSpPr>
          <p:nvPr>
            <p:ph idx="1"/>
          </p:nvPr>
        </p:nvSpPr>
        <p:spPr>
          <a:xfrm>
            <a:off x="274308" y="967120"/>
            <a:ext cx="8595384" cy="4004450"/>
          </a:xfrm>
        </p:spPr>
        <p:txBody>
          <a:bodyPr vert="horz" lIns="36000" tIns="18000" rIns="36000" bIns="18000" rtlCol="0" anchor="t">
            <a:noAutofit/>
          </a:bodyPr>
          <a:lstStyle/>
          <a:p>
            <a:pPr marL="87630" indent="-87630">
              <a:spcBef>
                <a:spcPts val="1200"/>
              </a:spcBef>
            </a:pPr>
            <a:r>
              <a:rPr lang="nn-NO" sz="1600">
                <a:cs typeface="Poppins"/>
              </a:rPr>
              <a:t>Kva er realistisk befolkningsutvikling på Nordmøre/i din kommune? Kva betyr dette for planlegginga i kommunen?</a:t>
            </a:r>
            <a:endParaRPr lang="nn-NO" sz="1600"/>
          </a:p>
          <a:p>
            <a:pPr marL="87630" indent="-87630">
              <a:spcBef>
                <a:spcPts val="1200"/>
              </a:spcBef>
            </a:pPr>
            <a:r>
              <a:rPr lang="nn-NO" sz="1600">
                <a:cs typeface="Poppins"/>
              </a:rPr>
              <a:t>Er befolkningsvekst ein eigna indikator for god kommunal styring? </a:t>
            </a:r>
          </a:p>
          <a:p>
            <a:pPr marL="87630" indent="-87630">
              <a:spcBef>
                <a:spcPts val="1200"/>
              </a:spcBef>
            </a:pPr>
            <a:r>
              <a:rPr lang="nn-NO" sz="1600">
                <a:cs typeface="Poppins"/>
              </a:rPr>
              <a:t>Kva konsekvensar får dei demografiske endringane for dei ulike sektorane i kommunen? Må midlar flyttast? Må kommunen endre nokon av sine mål? </a:t>
            </a:r>
          </a:p>
          <a:p>
            <a:pPr marL="87630" indent="-87630">
              <a:spcBef>
                <a:spcPts val="1200"/>
              </a:spcBef>
            </a:pPr>
            <a:r>
              <a:rPr lang="nn-NO" sz="1600"/>
              <a:t>Kva kan kommunen gjere for å behalde tilflyttarar/innvandrarar i kommunen?</a:t>
            </a:r>
            <a:endParaRPr lang="nn-NO" sz="1600">
              <a:cs typeface="Poppins"/>
            </a:endParaRPr>
          </a:p>
          <a:p>
            <a:pPr marL="87630" indent="-87630">
              <a:spcBef>
                <a:spcPts val="1200"/>
              </a:spcBef>
            </a:pPr>
            <a:r>
              <a:rPr lang="nn-NO" sz="1600"/>
              <a:t>Befolkningsframskrivingane viser at kampen om innbyggarar og arbeidskraft blir endå sterkare framover. Korleis samarbeider kommunen med andre for å løyse denne utfordringa?</a:t>
            </a:r>
            <a:r>
              <a:rPr lang="nn-NO" sz="1600">
                <a:cs typeface="Poppins"/>
              </a:rPr>
              <a:t> </a:t>
            </a:r>
          </a:p>
          <a:p>
            <a:pPr marL="87630" indent="-87630">
              <a:spcBef>
                <a:spcPts val="1200"/>
              </a:spcBef>
            </a:pPr>
            <a:endParaRPr lang="nn-NO" sz="1200">
              <a:cs typeface="Poppins"/>
            </a:endParaRPr>
          </a:p>
        </p:txBody>
      </p:sp>
    </p:spTree>
    <p:extLst>
      <p:ext uri="{BB962C8B-B14F-4D97-AF65-F5344CB8AC3E}">
        <p14:creationId xmlns:p14="http://schemas.microsoft.com/office/powerpoint/2010/main" val="2717881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97F8F0-B93B-A1AC-E9F0-35555BCF1A8B}"/>
              </a:ext>
            </a:extLst>
          </p:cNvPr>
          <p:cNvSpPr>
            <a:spLocks noGrp="1"/>
          </p:cNvSpPr>
          <p:nvPr>
            <p:ph type="title"/>
          </p:nvPr>
        </p:nvSpPr>
        <p:spPr/>
        <p:txBody>
          <a:bodyPr/>
          <a:lstStyle/>
          <a:p>
            <a:r>
              <a:rPr lang="nb-NO"/>
              <a:t>Lenker demografisk grunnlag </a:t>
            </a:r>
          </a:p>
        </p:txBody>
      </p:sp>
      <p:sp>
        <p:nvSpPr>
          <p:cNvPr id="3" name="Plasshaldar for innhald 2">
            <a:extLst>
              <a:ext uri="{FF2B5EF4-FFF2-40B4-BE49-F238E27FC236}">
                <a16:creationId xmlns:a16="http://schemas.microsoft.com/office/drawing/2014/main" id="{E8736DDC-2D7B-9647-92EB-45104B97172D}"/>
              </a:ext>
            </a:extLst>
          </p:cNvPr>
          <p:cNvSpPr>
            <a:spLocks noGrp="1"/>
          </p:cNvSpPr>
          <p:nvPr>
            <p:ph idx="1"/>
          </p:nvPr>
        </p:nvSpPr>
        <p:spPr/>
        <p:txBody>
          <a:bodyPr vert="horz" lIns="36000" tIns="18000" rIns="36000" bIns="18000" rtlCol="0" anchor="t">
            <a:noAutofit/>
          </a:bodyPr>
          <a:lstStyle/>
          <a:p>
            <a:pPr marL="87630" indent="-87630">
              <a:spcBef>
                <a:spcPts val="600"/>
              </a:spcBef>
            </a:pPr>
            <a:r>
              <a:rPr lang="nb-NO" sz="1200" dirty="0">
                <a:ea typeface="+mn-lt"/>
                <a:cs typeface="+mn-lt"/>
              </a:rPr>
              <a:t>Kommunestatistikk: </a:t>
            </a:r>
            <a:r>
              <a:rPr lang="nb-NO" sz="1200" dirty="0">
                <a:ea typeface="+mn-lt"/>
                <a:cs typeface="+mn-lt"/>
                <a:hlinkClick r:id="rId2"/>
              </a:rPr>
              <a:t>https://mrfylke.no/naering-og-samfunn/statistikk-analyse-og-kart/kommunestatistikk</a:t>
            </a:r>
            <a:endParaRPr lang="nb-NO" sz="1200" dirty="0">
              <a:cs typeface="Poppins"/>
            </a:endParaRPr>
          </a:p>
          <a:p>
            <a:pPr marL="87630" indent="-87630">
              <a:spcBef>
                <a:spcPts val="600"/>
              </a:spcBef>
            </a:pPr>
            <a:r>
              <a:rPr lang="nb-NO" sz="1200" dirty="0">
                <a:ea typeface="+mn-lt"/>
                <a:cs typeface="+mn-lt"/>
              </a:rPr>
              <a:t>Fylkesstatistikk 2022: </a:t>
            </a:r>
            <a:r>
              <a:rPr lang="nb-NO" sz="1200" dirty="0">
                <a:ea typeface="+mn-lt"/>
                <a:cs typeface="+mn-lt"/>
                <a:hlinkClick r:id="rId3"/>
              </a:rPr>
              <a:t>https://mrfylke.no/naering-og-samfunn/statistikk-analyse-og-kart/fylkesstatistikk</a:t>
            </a:r>
            <a:endParaRPr lang="nb-NO" sz="1200" dirty="0">
              <a:cs typeface="Poppins"/>
            </a:endParaRPr>
          </a:p>
          <a:p>
            <a:pPr marL="87630" indent="-87630">
              <a:spcBef>
                <a:spcPts val="600"/>
              </a:spcBef>
            </a:pPr>
            <a:r>
              <a:rPr lang="nb-NO" sz="1200" dirty="0"/>
              <a:t>NOU 2020:15 – «Det handler om Norge — Utredning om konsekvenser av demografiutfordringer i distriktene»</a:t>
            </a:r>
            <a:r>
              <a:rPr lang="nb-NO" sz="1200" dirty="0">
                <a:ea typeface="+mn-lt"/>
                <a:cs typeface="+mn-lt"/>
              </a:rPr>
              <a:t> </a:t>
            </a:r>
            <a:r>
              <a:rPr lang="nb-NO" sz="1200" dirty="0">
                <a:ea typeface="+mn-lt"/>
                <a:cs typeface="+mn-lt"/>
                <a:hlinkClick r:id="rId4"/>
              </a:rPr>
              <a:t>https://www.regjeringen.no/no/dokumenter/nou-2020-15/id2788079/</a:t>
            </a:r>
            <a:endParaRPr lang="nb-NO" sz="1200" dirty="0">
              <a:cs typeface="Poppins"/>
            </a:endParaRPr>
          </a:p>
          <a:p>
            <a:pPr marL="87630" indent="-87630">
              <a:spcBef>
                <a:spcPts val="600"/>
              </a:spcBef>
            </a:pPr>
            <a:r>
              <a:rPr lang="nb-NO" sz="1200" dirty="0">
                <a:ea typeface="+mn-lt"/>
                <a:cs typeface="+mn-lt"/>
              </a:rPr>
              <a:t>Distriktssenteret: </a:t>
            </a:r>
            <a:r>
              <a:rPr lang="nb-NO" sz="1200" dirty="0">
                <a:ea typeface="+mn-lt"/>
                <a:cs typeface="+mn-lt"/>
                <a:hlinkClick r:id="rId5"/>
              </a:rPr>
              <a:t>https://distriktssenteret.no/</a:t>
            </a:r>
          </a:p>
          <a:p>
            <a:pPr marL="87630" indent="-87630">
              <a:spcBef>
                <a:spcPts val="600"/>
              </a:spcBef>
            </a:pPr>
            <a:r>
              <a:rPr lang="nb-NO" sz="1200" dirty="0">
                <a:ea typeface="+mn-lt"/>
                <a:cs typeface="+mn-lt"/>
              </a:rPr>
              <a:t>Tilflyttings- og rekrutteringsarbeid i distriktene – en oppsummering av kunnskap: </a:t>
            </a:r>
            <a:r>
              <a:rPr lang="nb-NO" sz="1200" dirty="0">
                <a:ea typeface="+mn-lt"/>
                <a:cs typeface="+mn-lt"/>
                <a:hlinkClick r:id="rId6"/>
              </a:rPr>
              <a:t>https://www.regjeringen.no/contentassets/3b37c1baa63a46989cb558a65fccf7a1/no/sved/2.pdf</a:t>
            </a:r>
            <a:endParaRPr lang="nb-NO" sz="1200" dirty="0">
              <a:ea typeface="+mn-lt"/>
            </a:endParaRPr>
          </a:p>
          <a:p>
            <a:pPr marL="87630" indent="-87630">
              <a:spcBef>
                <a:spcPts val="600"/>
              </a:spcBef>
            </a:pPr>
            <a:r>
              <a:rPr lang="nb-NO" sz="1200" dirty="0">
                <a:cs typeface="Poppins"/>
              </a:rPr>
              <a:t>Ressursportalen: </a:t>
            </a:r>
            <a:r>
              <a:rPr lang="nb-NO" sz="1200" dirty="0">
                <a:cs typeface="Poppins"/>
                <a:hlinkClick r:id="rId7"/>
              </a:rPr>
              <a:t>https://www.ressursportal.no/</a:t>
            </a:r>
            <a:endParaRPr lang="nb-NO" sz="1200" dirty="0">
              <a:cs typeface="Poppins"/>
            </a:endParaRPr>
          </a:p>
          <a:p>
            <a:pPr marL="87630" indent="-87630">
              <a:spcBef>
                <a:spcPts val="600"/>
              </a:spcBef>
            </a:pPr>
            <a:r>
              <a:rPr lang="nb-NO" sz="1200" dirty="0">
                <a:cs typeface="Poppins"/>
              </a:rPr>
              <a:t>IMDI: </a:t>
            </a:r>
            <a:r>
              <a:rPr lang="nb-NO" sz="1200" dirty="0">
                <a:cs typeface="Poppins"/>
                <a:hlinkClick r:id="rId8"/>
              </a:rPr>
              <a:t>https://www.imdi.no/</a:t>
            </a:r>
            <a:endParaRPr lang="nb-NO" sz="1200" dirty="0">
              <a:cs typeface="Poppins"/>
            </a:endParaRPr>
          </a:p>
          <a:p>
            <a:pPr marL="87630" indent="-87630">
              <a:spcBef>
                <a:spcPts val="600"/>
              </a:spcBef>
            </a:pPr>
            <a:r>
              <a:rPr lang="nb-NO" sz="1200" dirty="0">
                <a:cs typeface="Poppins"/>
              </a:rPr>
              <a:t>KS – statistikk og analyse: </a:t>
            </a:r>
            <a:r>
              <a:rPr lang="nb-NO" sz="1200" dirty="0">
                <a:cs typeface="Poppins"/>
                <a:hlinkClick r:id="rId9"/>
              </a:rPr>
              <a:t>https://www.ks.no/fagomrader/statistikk-og-analyse</a:t>
            </a:r>
            <a:endParaRPr lang="nb-NO" sz="1200" dirty="0">
              <a:cs typeface="Poppins"/>
            </a:endParaRPr>
          </a:p>
          <a:p>
            <a:pPr marL="87630" indent="-87630">
              <a:spcBef>
                <a:spcPts val="600"/>
              </a:spcBef>
            </a:pPr>
            <a:r>
              <a:rPr lang="nb-NO" sz="1200" b="0" i="0" dirty="0">
                <a:solidFill>
                  <a:srgbClr val="333333"/>
                </a:solidFill>
                <a:effectLst/>
                <a:latin typeface="Poppins "/>
              </a:rPr>
              <a:t>Kommunal- og </a:t>
            </a:r>
            <a:r>
              <a:rPr lang="nb-NO" sz="1200" b="0" i="0" dirty="0" err="1">
                <a:solidFill>
                  <a:srgbClr val="333333"/>
                </a:solidFill>
                <a:effectLst/>
                <a:latin typeface="Poppins "/>
              </a:rPr>
              <a:t>distriktsdepartementet</a:t>
            </a:r>
            <a:r>
              <a:rPr lang="nb-NO" sz="1200" b="0" i="0" dirty="0">
                <a:solidFill>
                  <a:srgbClr val="333333"/>
                </a:solidFill>
                <a:effectLst/>
                <a:latin typeface="Open Sans"/>
                <a:ea typeface="Open Sans"/>
                <a:cs typeface="Open Sans"/>
              </a:rPr>
              <a:t>: </a:t>
            </a:r>
            <a:r>
              <a:rPr lang="nb-NO" sz="1200" b="0" i="0" dirty="0">
                <a:solidFill>
                  <a:srgbClr val="333333"/>
                </a:solidFill>
                <a:effectLst/>
                <a:latin typeface="Open Sans"/>
                <a:ea typeface="Open Sans"/>
                <a:cs typeface="Open Sans"/>
                <a:hlinkClick r:id="rId10"/>
              </a:rPr>
              <a:t>https://www.regjeringen.no/no/dep/kdd/id504/</a:t>
            </a:r>
            <a:endParaRPr lang="nb-NO" sz="1200" b="0" i="0" dirty="0">
              <a:solidFill>
                <a:srgbClr val="333333"/>
              </a:solidFill>
              <a:effectLst/>
              <a:latin typeface="Open Sans"/>
              <a:ea typeface="Open Sans"/>
              <a:cs typeface="Open Sans"/>
            </a:endParaRPr>
          </a:p>
          <a:p>
            <a:pPr marL="87630" indent="-87630"/>
            <a:endParaRPr lang="nb-NO" sz="1200" b="0" i="0">
              <a:solidFill>
                <a:srgbClr val="333333"/>
              </a:solidFill>
              <a:effectLst/>
              <a:latin typeface="Open Sans" panose="020B0606030504020204" pitchFamily="34" charset="0"/>
              <a:ea typeface="Open Sans" panose="020B0606030504020204" pitchFamily="34" charset="0"/>
              <a:cs typeface="Open Sans" panose="020B0606030504020204" pitchFamily="34" charset="0"/>
            </a:endParaRPr>
          </a:p>
          <a:p>
            <a:pPr marL="87630" indent="-87630" algn="l"/>
            <a:endParaRPr lang="nb-NO" sz="1200" b="0" i="0">
              <a:solidFill>
                <a:srgbClr val="333333"/>
              </a:solidFill>
              <a:effectLst/>
              <a:latin typeface="Open Sans" panose="020B0606030504020204" pitchFamily="34" charset="0"/>
              <a:ea typeface="Open Sans" panose="020B0606030504020204" pitchFamily="34" charset="0"/>
              <a:cs typeface="Open Sans" panose="020B0606030504020204" pitchFamily="34" charset="0"/>
            </a:endParaRPr>
          </a:p>
          <a:p>
            <a:pPr marL="87630" indent="-87630"/>
            <a:endParaRPr lang="nb-NO" sz="1200">
              <a:cs typeface="Poppins"/>
            </a:endParaRPr>
          </a:p>
        </p:txBody>
      </p:sp>
    </p:spTree>
    <p:extLst>
      <p:ext uri="{BB962C8B-B14F-4D97-AF65-F5344CB8AC3E}">
        <p14:creationId xmlns:p14="http://schemas.microsoft.com/office/powerpoint/2010/main" val="19412329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E8E54281-3C4C-CAC9-1DF7-ADF0DBBF412B}"/>
              </a:ext>
            </a:extLst>
          </p:cNvPr>
          <p:cNvSpPr>
            <a:spLocks noGrp="1"/>
          </p:cNvSpPr>
          <p:nvPr>
            <p:ph type="title"/>
          </p:nvPr>
        </p:nvSpPr>
        <p:spPr>
          <a:xfrm>
            <a:off x="389333" y="440100"/>
            <a:ext cx="8365334" cy="488588"/>
          </a:xfrm>
        </p:spPr>
        <p:txBody>
          <a:bodyPr/>
          <a:lstStyle/>
          <a:p>
            <a:r>
              <a:rPr lang="nn-NO"/>
              <a:t>Forord</a:t>
            </a:r>
          </a:p>
        </p:txBody>
      </p:sp>
      <p:sp>
        <p:nvSpPr>
          <p:cNvPr id="5" name="Plassholder for innhold 4">
            <a:extLst>
              <a:ext uri="{FF2B5EF4-FFF2-40B4-BE49-F238E27FC236}">
                <a16:creationId xmlns:a16="http://schemas.microsoft.com/office/drawing/2014/main" id="{8FD9108F-5090-8FFD-9192-CDA0D2A595D4}"/>
              </a:ext>
            </a:extLst>
          </p:cNvPr>
          <p:cNvSpPr>
            <a:spLocks noGrp="1"/>
          </p:cNvSpPr>
          <p:nvPr>
            <p:ph idx="1"/>
          </p:nvPr>
        </p:nvSpPr>
        <p:spPr>
          <a:xfrm>
            <a:off x="418792" y="843694"/>
            <a:ext cx="8365334" cy="3833332"/>
          </a:xfrm>
        </p:spPr>
        <p:txBody>
          <a:bodyPr vert="horz" lIns="36000" tIns="18000" rIns="36000" bIns="18000" rtlCol="0" anchor="t">
            <a:noAutofit/>
          </a:bodyPr>
          <a:lstStyle/>
          <a:p>
            <a:pPr marL="0" indent="0">
              <a:spcBef>
                <a:spcPts val="1200"/>
              </a:spcBef>
              <a:buNone/>
            </a:pPr>
            <a:r>
              <a:rPr lang="nn-NO" sz="1200"/>
              <a:t>Nordmøre interkommunale politiske råd ved Odd Arild Bugge og Berit Hannasvik tok kontakt med fylkeskommunen for å få eit grunnlagsdokument til Nordmøre sitt arbeid med nye planstrategiar og samfunnsplanar. Bestillinga var eit kort dokument. Det er krevjande, sidan det er veldig mange faktorar som er relevante for å beskrive samfunnsutviklinga. Svaret vart ein PowerPoint, der de kan velje kva sider de vil bruke i eigen presentasjon. Likevel er det mykje som ikkje fekk plass, og vi viser til lenker i dokumentet og til Fylkesstatistikk og kommunestatistikk. I løpet av april vil også kunnskapsgrunnlaget til regional planstrategi bli gjort tilgjengeleg. </a:t>
            </a:r>
            <a:endParaRPr lang="nn-NO" sz="1200">
              <a:cs typeface="Poppins"/>
            </a:endParaRPr>
          </a:p>
          <a:p>
            <a:pPr marL="0" indent="0">
              <a:spcBef>
                <a:spcPts val="1200"/>
              </a:spcBef>
              <a:buNone/>
            </a:pPr>
            <a:r>
              <a:rPr lang="nn-NO" sz="1200"/>
              <a:t>Fylkesplansjefen sitt inntrykk er at utfordringsbildet er godt kjent både i kommuneadministrasjonane og hos politikarane. Det som kan mangle i samfunnsplanane er at kommunen faktisk legg denne kunnskapen til grunn for prioriteringar i planen. Sentralt i dette dokumentet er derfor refleksjonsspørsmål som kan nyttast i utarbeiding av neste planstrategi og samfunnsdel. </a:t>
            </a:r>
            <a:endParaRPr lang="nn-NO" sz="1200">
              <a:cs typeface="Poppins"/>
            </a:endParaRPr>
          </a:p>
          <a:p>
            <a:pPr marL="0" indent="0">
              <a:lnSpc>
                <a:spcPct val="100000"/>
              </a:lnSpc>
              <a:spcBef>
                <a:spcPts val="600"/>
              </a:spcBef>
              <a:buNone/>
            </a:pPr>
            <a:endParaRPr lang="nn-NO" sz="1200"/>
          </a:p>
          <a:p>
            <a:pPr marL="0" indent="0">
              <a:lnSpc>
                <a:spcPct val="100000"/>
              </a:lnSpc>
              <a:spcBef>
                <a:spcPts val="600"/>
              </a:spcBef>
              <a:buNone/>
            </a:pPr>
            <a:r>
              <a:rPr lang="nn-NO" sz="1200"/>
              <a:t>Vi må stille oss spørsmåla; </a:t>
            </a:r>
            <a:endParaRPr lang="nn-NO" sz="1200">
              <a:cs typeface="Poppins"/>
            </a:endParaRPr>
          </a:p>
          <a:p>
            <a:pPr marL="87630" indent="0">
              <a:lnSpc>
                <a:spcPct val="100000"/>
              </a:lnSpc>
              <a:spcBef>
                <a:spcPts val="600"/>
              </a:spcBef>
            </a:pPr>
            <a:r>
              <a:rPr lang="nn-NO" sz="1200"/>
              <a:t> Kva inneber utviklingstrekka for Nordmøre- og for eigen kommune? </a:t>
            </a:r>
            <a:endParaRPr lang="nn-NO" sz="1200">
              <a:cs typeface="Poppins"/>
            </a:endParaRPr>
          </a:p>
          <a:p>
            <a:pPr marL="87630" indent="0">
              <a:lnSpc>
                <a:spcPct val="100000"/>
              </a:lnSpc>
              <a:spcBef>
                <a:spcPts val="600"/>
              </a:spcBef>
            </a:pPr>
            <a:r>
              <a:rPr lang="nn-NO" sz="1200"/>
              <a:t> Kva må/bør/kan vi gjere?  </a:t>
            </a:r>
            <a:endParaRPr lang="nn-NO" sz="1200">
              <a:cs typeface="Poppins"/>
            </a:endParaRPr>
          </a:p>
        </p:txBody>
      </p:sp>
    </p:spTree>
    <p:extLst>
      <p:ext uri="{BB962C8B-B14F-4D97-AF65-F5344CB8AC3E}">
        <p14:creationId xmlns:p14="http://schemas.microsoft.com/office/powerpoint/2010/main" val="1461462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42BF99-9C84-E458-DB99-F17481570E48}"/>
              </a:ext>
            </a:extLst>
          </p:cNvPr>
          <p:cNvSpPr>
            <a:spLocks noGrp="1"/>
          </p:cNvSpPr>
          <p:nvPr>
            <p:ph type="title"/>
          </p:nvPr>
        </p:nvSpPr>
        <p:spPr>
          <a:xfrm>
            <a:off x="3859899" y="3413166"/>
            <a:ext cx="4723119" cy="892288"/>
          </a:xfrm>
        </p:spPr>
        <p:txBody>
          <a:bodyPr anchor="t">
            <a:normAutofit/>
          </a:bodyPr>
          <a:lstStyle/>
          <a:p>
            <a:r>
              <a:rPr lang="nb-NO"/>
              <a:t>Næringsgrunnlag og </a:t>
            </a:r>
            <a:r>
              <a:rPr lang="nb-NO" err="1"/>
              <a:t>arbeidsmarknad</a:t>
            </a:r>
            <a:endParaRPr lang="nb-NO"/>
          </a:p>
        </p:txBody>
      </p:sp>
      <p:pic>
        <p:nvPicPr>
          <p:cNvPr id="6" name="Grafikk 5">
            <a:extLst>
              <a:ext uri="{FF2B5EF4-FFF2-40B4-BE49-F238E27FC236}">
                <a16:creationId xmlns:a16="http://schemas.microsoft.com/office/drawing/2014/main" id="{F4AAA498-8682-0244-C4D0-219861770BE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98222" y="-433944"/>
            <a:ext cx="6011388" cy="6011388"/>
          </a:xfrm>
          <a:prstGeom prst="rect">
            <a:avLst/>
          </a:prstGeom>
        </p:spPr>
      </p:pic>
    </p:spTree>
    <p:extLst>
      <p:ext uri="{BB962C8B-B14F-4D97-AF65-F5344CB8AC3E}">
        <p14:creationId xmlns:p14="http://schemas.microsoft.com/office/powerpoint/2010/main" val="1956207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80A260F-473B-0A29-04E3-A311B99CDF51}"/>
              </a:ext>
            </a:extLst>
          </p:cNvPr>
          <p:cNvSpPr>
            <a:spLocks noGrp="1"/>
          </p:cNvSpPr>
          <p:nvPr>
            <p:ph type="title"/>
          </p:nvPr>
        </p:nvSpPr>
        <p:spPr>
          <a:xfrm>
            <a:off x="389333" y="233186"/>
            <a:ext cx="8365334" cy="413827"/>
          </a:xfrm>
        </p:spPr>
        <p:txBody>
          <a:bodyPr/>
          <a:lstStyle/>
          <a:p>
            <a:r>
              <a:rPr lang="nb-NO" dirty="0"/>
              <a:t>Sysselsetting kommunevis etter næring,</a:t>
            </a:r>
            <a:r>
              <a:rPr lang="nb-NO" baseline="0" dirty="0"/>
              <a:t> 4. kvartal 2022</a:t>
            </a:r>
            <a:br>
              <a:rPr lang="nb-NO" dirty="0"/>
            </a:br>
            <a:endParaRPr lang="nb-NO" dirty="0"/>
          </a:p>
        </p:txBody>
      </p:sp>
      <p:graphicFrame>
        <p:nvGraphicFramePr>
          <p:cNvPr id="5" name="Plassholder for innhold 4" descr="Sysselsetting kommunevis etter næring, 4. kvartal 2022">
            <a:extLst>
              <a:ext uri="{FF2B5EF4-FFF2-40B4-BE49-F238E27FC236}">
                <a16:creationId xmlns:a16="http://schemas.microsoft.com/office/drawing/2014/main" id="{90579AAC-23EB-3F4C-182C-EBB34D5F4EB1}"/>
              </a:ext>
            </a:extLst>
          </p:cNvPr>
          <p:cNvGraphicFramePr>
            <a:graphicFrameLocks noGrp="1"/>
          </p:cNvGraphicFramePr>
          <p:nvPr>
            <p:ph idx="1"/>
            <p:extLst>
              <p:ext uri="{D42A27DB-BD31-4B8C-83A1-F6EECF244321}">
                <p14:modId xmlns:p14="http://schemas.microsoft.com/office/powerpoint/2010/main" val="2840588342"/>
              </p:ext>
            </p:extLst>
          </p:nvPr>
        </p:nvGraphicFramePr>
        <p:xfrm>
          <a:off x="389333" y="1260112"/>
          <a:ext cx="8366125" cy="3443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08448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AFD1521-B3DD-F775-B9C4-2B7459185FD8}"/>
              </a:ext>
            </a:extLst>
          </p:cNvPr>
          <p:cNvSpPr>
            <a:spLocks noGrp="1"/>
          </p:cNvSpPr>
          <p:nvPr>
            <p:ph type="title"/>
          </p:nvPr>
        </p:nvSpPr>
        <p:spPr/>
        <p:txBody>
          <a:bodyPr/>
          <a:lstStyle/>
          <a:p>
            <a:r>
              <a:rPr lang="nb-NO" sz="2400" dirty="0"/>
              <a:t>Sysselsetting kommunevis etter utdanning 4.kv. 2022</a:t>
            </a:r>
          </a:p>
        </p:txBody>
      </p:sp>
      <p:graphicFrame>
        <p:nvGraphicFramePr>
          <p:cNvPr id="4" name="Plassholder for innhold 3" descr="Sysselsetting kommunevis etter utdanning 4.kv. 2022">
            <a:extLst>
              <a:ext uri="{FF2B5EF4-FFF2-40B4-BE49-F238E27FC236}">
                <a16:creationId xmlns:a16="http://schemas.microsoft.com/office/drawing/2014/main" id="{5856BFDB-F990-EE85-1473-0E0D8E902C97}"/>
              </a:ext>
            </a:extLst>
          </p:cNvPr>
          <p:cNvGraphicFramePr>
            <a:graphicFrameLocks noGrp="1"/>
          </p:cNvGraphicFramePr>
          <p:nvPr>
            <p:ph idx="1"/>
            <p:extLst>
              <p:ext uri="{D42A27DB-BD31-4B8C-83A1-F6EECF244321}">
                <p14:modId xmlns:p14="http://schemas.microsoft.com/office/powerpoint/2010/main" val="3607690042"/>
              </p:ext>
            </p:extLst>
          </p:nvPr>
        </p:nvGraphicFramePr>
        <p:xfrm>
          <a:off x="388938" y="1241946"/>
          <a:ext cx="8366125" cy="32871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14248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9950A0C1-AF18-18B3-F3DC-8ED9CF2B9599}"/>
              </a:ext>
            </a:extLst>
          </p:cNvPr>
          <p:cNvSpPr>
            <a:spLocks noGrp="1"/>
          </p:cNvSpPr>
          <p:nvPr>
            <p:ph type="title"/>
          </p:nvPr>
        </p:nvSpPr>
        <p:spPr>
          <a:xfrm>
            <a:off x="388938" y="229728"/>
            <a:ext cx="8365334" cy="769268"/>
          </a:xfrm>
        </p:spPr>
        <p:txBody>
          <a:bodyPr/>
          <a:lstStyle/>
          <a:p>
            <a:r>
              <a:rPr lang="nb-NO" dirty="0"/>
              <a:t>Sysselsette over og under 55 år etter næring og </a:t>
            </a:r>
            <a:r>
              <a:rPr lang="nb-NO" dirty="0" err="1"/>
              <a:t>arbeidsstad</a:t>
            </a:r>
            <a:r>
              <a:rPr lang="nb-NO" dirty="0"/>
              <a:t>, Nordmøre 4. </a:t>
            </a:r>
            <a:r>
              <a:rPr lang="nb-NO" dirty="0" err="1"/>
              <a:t>kv</a:t>
            </a:r>
            <a:r>
              <a:rPr lang="nb-NO" dirty="0"/>
              <a:t>. 2022</a:t>
            </a:r>
            <a:br>
              <a:rPr lang="nb-NO" dirty="0"/>
            </a:br>
            <a:endParaRPr lang="nb-NO" dirty="0"/>
          </a:p>
        </p:txBody>
      </p:sp>
      <p:graphicFrame>
        <p:nvGraphicFramePr>
          <p:cNvPr id="6" name="Plassholder for innhold 5" descr="Sysselsette over og under 55 år etter næring og arbeidsstad, Nordmøre 4. kv. 2022">
            <a:extLst>
              <a:ext uri="{FF2B5EF4-FFF2-40B4-BE49-F238E27FC236}">
                <a16:creationId xmlns:a16="http://schemas.microsoft.com/office/drawing/2014/main" id="{BF32B0C4-16EB-6A34-1DAB-A20525CF1C7B}"/>
              </a:ext>
            </a:extLst>
          </p:cNvPr>
          <p:cNvGraphicFramePr>
            <a:graphicFrameLocks noGrp="1"/>
          </p:cNvGraphicFramePr>
          <p:nvPr>
            <p:ph idx="1"/>
            <p:extLst>
              <p:ext uri="{D42A27DB-BD31-4B8C-83A1-F6EECF244321}">
                <p14:modId xmlns:p14="http://schemas.microsoft.com/office/powerpoint/2010/main" val="4002365030"/>
              </p:ext>
            </p:extLst>
          </p:nvPr>
        </p:nvGraphicFramePr>
        <p:xfrm>
          <a:off x="388147" y="1174340"/>
          <a:ext cx="8366125" cy="34432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9268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19D4824-B6D6-8863-6514-20DB6CD6FE07}"/>
              </a:ext>
            </a:extLst>
          </p:cNvPr>
          <p:cNvSpPr>
            <a:spLocks noGrp="1"/>
          </p:cNvSpPr>
          <p:nvPr>
            <p:ph type="title"/>
          </p:nvPr>
        </p:nvSpPr>
        <p:spPr>
          <a:xfrm>
            <a:off x="388938" y="200535"/>
            <a:ext cx="8365334" cy="413827"/>
          </a:xfrm>
        </p:spPr>
        <p:txBody>
          <a:bodyPr/>
          <a:lstStyle/>
          <a:p>
            <a:r>
              <a:rPr lang="nb-NO" dirty="0"/>
              <a:t>Sysselsette 55 år eller eldre etter næring, Nordmøre, 4. </a:t>
            </a:r>
            <a:r>
              <a:rPr lang="nb-NO" dirty="0" err="1"/>
              <a:t>kv</a:t>
            </a:r>
            <a:r>
              <a:rPr lang="nb-NO" dirty="0"/>
              <a:t>. 2022</a:t>
            </a:r>
          </a:p>
        </p:txBody>
      </p:sp>
      <p:graphicFrame>
        <p:nvGraphicFramePr>
          <p:cNvPr id="4" name="Plassholder for innhold 3" descr="Sysselsette 55 år eller eldre etter næring, Nordmøre, 4. kv. 2022">
            <a:extLst>
              <a:ext uri="{FF2B5EF4-FFF2-40B4-BE49-F238E27FC236}">
                <a16:creationId xmlns:a16="http://schemas.microsoft.com/office/drawing/2014/main" id="{BB1B7E95-D204-26D2-BD53-AFAD0A4AF59C}"/>
              </a:ext>
            </a:extLst>
          </p:cNvPr>
          <p:cNvGraphicFramePr>
            <a:graphicFrameLocks noGrp="1"/>
          </p:cNvGraphicFramePr>
          <p:nvPr>
            <p:ph idx="1"/>
            <p:extLst>
              <p:ext uri="{D42A27DB-BD31-4B8C-83A1-F6EECF244321}">
                <p14:modId xmlns:p14="http://schemas.microsoft.com/office/powerpoint/2010/main" val="2348194999"/>
              </p:ext>
            </p:extLst>
          </p:nvPr>
        </p:nvGraphicFramePr>
        <p:xfrm>
          <a:off x="388147" y="1206394"/>
          <a:ext cx="8366125" cy="34533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88046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97F8F0-B93B-A1AC-E9F0-35555BCF1A8B}"/>
              </a:ext>
            </a:extLst>
          </p:cNvPr>
          <p:cNvSpPr>
            <a:spLocks noGrp="1"/>
          </p:cNvSpPr>
          <p:nvPr>
            <p:ph type="title"/>
          </p:nvPr>
        </p:nvSpPr>
        <p:spPr>
          <a:xfrm>
            <a:off x="264893" y="339811"/>
            <a:ext cx="8719456" cy="413827"/>
          </a:xfrm>
        </p:spPr>
        <p:txBody>
          <a:bodyPr/>
          <a:lstStyle/>
          <a:p>
            <a:r>
              <a:rPr lang="nb-NO"/>
              <a:t>Oppsummering næringsgrunnlag og </a:t>
            </a:r>
            <a:r>
              <a:rPr lang="nb-NO" err="1"/>
              <a:t>arbeidsmarknad</a:t>
            </a:r>
            <a:endParaRPr lang="nb-NO"/>
          </a:p>
        </p:txBody>
      </p:sp>
      <p:sp>
        <p:nvSpPr>
          <p:cNvPr id="3" name="Plasshaldar for innhald 2">
            <a:extLst>
              <a:ext uri="{FF2B5EF4-FFF2-40B4-BE49-F238E27FC236}">
                <a16:creationId xmlns:a16="http://schemas.microsoft.com/office/drawing/2014/main" id="{E8736DDC-2D7B-9647-92EB-45104B97172D}"/>
              </a:ext>
            </a:extLst>
          </p:cNvPr>
          <p:cNvSpPr>
            <a:spLocks noGrp="1"/>
          </p:cNvSpPr>
          <p:nvPr>
            <p:ph idx="1"/>
          </p:nvPr>
        </p:nvSpPr>
        <p:spPr>
          <a:xfrm>
            <a:off x="389333" y="845244"/>
            <a:ext cx="8365334" cy="4080222"/>
          </a:xfrm>
        </p:spPr>
        <p:txBody>
          <a:bodyPr vert="horz" lIns="36000" tIns="18000" rIns="36000" bIns="18000" rtlCol="0" anchor="t">
            <a:noAutofit/>
          </a:bodyPr>
          <a:lstStyle/>
          <a:p>
            <a:pPr marL="87630" indent="-87630">
              <a:spcBef>
                <a:spcPts val="600"/>
              </a:spcBef>
            </a:pPr>
            <a:r>
              <a:rPr lang="nn-NO" sz="1200" dirty="0">
                <a:latin typeface="Poppins  "/>
                <a:cs typeface="Calibri"/>
              </a:rPr>
              <a:t>Sysselsetting på Nordmøre har vore stabil dei siste fem åra, men det er relativt store skilnader mellom kommunane. Kristiansund, Averøy og Gjemnes har hatt vekst, mens dei </a:t>
            </a:r>
            <a:r>
              <a:rPr lang="nn-NO" sz="1200" dirty="0" err="1">
                <a:latin typeface="Poppins  "/>
                <a:cs typeface="Calibri"/>
              </a:rPr>
              <a:t>øvrige</a:t>
            </a:r>
            <a:r>
              <a:rPr lang="nn-NO" sz="1200" dirty="0">
                <a:latin typeface="Poppins  "/>
                <a:cs typeface="Calibri"/>
              </a:rPr>
              <a:t> kommunane har hatt nedgang. I Surnadal var nedgangen på 172 sysselsette (-4,6 %) frå 4. kvartal 2018 til 4. kvartal 2022. </a:t>
            </a:r>
            <a:endParaRPr lang="nn-NO" sz="1200" dirty="0">
              <a:latin typeface="Poppins  "/>
              <a:cs typeface="Calibri" panose="020F0502020204030204" pitchFamily="34" charset="0"/>
            </a:endParaRPr>
          </a:p>
          <a:p>
            <a:pPr marL="87630" indent="-87630">
              <a:spcBef>
                <a:spcPts val="600"/>
              </a:spcBef>
            </a:pPr>
            <a:r>
              <a:rPr lang="nn-NO" sz="1200" dirty="0">
                <a:latin typeface="Poppins  "/>
                <a:cs typeface="Calibri"/>
              </a:rPr>
              <a:t>Næringsfordelt er det offentleg administrasjon og jordbruk, skogbruk og fiske som har hatt størst nedgang i sysselsettinga. Personleg tenesteyting har hatt sterkast relative vekst, men er framleis ei lita næring. I dei næringane som sysselsett flest (industri, undervisning og helse- og sosialtenester) har det sysselsettinga vore stabil.</a:t>
            </a:r>
          </a:p>
          <a:p>
            <a:pPr marL="87630" indent="-87630">
              <a:spcBef>
                <a:spcPts val="600"/>
              </a:spcBef>
            </a:pPr>
            <a:r>
              <a:rPr lang="nn-NO" sz="1200" dirty="0">
                <a:latin typeface="Poppins  "/>
                <a:cs typeface="Calibri"/>
              </a:rPr>
              <a:t>Den demografiske utviklinga viser eit auka behov for sysselsette innan helse- og omsorgstenestene, mens det blir færre barn og yngre. Talet sysselsette som er 55 år eller eldre blir ofte nyttar som eit tal på kor mange som vil gå ut av arbeidslivet dei neste ti åra. Dei må erstattast, enten gjennom rekruttering eller gjennom endra bruk av teknologi og effektivisering om verdiskaping og offentlege tenester skal være av same omfang i framtida. </a:t>
            </a:r>
            <a:endParaRPr lang="nn-NO" sz="1200" dirty="0">
              <a:latin typeface="Poppins  "/>
              <a:cs typeface="Calibri" panose="020F0502020204030204" pitchFamily="34" charset="0"/>
            </a:endParaRPr>
          </a:p>
          <a:p>
            <a:pPr marL="87630" indent="-87630">
              <a:spcBef>
                <a:spcPts val="600"/>
              </a:spcBef>
            </a:pPr>
            <a:r>
              <a:rPr lang="nn-NO" sz="1200" dirty="0">
                <a:latin typeface="Poppins  "/>
                <a:cs typeface="Calibri"/>
              </a:rPr>
              <a:t>Sysselsette 55 år og eldre utgjer 28 prosent av den samla sysselsettinga på Nordmøre per 4.kvartal 2022, tilsvarande 6 112 personar. Desse vil ikkje kunne bli erstatta av ungdom frå regionen aleine, grunna dei låge fødselstala og negativ innanlandsflytting. </a:t>
            </a:r>
            <a:endParaRPr lang="nn-NO" sz="1200">
              <a:latin typeface="Poppins  "/>
              <a:cs typeface="Calibri" panose="020F0502020204030204" pitchFamily="34" charset="0"/>
            </a:endParaRPr>
          </a:p>
          <a:p>
            <a:pPr marL="0" indent="0">
              <a:spcBef>
                <a:spcPts val="1200"/>
              </a:spcBef>
              <a:buNone/>
            </a:pPr>
            <a:endParaRPr lang="nb-NO" sz="12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31627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97F8F0-B93B-A1AC-E9F0-35555BCF1A8B}"/>
              </a:ext>
            </a:extLst>
          </p:cNvPr>
          <p:cNvSpPr>
            <a:spLocks noGrp="1"/>
          </p:cNvSpPr>
          <p:nvPr>
            <p:ph type="title"/>
          </p:nvPr>
        </p:nvSpPr>
        <p:spPr>
          <a:xfrm>
            <a:off x="389333" y="263120"/>
            <a:ext cx="8365334" cy="413827"/>
          </a:xfrm>
        </p:spPr>
        <p:txBody>
          <a:bodyPr/>
          <a:lstStyle/>
          <a:p>
            <a:r>
              <a:rPr lang="nb-NO"/>
              <a:t>Refleksjonsspørsmål næringsgrunnlag og </a:t>
            </a:r>
            <a:r>
              <a:rPr lang="nb-NO" err="1"/>
              <a:t>arbeidsmarknad</a:t>
            </a:r>
            <a:endParaRPr lang="nb-NO"/>
          </a:p>
        </p:txBody>
      </p:sp>
      <p:sp>
        <p:nvSpPr>
          <p:cNvPr id="3" name="Plasshaldar for innhald 2">
            <a:extLst>
              <a:ext uri="{FF2B5EF4-FFF2-40B4-BE49-F238E27FC236}">
                <a16:creationId xmlns:a16="http://schemas.microsoft.com/office/drawing/2014/main" id="{E8736DDC-2D7B-9647-92EB-45104B97172D}"/>
              </a:ext>
            </a:extLst>
          </p:cNvPr>
          <p:cNvSpPr>
            <a:spLocks noGrp="1"/>
          </p:cNvSpPr>
          <p:nvPr>
            <p:ph idx="1"/>
          </p:nvPr>
        </p:nvSpPr>
        <p:spPr>
          <a:xfrm>
            <a:off x="389333" y="1165530"/>
            <a:ext cx="8365334" cy="3444477"/>
          </a:xfrm>
        </p:spPr>
        <p:txBody>
          <a:bodyPr/>
          <a:lstStyle/>
          <a:p>
            <a:pPr>
              <a:spcBef>
                <a:spcPts val="1200"/>
              </a:spcBef>
            </a:pPr>
            <a:r>
              <a:rPr lang="nn-NO" sz="1400"/>
              <a:t>Bedriftsundersøkinga til NAV viser at Møre og Romsdal har store utfordringar knytt til rekruttering av kandidatar med ønska kompetanse – korleis opplevast denne utfordringa på Nordmøre? </a:t>
            </a:r>
          </a:p>
          <a:p>
            <a:pPr>
              <a:spcBef>
                <a:spcPts val="1200"/>
              </a:spcBef>
            </a:pPr>
            <a:r>
              <a:rPr lang="nn-NO" sz="1400"/>
              <a:t>Kva kan kommunane på Nordmøre gjere for å auke regionens vertskapsattraktivitet for næringslivet? </a:t>
            </a:r>
          </a:p>
          <a:p>
            <a:pPr>
              <a:spcBef>
                <a:spcPts val="1200"/>
              </a:spcBef>
            </a:pPr>
            <a:r>
              <a:rPr lang="nn-NO" sz="1400"/>
              <a:t>Kva kan Nordmøre gjerer for å auke bredda i arbeidsmarknaden? </a:t>
            </a:r>
          </a:p>
          <a:p>
            <a:pPr>
              <a:spcBef>
                <a:spcPts val="1200"/>
              </a:spcBef>
            </a:pPr>
            <a:r>
              <a:rPr lang="nn-NO" sz="1400"/>
              <a:t>Kva vil Campus Kristiansund bety for regionens kompetanseutvikling og rekruttering i åra som kjem? </a:t>
            </a:r>
          </a:p>
          <a:p>
            <a:pPr>
              <a:spcBef>
                <a:spcPts val="1200"/>
              </a:spcBef>
            </a:pPr>
            <a:r>
              <a:rPr lang="nn-NO" sz="1400"/>
              <a:t>Korleis tek kommunane næringslivet med i utarbeidinga av strategiske planar? </a:t>
            </a:r>
          </a:p>
          <a:p>
            <a:pPr>
              <a:spcBef>
                <a:spcPts val="1200"/>
              </a:spcBef>
            </a:pPr>
            <a:r>
              <a:rPr lang="nn-NO" sz="1400"/>
              <a:t>Har kommunen møteplassar med næringslivet? Korleis fungerer desse?</a:t>
            </a:r>
          </a:p>
          <a:p>
            <a:pPr>
              <a:spcBef>
                <a:spcPts val="1200"/>
              </a:spcBef>
            </a:pPr>
            <a:endParaRPr lang="nn-NO" sz="1400"/>
          </a:p>
        </p:txBody>
      </p:sp>
    </p:spTree>
    <p:extLst>
      <p:ext uri="{BB962C8B-B14F-4D97-AF65-F5344CB8AC3E}">
        <p14:creationId xmlns:p14="http://schemas.microsoft.com/office/powerpoint/2010/main" val="10287235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97F8F0-B93B-A1AC-E9F0-35555BCF1A8B}"/>
              </a:ext>
            </a:extLst>
          </p:cNvPr>
          <p:cNvSpPr>
            <a:spLocks noGrp="1"/>
          </p:cNvSpPr>
          <p:nvPr>
            <p:ph type="title"/>
          </p:nvPr>
        </p:nvSpPr>
        <p:spPr/>
        <p:txBody>
          <a:bodyPr/>
          <a:lstStyle/>
          <a:p>
            <a:r>
              <a:rPr lang="nb-NO"/>
              <a:t>Lenker næringsgrunnlag og </a:t>
            </a:r>
            <a:r>
              <a:rPr lang="nb-NO" err="1"/>
              <a:t>arbeidsmarknad</a:t>
            </a:r>
            <a:endParaRPr lang="nb-NO"/>
          </a:p>
        </p:txBody>
      </p:sp>
      <p:sp>
        <p:nvSpPr>
          <p:cNvPr id="3" name="Plasshaldar for innhald 2">
            <a:extLst>
              <a:ext uri="{FF2B5EF4-FFF2-40B4-BE49-F238E27FC236}">
                <a16:creationId xmlns:a16="http://schemas.microsoft.com/office/drawing/2014/main" id="{E8736DDC-2D7B-9647-92EB-45104B97172D}"/>
              </a:ext>
            </a:extLst>
          </p:cNvPr>
          <p:cNvSpPr>
            <a:spLocks noGrp="1"/>
          </p:cNvSpPr>
          <p:nvPr>
            <p:ph idx="1"/>
          </p:nvPr>
        </p:nvSpPr>
        <p:spPr/>
        <p:txBody>
          <a:bodyPr vert="horz" lIns="36000" tIns="18000" rIns="36000" bIns="18000" rtlCol="0" anchor="t">
            <a:noAutofit/>
          </a:bodyPr>
          <a:lstStyle/>
          <a:p>
            <a:pPr marL="87630" indent="-87630"/>
            <a:r>
              <a:rPr lang="nb-NO" dirty="0">
                <a:hlinkClick r:id="rId2"/>
              </a:rPr>
              <a:t>NAV bedriftsundersøking Møre og Romsdal 2022</a:t>
            </a:r>
            <a:r>
              <a:rPr lang="nb-NO" dirty="0"/>
              <a:t>:</a:t>
            </a:r>
          </a:p>
          <a:p>
            <a:pPr marL="87630" indent="-87630"/>
            <a:r>
              <a:rPr lang="nb-NO" dirty="0">
                <a:hlinkClick r:id="rId3"/>
              </a:rPr>
              <a:t>Menon: Kartlegging av kompetansebehov i Møre og Romsdal  </a:t>
            </a:r>
            <a:endParaRPr lang="nb-NO">
              <a:cs typeface="Poppins"/>
            </a:endParaRPr>
          </a:p>
          <a:p>
            <a:pPr marL="87630" indent="-87630"/>
            <a:r>
              <a:rPr lang="nb-NO" i="0" dirty="0">
                <a:solidFill>
                  <a:srgbClr val="333333"/>
                </a:solidFill>
                <a:effectLst/>
                <a:latin typeface="Poppins "/>
                <a:ea typeface="Roboto"/>
                <a:cs typeface="Roboto"/>
                <a:hlinkClick r:id="rId4"/>
              </a:rPr>
              <a:t>Statistisk sentralbyrås konjunkturbarometer for Møre og Romsdal</a:t>
            </a:r>
            <a:endParaRPr lang="nb-NO" i="0" dirty="0">
              <a:solidFill>
                <a:srgbClr val="333333"/>
              </a:solidFill>
              <a:effectLst/>
              <a:latin typeface="Poppins "/>
              <a:ea typeface="Roboto"/>
              <a:cs typeface="Roboto"/>
            </a:endParaRPr>
          </a:p>
          <a:p>
            <a:pPr marL="87630" indent="-87630"/>
            <a:r>
              <a:rPr lang="nb-NO" dirty="0">
                <a:hlinkClick r:id="rId5"/>
              </a:rPr>
              <a:t>SMN konjunkturbarometer 2022 Trøndelag og Møre og Romsdal</a:t>
            </a:r>
            <a:endParaRPr lang="nb-NO" dirty="0">
              <a:cs typeface="Poppins"/>
            </a:endParaRPr>
          </a:p>
        </p:txBody>
      </p:sp>
    </p:spTree>
    <p:extLst>
      <p:ext uri="{BB962C8B-B14F-4D97-AF65-F5344CB8AC3E}">
        <p14:creationId xmlns:p14="http://schemas.microsoft.com/office/powerpoint/2010/main" val="39911663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742BF99-9C84-E458-DB99-F17481570E48}"/>
              </a:ext>
            </a:extLst>
          </p:cNvPr>
          <p:cNvSpPr>
            <a:spLocks noGrp="1"/>
          </p:cNvSpPr>
          <p:nvPr>
            <p:ph type="title"/>
          </p:nvPr>
        </p:nvSpPr>
        <p:spPr>
          <a:xfrm>
            <a:off x="3859899" y="3413166"/>
            <a:ext cx="4723119" cy="892288"/>
          </a:xfrm>
        </p:spPr>
        <p:txBody>
          <a:bodyPr anchor="t">
            <a:normAutofit/>
          </a:bodyPr>
          <a:lstStyle/>
          <a:p>
            <a:r>
              <a:rPr lang="nb-NO"/>
              <a:t>Bustadsituasjon, nabolag og sentrumsutvikling </a:t>
            </a:r>
          </a:p>
        </p:txBody>
      </p:sp>
      <p:pic>
        <p:nvPicPr>
          <p:cNvPr id="7" name="Grafikk 6">
            <a:extLst>
              <a:ext uri="{FF2B5EF4-FFF2-40B4-BE49-F238E27FC236}">
                <a16:creationId xmlns:a16="http://schemas.microsoft.com/office/drawing/2014/main" id="{823E1A09-ED3D-5A9B-962F-78B16106226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107631" y="1"/>
            <a:ext cx="5072320" cy="5072320"/>
          </a:xfrm>
          <a:prstGeom prst="rect">
            <a:avLst/>
          </a:prstGeom>
        </p:spPr>
      </p:pic>
      <p:pic>
        <p:nvPicPr>
          <p:cNvPr id="9" name="Grafikk 8">
            <a:extLst>
              <a:ext uri="{FF2B5EF4-FFF2-40B4-BE49-F238E27FC236}">
                <a16:creationId xmlns:a16="http://schemas.microsoft.com/office/drawing/2014/main" id="{2FEA6B65-C6C9-6073-EED1-00E39D2FEC94}"/>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65715" y="-375556"/>
            <a:ext cx="5878286" cy="5878286"/>
          </a:xfrm>
          <a:prstGeom prst="rect">
            <a:avLst/>
          </a:prstGeom>
        </p:spPr>
      </p:pic>
    </p:spTree>
    <p:extLst>
      <p:ext uri="{BB962C8B-B14F-4D97-AF65-F5344CB8AC3E}">
        <p14:creationId xmlns:p14="http://schemas.microsoft.com/office/powerpoint/2010/main" val="29407481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97F8F0-B93B-A1AC-E9F0-35555BCF1A8B}"/>
              </a:ext>
            </a:extLst>
          </p:cNvPr>
          <p:cNvSpPr>
            <a:spLocks noGrp="1"/>
          </p:cNvSpPr>
          <p:nvPr>
            <p:ph type="title"/>
          </p:nvPr>
        </p:nvSpPr>
        <p:spPr>
          <a:xfrm>
            <a:off x="389333" y="170679"/>
            <a:ext cx="8365334" cy="413827"/>
          </a:xfrm>
        </p:spPr>
        <p:txBody>
          <a:bodyPr/>
          <a:lstStyle/>
          <a:p>
            <a:r>
              <a:rPr lang="nb-NO" sz="2400" dirty="0"/>
              <a:t>Bustadsituasjon - utviklingstrekk</a:t>
            </a:r>
            <a:endParaRPr lang="nb-NO" dirty="0"/>
          </a:p>
        </p:txBody>
      </p:sp>
      <p:sp>
        <p:nvSpPr>
          <p:cNvPr id="3" name="Plasshaldar for innhald 2">
            <a:extLst>
              <a:ext uri="{FF2B5EF4-FFF2-40B4-BE49-F238E27FC236}">
                <a16:creationId xmlns:a16="http://schemas.microsoft.com/office/drawing/2014/main" id="{E8736DDC-2D7B-9647-92EB-45104B97172D}"/>
              </a:ext>
            </a:extLst>
          </p:cNvPr>
          <p:cNvSpPr>
            <a:spLocks noGrp="1"/>
          </p:cNvSpPr>
          <p:nvPr>
            <p:ph idx="1"/>
          </p:nvPr>
        </p:nvSpPr>
        <p:spPr>
          <a:xfrm>
            <a:off x="389333" y="649042"/>
            <a:ext cx="5139930" cy="4323779"/>
          </a:xfrm>
        </p:spPr>
        <p:txBody>
          <a:bodyPr vert="horz" lIns="36000" tIns="18000" rIns="36000" bIns="18000" rtlCol="0" anchor="t">
            <a:noAutofit/>
          </a:bodyPr>
          <a:lstStyle/>
          <a:p>
            <a:pPr marL="0" indent="0">
              <a:spcBef>
                <a:spcPts val="600"/>
              </a:spcBef>
              <a:buNone/>
            </a:pPr>
            <a:r>
              <a:rPr lang="nn-NO" sz="1000" b="1">
                <a:ea typeface="+mn-lt"/>
                <a:cs typeface="+mn-lt"/>
              </a:rPr>
              <a:t>Einebustaden dominerer bustadtilbodet i distrikta, også på Nordmøre.</a:t>
            </a:r>
            <a:r>
              <a:rPr lang="nn-NO" sz="1000">
                <a:ea typeface="+mn-lt"/>
                <a:cs typeface="+mn-lt"/>
              </a:rPr>
              <a:t> </a:t>
            </a:r>
            <a:br>
              <a:rPr lang="nn-NO" sz="1000">
                <a:ea typeface="+mn-lt"/>
                <a:cs typeface="+mn-lt"/>
              </a:rPr>
            </a:br>
            <a:r>
              <a:rPr lang="nn-NO" sz="1000">
                <a:ea typeface="+mn-lt"/>
                <a:cs typeface="+mn-lt"/>
              </a:rPr>
              <a:t>Skal distriktskommunane vere attraktive bu- og arbeidsmarknader, må tilbodet bli meir variert. (Bustadpreferansar i distrikta, NIBR, 2014) Etterspørselen etter andre buformer og gode nabolag har fått meir merksemd dei seinare åra. </a:t>
            </a:r>
          </a:p>
          <a:p>
            <a:pPr marL="0" indent="0">
              <a:spcBef>
                <a:spcPts val="600"/>
              </a:spcBef>
              <a:buNone/>
            </a:pPr>
            <a:r>
              <a:rPr lang="nn-NO" sz="1000" b="1">
                <a:ea typeface="+mn-lt"/>
                <a:cs typeface="+mn-lt"/>
              </a:rPr>
              <a:t>Eit viktig kjenneteikn ved kommunar som har lukkast med bustadstrategiske tiltak</a:t>
            </a:r>
            <a:r>
              <a:rPr lang="nn-NO" sz="1000">
                <a:ea typeface="+mn-lt"/>
                <a:cs typeface="+mn-lt"/>
              </a:rPr>
              <a:t>, er at tiltak og prosjekt er strategisk forankra i plan i kommunen. Her skildrar ein mål og tiltak for utviklingsarbeidet, samt  definerte innsatsområde for arbeidet. Kommunen har tatt ei strategisk rolle i arbeidet med bustadetablering og bustadutvikling, og har sett av ressursar til å jobbe med dette (</a:t>
            </a:r>
            <a:r>
              <a:rPr lang="nn-NO" sz="1000" err="1">
                <a:ea typeface="+mn-lt"/>
                <a:cs typeface="+mn-lt"/>
              </a:rPr>
              <a:t>Boligstrategiske</a:t>
            </a:r>
            <a:r>
              <a:rPr lang="nn-NO" sz="1000">
                <a:ea typeface="+mn-lt"/>
                <a:cs typeface="+mn-lt"/>
              </a:rPr>
              <a:t> tiltak, Rambøll, 2014).</a:t>
            </a:r>
          </a:p>
          <a:p>
            <a:pPr marL="0" indent="0">
              <a:spcBef>
                <a:spcPts val="600"/>
              </a:spcBef>
              <a:buNone/>
            </a:pPr>
            <a:r>
              <a:rPr lang="nn-NO" sz="1000" b="1">
                <a:ea typeface="+mn-lt"/>
                <a:cs typeface="+mn-lt"/>
              </a:rPr>
              <a:t>Gode sentrum og nabolag. </a:t>
            </a:r>
            <a:r>
              <a:rPr lang="nn-NO" sz="1000">
                <a:ea typeface="+mn-lt"/>
                <a:cs typeface="+mn-lt"/>
              </a:rPr>
              <a:t>Stadutvikling og næringsutvikling heng saman: «</a:t>
            </a:r>
            <a:r>
              <a:rPr lang="nn-NO" sz="1000"/>
              <a:t>S</a:t>
            </a:r>
            <a:r>
              <a:rPr lang="nn-NO" sz="1000" i="1"/>
              <a:t>entrum som </a:t>
            </a:r>
            <a:r>
              <a:rPr lang="nn-NO" sz="1000" i="1" err="1"/>
              <a:t>inneholder</a:t>
            </a:r>
            <a:r>
              <a:rPr lang="nn-NO" sz="1000" i="1"/>
              <a:t> et variert </a:t>
            </a:r>
            <a:r>
              <a:rPr lang="nn-NO" sz="1000" i="1" err="1"/>
              <a:t>tilbud</a:t>
            </a:r>
            <a:r>
              <a:rPr lang="nn-NO" sz="1000" i="1"/>
              <a:t> av </a:t>
            </a:r>
            <a:r>
              <a:rPr lang="nn-NO" sz="1000" i="1" err="1"/>
              <a:t>møteplasser</a:t>
            </a:r>
            <a:r>
              <a:rPr lang="nn-NO" sz="1000" i="1"/>
              <a:t>, handel, </a:t>
            </a:r>
            <a:r>
              <a:rPr lang="nn-NO" sz="1000" i="1" err="1"/>
              <a:t>tjenester</a:t>
            </a:r>
            <a:r>
              <a:rPr lang="nn-NO" sz="1000" i="1"/>
              <a:t> og </a:t>
            </a:r>
            <a:r>
              <a:rPr lang="nn-NO" sz="1000" i="1" err="1"/>
              <a:t>kulturaktiviteter</a:t>
            </a:r>
            <a:r>
              <a:rPr lang="nn-NO" sz="1000" i="1"/>
              <a:t> bidrar til småbyens attraktivitet og konkurransekraft» </a:t>
            </a:r>
            <a:r>
              <a:rPr lang="nn-NO" sz="1000"/>
              <a:t>(KMD, 2019).</a:t>
            </a:r>
            <a:endParaRPr lang="nn-NO" sz="1000">
              <a:cs typeface="Poppins"/>
            </a:endParaRPr>
          </a:p>
          <a:p>
            <a:pPr marL="0" indent="0">
              <a:spcBef>
                <a:spcPts val="600"/>
              </a:spcBef>
              <a:buNone/>
            </a:pPr>
            <a:r>
              <a:rPr lang="nn-NO" sz="1000" b="1">
                <a:ea typeface="+mn-lt"/>
                <a:cs typeface="+mn-lt"/>
              </a:rPr>
              <a:t>Program for berekraftig by- og tettstadutvikling har eller har hatt samarbeid med </a:t>
            </a:r>
            <a:r>
              <a:rPr lang="nn-NO" sz="1000">
                <a:ea typeface="+mn-lt"/>
                <a:cs typeface="+mn-lt"/>
              </a:rPr>
              <a:t>Kristiansund, Smøla, Aure, Tingvoll, Sunndal, Averøy om stadutvikling. Programmet tilbyr kompetanseheving/rettleiing/samarbeid og tilskot til prosjekt som bidreg til auka attraktivitet. Per mars 2023 er det aktive sentrumsprosjekt i Smøla, Aure, Kristiansund og Averøy.</a:t>
            </a:r>
          </a:p>
          <a:p>
            <a:pPr marL="0" indent="0">
              <a:buNone/>
            </a:pPr>
            <a:endParaRPr lang="nn-NO" sz="1000">
              <a:ea typeface="+mn-lt"/>
              <a:cs typeface="+mn-lt"/>
            </a:endParaRPr>
          </a:p>
        </p:txBody>
      </p:sp>
      <p:graphicFrame>
        <p:nvGraphicFramePr>
          <p:cNvPr id="6" name="Diagram 5" descr="Fig 1: Bustadtypar Nordmøre 2022 Tettbygde strøk&#10;">
            <a:extLst>
              <a:ext uri="{FF2B5EF4-FFF2-40B4-BE49-F238E27FC236}">
                <a16:creationId xmlns:a16="http://schemas.microsoft.com/office/drawing/2014/main" id="{B1841E6B-C012-6B3A-15F7-A9043CF31452}"/>
              </a:ext>
            </a:extLst>
          </p:cNvPr>
          <p:cNvGraphicFramePr>
            <a:graphicFrameLocks/>
          </p:cNvGraphicFramePr>
          <p:nvPr>
            <p:extLst>
              <p:ext uri="{D42A27DB-BD31-4B8C-83A1-F6EECF244321}">
                <p14:modId xmlns:p14="http://schemas.microsoft.com/office/powerpoint/2010/main" val="3513670983"/>
              </p:ext>
            </p:extLst>
          </p:nvPr>
        </p:nvGraphicFramePr>
        <p:xfrm>
          <a:off x="6055187" y="421481"/>
          <a:ext cx="3356707" cy="2006541"/>
        </p:xfrm>
        <a:graphic>
          <a:graphicData uri="http://schemas.openxmlformats.org/drawingml/2006/chart">
            <c:chart xmlns:c="http://schemas.openxmlformats.org/drawingml/2006/chart" xmlns:r="http://schemas.openxmlformats.org/officeDocument/2006/relationships" r:id="rId2"/>
          </a:graphicData>
        </a:graphic>
      </p:graphicFrame>
      <p:sp>
        <p:nvSpPr>
          <p:cNvPr id="12" name="TekstSylinder 11">
            <a:extLst>
              <a:ext uri="{FF2B5EF4-FFF2-40B4-BE49-F238E27FC236}">
                <a16:creationId xmlns:a16="http://schemas.microsoft.com/office/drawing/2014/main" id="{70151C43-BFA7-5EE2-BC9E-6E73328DFC75}"/>
              </a:ext>
            </a:extLst>
          </p:cNvPr>
          <p:cNvSpPr txBox="1"/>
          <p:nvPr/>
        </p:nvSpPr>
        <p:spPr>
          <a:xfrm>
            <a:off x="5765554" y="1939443"/>
            <a:ext cx="1246274" cy="461665"/>
          </a:xfrm>
          <a:prstGeom prst="rect">
            <a:avLst/>
          </a:prstGeom>
          <a:noFill/>
        </p:spPr>
        <p:txBody>
          <a:bodyPr wrap="square">
            <a:spAutoFit/>
          </a:bodyPr>
          <a:lstStyle/>
          <a:p>
            <a:r>
              <a:rPr lang="nb-NO" sz="800" dirty="0">
                <a:ea typeface="+mn-lt"/>
                <a:cs typeface="+mn-lt"/>
              </a:rPr>
              <a:t>Fig 1: </a:t>
            </a:r>
            <a:r>
              <a:rPr lang="nb-NO" sz="800" dirty="0" err="1">
                <a:ea typeface="+mn-lt"/>
                <a:cs typeface="+mn-lt"/>
              </a:rPr>
              <a:t>Bustadtypar</a:t>
            </a:r>
            <a:r>
              <a:rPr lang="nb-NO" sz="800" dirty="0">
                <a:ea typeface="+mn-lt"/>
                <a:cs typeface="+mn-lt"/>
              </a:rPr>
              <a:t> Nordmøre 2022 Tettbygde strøk</a:t>
            </a:r>
            <a:endParaRPr lang="nb-NO" sz="800" dirty="0"/>
          </a:p>
        </p:txBody>
      </p:sp>
      <p:graphicFrame>
        <p:nvGraphicFramePr>
          <p:cNvPr id="11" name="Diagram 10" descr="Fig 2: Bustadtypar Nordmøre 2022&#10;Spreidtbygde strøk&#10;">
            <a:extLst>
              <a:ext uri="{FF2B5EF4-FFF2-40B4-BE49-F238E27FC236}">
                <a16:creationId xmlns:a16="http://schemas.microsoft.com/office/drawing/2014/main" id="{5F2A41B0-5767-7915-BFBE-2DD4DFC5F3A6}"/>
              </a:ext>
            </a:extLst>
          </p:cNvPr>
          <p:cNvGraphicFramePr>
            <a:graphicFrameLocks/>
          </p:cNvGraphicFramePr>
          <p:nvPr>
            <p:extLst>
              <p:ext uri="{D42A27DB-BD31-4B8C-83A1-F6EECF244321}">
                <p14:modId xmlns:p14="http://schemas.microsoft.com/office/powerpoint/2010/main" val="1266050035"/>
              </p:ext>
            </p:extLst>
          </p:nvPr>
        </p:nvGraphicFramePr>
        <p:xfrm>
          <a:off x="5879855" y="2378866"/>
          <a:ext cx="3707372" cy="2006541"/>
        </p:xfrm>
        <a:graphic>
          <a:graphicData uri="http://schemas.openxmlformats.org/drawingml/2006/chart">
            <c:chart xmlns:c="http://schemas.openxmlformats.org/drawingml/2006/chart" xmlns:r="http://schemas.openxmlformats.org/officeDocument/2006/relationships" r:id="rId3"/>
          </a:graphicData>
        </a:graphic>
      </p:graphicFrame>
      <p:sp>
        <p:nvSpPr>
          <p:cNvPr id="13" name="TekstSylinder 12">
            <a:extLst>
              <a:ext uri="{FF2B5EF4-FFF2-40B4-BE49-F238E27FC236}">
                <a16:creationId xmlns:a16="http://schemas.microsoft.com/office/drawing/2014/main" id="{5D681900-67C5-5FDB-8797-544902EEFD80}"/>
              </a:ext>
            </a:extLst>
          </p:cNvPr>
          <p:cNvSpPr txBox="1"/>
          <p:nvPr/>
        </p:nvSpPr>
        <p:spPr>
          <a:xfrm>
            <a:off x="5765554" y="3529120"/>
            <a:ext cx="1246274" cy="461665"/>
          </a:xfrm>
          <a:prstGeom prst="rect">
            <a:avLst/>
          </a:prstGeom>
          <a:noFill/>
        </p:spPr>
        <p:txBody>
          <a:bodyPr wrap="square">
            <a:spAutoFit/>
          </a:bodyPr>
          <a:lstStyle/>
          <a:p>
            <a:r>
              <a:rPr lang="nb-NO" sz="800" dirty="0">
                <a:ea typeface="+mn-lt"/>
                <a:cs typeface="+mn-lt"/>
              </a:rPr>
              <a:t>Fig 2: </a:t>
            </a:r>
            <a:r>
              <a:rPr lang="nb-NO" sz="800" dirty="0" err="1">
                <a:ea typeface="+mn-lt"/>
                <a:cs typeface="+mn-lt"/>
              </a:rPr>
              <a:t>Bustadtypar</a:t>
            </a:r>
            <a:r>
              <a:rPr lang="nb-NO" sz="800" dirty="0">
                <a:ea typeface="+mn-lt"/>
                <a:cs typeface="+mn-lt"/>
              </a:rPr>
              <a:t> Nordmøre 2022</a:t>
            </a:r>
          </a:p>
          <a:p>
            <a:r>
              <a:rPr lang="nb-NO" sz="800" dirty="0" err="1">
                <a:ea typeface="+mn-lt"/>
                <a:cs typeface="+mn-lt"/>
              </a:rPr>
              <a:t>Spreidtbygde</a:t>
            </a:r>
            <a:r>
              <a:rPr lang="nb-NO" sz="800" dirty="0">
                <a:ea typeface="+mn-lt"/>
                <a:cs typeface="+mn-lt"/>
              </a:rPr>
              <a:t> strøk</a:t>
            </a:r>
            <a:endParaRPr lang="nb-NO" sz="800" dirty="0"/>
          </a:p>
        </p:txBody>
      </p:sp>
      <p:pic>
        <p:nvPicPr>
          <p:cNvPr id="8" name="Bilde 7" descr="Teiknforklaring">
            <a:extLst>
              <a:ext uri="{FF2B5EF4-FFF2-40B4-BE49-F238E27FC236}">
                <a16:creationId xmlns:a16="http://schemas.microsoft.com/office/drawing/2014/main" id="{70A2133F-895A-FD44-E8A8-10AA683CDC1B}"/>
              </a:ext>
            </a:extLst>
          </p:cNvPr>
          <p:cNvPicPr>
            <a:picLocks noChangeAspect="1"/>
          </p:cNvPicPr>
          <p:nvPr/>
        </p:nvPicPr>
        <p:blipFill>
          <a:blip r:embed="rId4"/>
          <a:stretch>
            <a:fillRect/>
          </a:stretch>
        </p:blipFill>
        <p:spPr>
          <a:xfrm>
            <a:off x="5879854" y="4377550"/>
            <a:ext cx="3039614" cy="619586"/>
          </a:xfrm>
          <a:prstGeom prst="rect">
            <a:avLst/>
          </a:prstGeom>
        </p:spPr>
      </p:pic>
    </p:spTree>
    <p:extLst>
      <p:ext uri="{BB962C8B-B14F-4D97-AF65-F5344CB8AC3E}">
        <p14:creationId xmlns:p14="http://schemas.microsoft.com/office/powerpoint/2010/main" val="816168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E8E54281-3C4C-CAC9-1DF7-ADF0DBBF412B}"/>
              </a:ext>
            </a:extLst>
          </p:cNvPr>
          <p:cNvSpPr>
            <a:spLocks noGrp="1"/>
          </p:cNvSpPr>
          <p:nvPr>
            <p:ph type="title"/>
          </p:nvPr>
        </p:nvSpPr>
        <p:spPr>
          <a:xfrm>
            <a:off x="318541" y="292616"/>
            <a:ext cx="8365334" cy="488588"/>
          </a:xfrm>
        </p:spPr>
        <p:txBody>
          <a:bodyPr/>
          <a:lstStyle/>
          <a:p>
            <a:r>
              <a:rPr lang="nn-NO"/>
              <a:t>Innhald</a:t>
            </a:r>
          </a:p>
        </p:txBody>
      </p:sp>
      <p:sp>
        <p:nvSpPr>
          <p:cNvPr id="5" name="Plassholder for innhold 4">
            <a:extLst>
              <a:ext uri="{FF2B5EF4-FFF2-40B4-BE49-F238E27FC236}">
                <a16:creationId xmlns:a16="http://schemas.microsoft.com/office/drawing/2014/main" id="{8FD9108F-5090-8FFD-9192-CDA0D2A595D4}"/>
              </a:ext>
            </a:extLst>
          </p:cNvPr>
          <p:cNvSpPr>
            <a:spLocks noGrp="1"/>
          </p:cNvSpPr>
          <p:nvPr>
            <p:ph idx="1"/>
          </p:nvPr>
        </p:nvSpPr>
        <p:spPr>
          <a:xfrm>
            <a:off x="318541" y="849511"/>
            <a:ext cx="8365334" cy="3444477"/>
          </a:xfrm>
        </p:spPr>
        <p:txBody>
          <a:bodyPr vert="horz" lIns="36000" tIns="18000" rIns="36000" bIns="18000" rtlCol="0" anchor="t">
            <a:noAutofit/>
          </a:bodyPr>
          <a:lstStyle/>
          <a:p>
            <a:pPr marL="87630" indent="-87630"/>
            <a:r>
              <a:rPr lang="nn-NO" dirty="0"/>
              <a:t>Utviklingstrekk, refleksjonsspørsmål og lenker til desse temaa:</a:t>
            </a:r>
            <a:endParaRPr lang="nb-NO" dirty="0"/>
          </a:p>
          <a:p>
            <a:pPr marL="272415" lvl="1" indent="-87630"/>
            <a:r>
              <a:rPr lang="nn-NO"/>
              <a:t>s. 4    Berekraft</a:t>
            </a:r>
            <a:endParaRPr lang="nn-NO">
              <a:cs typeface="Poppins"/>
            </a:endParaRPr>
          </a:p>
          <a:p>
            <a:pPr marL="272415" lvl="1" indent="-87630"/>
            <a:r>
              <a:rPr lang="nn-NO"/>
              <a:t>s. 8    Demografisk grunnlag</a:t>
            </a:r>
            <a:endParaRPr lang="nn-NO">
              <a:cs typeface="Poppins"/>
            </a:endParaRPr>
          </a:p>
          <a:p>
            <a:pPr marL="272415" lvl="1" indent="-87630"/>
            <a:r>
              <a:rPr lang="nn-NO"/>
              <a:t>s. 20  Næringsgrunnlag og arbeidsmarknad</a:t>
            </a:r>
            <a:endParaRPr lang="nn-NO">
              <a:cs typeface="Poppins"/>
            </a:endParaRPr>
          </a:p>
          <a:p>
            <a:pPr marL="272415" lvl="1" indent="-87630"/>
            <a:r>
              <a:rPr lang="nn-NO"/>
              <a:t>s. 28  Bustadsituasjon, nabolag, sentrumsutvikling</a:t>
            </a:r>
            <a:endParaRPr lang="nn-NO">
              <a:cs typeface="Poppins"/>
            </a:endParaRPr>
          </a:p>
          <a:p>
            <a:pPr marL="272415" lvl="1" indent="-87630"/>
            <a:r>
              <a:rPr lang="nn-NO"/>
              <a:t>s. 34  Klimagassutslepp og naturmangfald</a:t>
            </a:r>
            <a:endParaRPr lang="nn-NO">
              <a:cs typeface="Poppins"/>
            </a:endParaRPr>
          </a:p>
          <a:p>
            <a:pPr marL="272415" lvl="1" indent="-87630"/>
            <a:r>
              <a:rPr lang="nn-NO"/>
              <a:t>s. 44  Energi og krafttilgang</a:t>
            </a:r>
            <a:endParaRPr lang="nn-NO">
              <a:cs typeface="Poppins"/>
            </a:endParaRPr>
          </a:p>
          <a:p>
            <a:pPr marL="272415" lvl="1" indent="-87630"/>
            <a:r>
              <a:rPr lang="nn-NO"/>
              <a:t>s. 52  Folkehelse, </a:t>
            </a:r>
            <a:r>
              <a:rPr lang="nn-NO" err="1"/>
              <a:t>inkludering</a:t>
            </a:r>
            <a:r>
              <a:rPr lang="nn-NO"/>
              <a:t> og integrering</a:t>
            </a:r>
            <a:endParaRPr lang="nn-NO">
              <a:cs typeface="Poppins"/>
            </a:endParaRPr>
          </a:p>
          <a:p>
            <a:pPr marL="272415" lvl="1" indent="-87630"/>
            <a:r>
              <a:rPr lang="nn-NO"/>
              <a:t>s. 65  Arealbruk</a:t>
            </a:r>
          </a:p>
          <a:p>
            <a:pPr marL="272415" lvl="1" indent="-87630"/>
            <a:r>
              <a:rPr lang="nn-NO"/>
              <a:t>s. 74  Regionale og nasjonale føringar for planlegging  </a:t>
            </a:r>
            <a:endParaRPr lang="nn-NO">
              <a:cs typeface="Poppins"/>
            </a:endParaRPr>
          </a:p>
          <a:p>
            <a:pPr marL="184785" lvl="1" indent="0">
              <a:buNone/>
            </a:pPr>
            <a:endParaRPr lang="nn-NO">
              <a:cs typeface="Poppins"/>
            </a:endParaRPr>
          </a:p>
        </p:txBody>
      </p:sp>
    </p:spTree>
    <p:extLst>
      <p:ext uri="{BB962C8B-B14F-4D97-AF65-F5344CB8AC3E}">
        <p14:creationId xmlns:p14="http://schemas.microsoft.com/office/powerpoint/2010/main" val="4254702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Bustadbygging på Nordmøre&#10;2013-2023 (mars)erert beskrivelse">
            <a:extLst>
              <a:ext uri="{FF2B5EF4-FFF2-40B4-BE49-F238E27FC236}">
                <a16:creationId xmlns:a16="http://schemas.microsoft.com/office/drawing/2014/main" id="{9E542FCF-AAD1-BAF1-0846-18E60EE54313}"/>
              </a:ext>
            </a:extLst>
          </p:cNvPr>
          <p:cNvPicPr>
            <a:picLocks noChangeAspect="1"/>
          </p:cNvPicPr>
          <p:nvPr/>
        </p:nvPicPr>
        <p:blipFill rotWithShape="1">
          <a:blip r:embed="rId2">
            <a:extLst>
              <a:ext uri="{28A0092B-C50C-407E-A947-70E740481C1C}">
                <a14:useLocalDpi xmlns:a14="http://schemas.microsoft.com/office/drawing/2010/main" val="0"/>
              </a:ext>
            </a:extLst>
          </a:blip>
          <a:srcRect t="7522"/>
          <a:stretch/>
        </p:blipFill>
        <p:spPr>
          <a:xfrm>
            <a:off x="3429520" y="0"/>
            <a:ext cx="5561872" cy="5143501"/>
          </a:xfrm>
          <a:prstGeom prst="rect">
            <a:avLst/>
          </a:prstGeom>
        </p:spPr>
      </p:pic>
      <p:sp>
        <p:nvSpPr>
          <p:cNvPr id="2" name="Tittel 1" descr="Bustadbygging på Nordmøre&#10;2013-2023 (mars)">
            <a:extLst>
              <a:ext uri="{FF2B5EF4-FFF2-40B4-BE49-F238E27FC236}">
                <a16:creationId xmlns:a16="http://schemas.microsoft.com/office/drawing/2014/main" id="{7A97F8F0-B93B-A1AC-E9F0-35555BCF1A8B}"/>
              </a:ext>
            </a:extLst>
          </p:cNvPr>
          <p:cNvSpPr>
            <a:spLocks noGrp="1"/>
          </p:cNvSpPr>
          <p:nvPr>
            <p:ph type="title"/>
          </p:nvPr>
        </p:nvSpPr>
        <p:spPr>
          <a:xfrm>
            <a:off x="387742" y="261568"/>
            <a:ext cx="3162702" cy="413827"/>
          </a:xfrm>
        </p:spPr>
        <p:txBody>
          <a:bodyPr/>
          <a:lstStyle/>
          <a:p>
            <a:r>
              <a:rPr lang="nb-NO" dirty="0"/>
              <a:t>Bustadbygging på Nordmøre</a:t>
            </a:r>
            <a:br>
              <a:rPr lang="nb-NO" dirty="0"/>
            </a:br>
            <a:r>
              <a:rPr lang="nb-NO" dirty="0"/>
              <a:t>2013-2023 (mars)</a:t>
            </a:r>
          </a:p>
        </p:txBody>
      </p:sp>
      <p:sp>
        <p:nvSpPr>
          <p:cNvPr id="3" name="TekstSylinder 2">
            <a:extLst>
              <a:ext uri="{FF2B5EF4-FFF2-40B4-BE49-F238E27FC236}">
                <a16:creationId xmlns:a16="http://schemas.microsoft.com/office/drawing/2014/main" id="{3FCC7890-8444-85A2-5DF5-EDD78C58C805}"/>
              </a:ext>
            </a:extLst>
          </p:cNvPr>
          <p:cNvSpPr txBox="1"/>
          <p:nvPr/>
        </p:nvSpPr>
        <p:spPr>
          <a:xfrm>
            <a:off x="329913" y="2068002"/>
            <a:ext cx="2889697" cy="1815882"/>
          </a:xfrm>
          <a:prstGeom prst="rect">
            <a:avLst/>
          </a:prstGeom>
          <a:noFill/>
        </p:spPr>
        <p:txBody>
          <a:bodyPr wrap="square" lIns="91440" tIns="45720" rIns="91440" bIns="45720" anchor="t">
            <a:spAutoFit/>
          </a:bodyPr>
          <a:lstStyle/>
          <a:p>
            <a:r>
              <a:rPr lang="nb-NO" sz="1400">
                <a:ea typeface="+mn-lt"/>
                <a:cs typeface="+mn-lt"/>
              </a:rPr>
              <a:t>Kartet viser nye </a:t>
            </a:r>
            <a:r>
              <a:rPr lang="nb-NO" sz="1400" err="1">
                <a:ea typeface="+mn-lt"/>
                <a:cs typeface="+mn-lt"/>
              </a:rPr>
              <a:t>bustadar</a:t>
            </a:r>
            <a:r>
              <a:rPr lang="nb-NO" sz="1400">
                <a:ea typeface="+mn-lt"/>
                <a:cs typeface="+mn-lt"/>
              </a:rPr>
              <a:t> i perioden 2013-2023. Kvar prikk representerer </a:t>
            </a:r>
            <a:r>
              <a:rPr lang="nb-NO" sz="1400" err="1">
                <a:ea typeface="+mn-lt"/>
                <a:cs typeface="+mn-lt"/>
              </a:rPr>
              <a:t>eitt</a:t>
            </a:r>
            <a:r>
              <a:rPr lang="nb-NO" sz="1400">
                <a:ea typeface="+mn-lt"/>
                <a:cs typeface="+mn-lt"/>
              </a:rPr>
              <a:t> bygg, som kan ha mange </a:t>
            </a:r>
            <a:r>
              <a:rPr lang="nb-NO" sz="1400" err="1">
                <a:ea typeface="+mn-lt"/>
                <a:cs typeface="+mn-lt"/>
              </a:rPr>
              <a:t>bueiningar</a:t>
            </a:r>
            <a:r>
              <a:rPr lang="nb-NO" sz="1400">
                <a:ea typeface="+mn-lt"/>
                <a:cs typeface="+mn-lt"/>
              </a:rPr>
              <a:t>. I dette </a:t>
            </a:r>
            <a:r>
              <a:rPr lang="nb-NO" sz="1400" err="1">
                <a:ea typeface="+mn-lt"/>
                <a:cs typeface="+mn-lt"/>
              </a:rPr>
              <a:t>kartformatet</a:t>
            </a:r>
            <a:r>
              <a:rPr lang="nb-NO" sz="1400">
                <a:ea typeface="+mn-lt"/>
                <a:cs typeface="+mn-lt"/>
              </a:rPr>
              <a:t> vil </a:t>
            </a:r>
            <a:r>
              <a:rPr lang="nb-NO" sz="1400" err="1">
                <a:ea typeface="+mn-lt"/>
                <a:cs typeface="+mn-lt"/>
              </a:rPr>
              <a:t>bygningar</a:t>
            </a:r>
            <a:r>
              <a:rPr lang="nb-NO" sz="1400">
                <a:ea typeface="+mn-lt"/>
                <a:cs typeface="+mn-lt"/>
              </a:rPr>
              <a:t> i tettbygde </a:t>
            </a:r>
            <a:r>
              <a:rPr lang="nb-NO" sz="1400" err="1">
                <a:ea typeface="+mn-lt"/>
                <a:cs typeface="+mn-lt"/>
              </a:rPr>
              <a:t>strok</a:t>
            </a:r>
            <a:r>
              <a:rPr lang="nb-NO" sz="1400">
                <a:ea typeface="+mn-lt"/>
                <a:cs typeface="+mn-lt"/>
              </a:rPr>
              <a:t> ligge tett, slik at </a:t>
            </a:r>
            <a:r>
              <a:rPr lang="nb-NO" sz="1400" err="1">
                <a:ea typeface="+mn-lt"/>
                <a:cs typeface="+mn-lt"/>
              </a:rPr>
              <a:t>raude</a:t>
            </a:r>
            <a:r>
              <a:rPr lang="nb-NO" sz="1400">
                <a:ea typeface="+mn-lt"/>
                <a:cs typeface="+mn-lt"/>
              </a:rPr>
              <a:t> </a:t>
            </a:r>
            <a:r>
              <a:rPr lang="nb-NO" sz="1400" err="1">
                <a:ea typeface="+mn-lt"/>
                <a:cs typeface="+mn-lt"/>
              </a:rPr>
              <a:t>prikkar</a:t>
            </a:r>
            <a:r>
              <a:rPr lang="nb-NO" sz="1400">
                <a:ea typeface="+mn-lt"/>
                <a:cs typeface="+mn-lt"/>
              </a:rPr>
              <a:t> fell </a:t>
            </a:r>
            <a:r>
              <a:rPr lang="nb-NO" sz="1400" err="1">
                <a:ea typeface="+mn-lt"/>
                <a:cs typeface="+mn-lt"/>
              </a:rPr>
              <a:t>saman</a:t>
            </a:r>
            <a:r>
              <a:rPr lang="nb-NO" sz="1400">
                <a:ea typeface="+mn-lt"/>
                <a:cs typeface="+mn-lt"/>
              </a:rPr>
              <a:t>.</a:t>
            </a:r>
          </a:p>
        </p:txBody>
      </p:sp>
    </p:spTree>
    <p:extLst>
      <p:ext uri="{BB962C8B-B14F-4D97-AF65-F5344CB8AC3E}">
        <p14:creationId xmlns:p14="http://schemas.microsoft.com/office/powerpoint/2010/main" val="1480661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97F8F0-B93B-A1AC-E9F0-35555BCF1A8B}"/>
              </a:ext>
            </a:extLst>
          </p:cNvPr>
          <p:cNvSpPr>
            <a:spLocks noGrp="1"/>
          </p:cNvSpPr>
          <p:nvPr>
            <p:ph type="title"/>
          </p:nvPr>
        </p:nvSpPr>
        <p:spPr>
          <a:xfrm>
            <a:off x="387742" y="261568"/>
            <a:ext cx="8365334" cy="413827"/>
          </a:xfrm>
        </p:spPr>
        <p:txBody>
          <a:bodyPr/>
          <a:lstStyle/>
          <a:p>
            <a:r>
              <a:rPr lang="nb-NO" dirty="0"/>
              <a:t>Bustad, nabolag og sentrumsutvikling</a:t>
            </a:r>
          </a:p>
        </p:txBody>
      </p:sp>
      <p:sp>
        <p:nvSpPr>
          <p:cNvPr id="20" name="TekstSylinder 19">
            <a:extLst>
              <a:ext uri="{FF2B5EF4-FFF2-40B4-BE49-F238E27FC236}">
                <a16:creationId xmlns:a16="http://schemas.microsoft.com/office/drawing/2014/main" id="{165A7FAF-5DB8-C661-8450-956D9E13D713}"/>
              </a:ext>
            </a:extLst>
          </p:cNvPr>
          <p:cNvSpPr txBox="1"/>
          <p:nvPr/>
        </p:nvSpPr>
        <p:spPr>
          <a:xfrm>
            <a:off x="234653" y="1504335"/>
            <a:ext cx="3545473" cy="3054682"/>
          </a:xfrm>
          <a:prstGeom prst="rect">
            <a:avLst/>
          </a:prstGeom>
          <a:noFill/>
        </p:spPr>
        <p:txBody>
          <a:bodyPr wrap="square">
            <a:spAutoFit/>
          </a:bodyPr>
          <a:lstStyle/>
          <a:p>
            <a:pPr algn="l"/>
            <a:r>
              <a:rPr lang="nb-NO" sz="1400" i="1"/>
              <a:t>«Som innbyggere har vi blitt mer kravstore og selektive når vi velger hvor vi vil bo og oppholde oss. Attraktivitet har derfor blitt et viktig konkurransefortrinn i kampen om å tiltrekke seg nye innbyggere, arbeidskraft og arbeidsplasser. Vi ønsker oss trygge og trivelige hverdagsomgivelser, samtidig som stedene også skal være spennende og by på arenaer for aktiviteter og opplevelser».		</a:t>
            </a:r>
            <a:br>
              <a:rPr lang="nb-NO" sz="1400" i="1"/>
            </a:br>
            <a:endParaRPr lang="nb-NO" sz="1400" i="1"/>
          </a:p>
          <a:p>
            <a:pPr algn="l"/>
            <a:r>
              <a:rPr lang="nb-NO" sz="1050"/>
              <a:t>(Byrom, idehandbok, </a:t>
            </a:r>
            <a:r>
              <a:rPr lang="nb-NO" sz="1050" err="1"/>
              <a:t>KDD</a:t>
            </a:r>
            <a:r>
              <a:rPr lang="nb-NO" sz="1050"/>
              <a:t> 2018)</a:t>
            </a:r>
            <a:endParaRPr lang="nb-NO" sz="1050" b="0" i="0">
              <a:solidFill>
                <a:srgbClr val="333333"/>
              </a:solidFill>
              <a:effectLst/>
            </a:endParaRPr>
          </a:p>
        </p:txBody>
      </p:sp>
      <p:sp>
        <p:nvSpPr>
          <p:cNvPr id="10" name="TekstSylinder 9">
            <a:extLst>
              <a:ext uri="{FF2B5EF4-FFF2-40B4-BE49-F238E27FC236}">
                <a16:creationId xmlns:a16="http://schemas.microsoft.com/office/drawing/2014/main" id="{ACD09D6C-F0FB-51EC-0BC3-E26BCD03D13E}"/>
              </a:ext>
            </a:extLst>
          </p:cNvPr>
          <p:cNvSpPr txBox="1"/>
          <p:nvPr/>
        </p:nvSpPr>
        <p:spPr>
          <a:xfrm>
            <a:off x="4536504" y="1721278"/>
            <a:ext cx="4263874" cy="2423740"/>
          </a:xfrm>
          <a:prstGeom prst="rect">
            <a:avLst/>
          </a:prstGeom>
          <a:noFill/>
        </p:spPr>
        <p:txBody>
          <a:bodyPr wrap="square" lIns="91440" tIns="45720" rIns="91440" bIns="45720" anchor="t">
            <a:spAutoFit/>
          </a:bodyPr>
          <a:lstStyle/>
          <a:p>
            <a:pPr algn="l"/>
            <a:r>
              <a:rPr lang="nb-NO" sz="1100" b="1" i="0" dirty="0">
                <a:solidFill>
                  <a:srgbClr val="000000"/>
                </a:solidFill>
                <a:effectLst/>
              </a:rPr>
              <a:t>8 prinsipp for </a:t>
            </a:r>
            <a:r>
              <a:rPr lang="nb-NO" sz="1100" b="1" i="0" dirty="0" err="1">
                <a:solidFill>
                  <a:srgbClr val="000000"/>
                </a:solidFill>
                <a:effectLst/>
              </a:rPr>
              <a:t>helsefremmande</a:t>
            </a:r>
            <a:r>
              <a:rPr lang="nb-NO" sz="1100" b="1" i="0" dirty="0">
                <a:solidFill>
                  <a:srgbClr val="000000"/>
                </a:solidFill>
                <a:effectLst/>
              </a:rPr>
              <a:t> stadutvikling</a:t>
            </a:r>
          </a:p>
          <a:p>
            <a:pPr algn="l"/>
            <a:endParaRPr lang="nb-NO" sz="1100" b="0" i="0" dirty="0">
              <a:solidFill>
                <a:srgbClr val="000000"/>
              </a:solidFill>
              <a:effectLst/>
            </a:endParaRPr>
          </a:p>
          <a:p>
            <a:pPr algn="l"/>
            <a:r>
              <a:rPr lang="nb-NO" sz="1100" dirty="0">
                <a:solidFill>
                  <a:srgbClr val="000000"/>
                </a:solidFill>
              </a:rPr>
              <a:t>- </a:t>
            </a:r>
            <a:r>
              <a:rPr lang="nb-NO" sz="1100" b="0" i="0" dirty="0">
                <a:solidFill>
                  <a:srgbClr val="000000"/>
                </a:solidFill>
                <a:effectLst/>
              </a:rPr>
              <a:t>Prioriter </a:t>
            </a:r>
            <a:r>
              <a:rPr lang="nb-NO" sz="1100" b="0" i="0" dirty="0" err="1">
                <a:solidFill>
                  <a:srgbClr val="000000"/>
                </a:solidFill>
                <a:effectLst/>
              </a:rPr>
              <a:t>gåande</a:t>
            </a:r>
            <a:r>
              <a:rPr lang="nb-NO" sz="1100" b="0" i="0" dirty="0">
                <a:solidFill>
                  <a:srgbClr val="000000"/>
                </a:solidFill>
                <a:effectLst/>
              </a:rPr>
              <a:t> og </a:t>
            </a:r>
            <a:r>
              <a:rPr lang="nb-NO" sz="1100" b="0" i="0" dirty="0" err="1">
                <a:solidFill>
                  <a:srgbClr val="000000"/>
                </a:solidFill>
                <a:effectLst/>
              </a:rPr>
              <a:t>syklande</a:t>
            </a:r>
            <a:endParaRPr lang="nb-NO" sz="1100" b="0" i="0" dirty="0">
              <a:solidFill>
                <a:srgbClr val="000000"/>
              </a:solidFill>
              <a:effectLst/>
            </a:endParaRPr>
          </a:p>
          <a:p>
            <a:pPr algn="l"/>
            <a:r>
              <a:rPr lang="nb-NO" sz="1100" dirty="0">
                <a:solidFill>
                  <a:srgbClr val="000000"/>
                </a:solidFill>
              </a:rPr>
              <a:t>- I</a:t>
            </a:r>
            <a:r>
              <a:rPr lang="nb-NO" sz="1100" b="0" i="0" dirty="0">
                <a:solidFill>
                  <a:srgbClr val="000000"/>
                </a:solidFill>
                <a:effectLst/>
              </a:rPr>
              <a:t>nkluder ulike menneske sine behov</a:t>
            </a:r>
            <a:endParaRPr lang="nb-NO" sz="1100" b="0" i="0" dirty="0">
              <a:solidFill>
                <a:srgbClr val="000000"/>
              </a:solidFill>
              <a:effectLst/>
              <a:cs typeface="Poppins"/>
            </a:endParaRPr>
          </a:p>
          <a:p>
            <a:pPr algn="l"/>
            <a:r>
              <a:rPr lang="nb-NO" sz="1100" b="0" i="0" dirty="0">
                <a:solidFill>
                  <a:srgbClr val="000000"/>
                </a:solidFill>
                <a:effectLst/>
              </a:rPr>
              <a:t>- Involver </a:t>
            </a:r>
            <a:r>
              <a:rPr lang="nb-NO" sz="1100" b="0" i="0" dirty="0" err="1">
                <a:solidFill>
                  <a:srgbClr val="000000"/>
                </a:solidFill>
                <a:effectLst/>
              </a:rPr>
              <a:t>innbyggarane</a:t>
            </a:r>
            <a:r>
              <a:rPr lang="nb-NO" sz="1100" b="0" i="0" dirty="0">
                <a:solidFill>
                  <a:srgbClr val="000000"/>
                </a:solidFill>
                <a:effectLst/>
              </a:rPr>
              <a:t> </a:t>
            </a:r>
            <a:r>
              <a:rPr lang="nb-NO" sz="1100" b="0" i="0" dirty="0" err="1">
                <a:solidFill>
                  <a:srgbClr val="000000"/>
                </a:solidFill>
                <a:effectLst/>
              </a:rPr>
              <a:t>tidleg</a:t>
            </a:r>
            <a:endParaRPr lang="nb-NO" sz="1100" b="0" i="0" dirty="0">
              <a:solidFill>
                <a:srgbClr val="000000"/>
              </a:solidFill>
              <a:effectLst/>
            </a:endParaRPr>
          </a:p>
          <a:p>
            <a:pPr algn="l"/>
            <a:r>
              <a:rPr lang="nb-NO" sz="1100" b="0" i="0" dirty="0">
                <a:solidFill>
                  <a:srgbClr val="000000"/>
                </a:solidFill>
                <a:effectLst/>
              </a:rPr>
              <a:t>- Skap trygge nærmiljø med gode sosiale </a:t>
            </a:r>
            <a:r>
              <a:rPr lang="nb-NO" sz="1100" b="0" i="0" dirty="0" err="1">
                <a:solidFill>
                  <a:srgbClr val="000000"/>
                </a:solidFill>
                <a:effectLst/>
              </a:rPr>
              <a:t>møteplassar</a:t>
            </a:r>
            <a:endParaRPr lang="nb-NO" sz="1100" b="0" i="0" dirty="0">
              <a:solidFill>
                <a:srgbClr val="000000"/>
              </a:solidFill>
              <a:effectLst/>
            </a:endParaRPr>
          </a:p>
          <a:p>
            <a:pPr algn="l"/>
            <a:r>
              <a:rPr lang="nb-NO" sz="1100" b="0" i="0" dirty="0">
                <a:solidFill>
                  <a:srgbClr val="000000"/>
                </a:solidFill>
                <a:effectLst/>
              </a:rPr>
              <a:t>- Prioriter arkitektur, estetikk og nærleik til </a:t>
            </a:r>
            <a:r>
              <a:rPr lang="nb-NO" sz="1100" b="0" i="0" dirty="0" err="1">
                <a:solidFill>
                  <a:srgbClr val="000000"/>
                </a:solidFill>
                <a:effectLst/>
              </a:rPr>
              <a:t>grøne</a:t>
            </a:r>
            <a:r>
              <a:rPr lang="nb-NO" sz="1100" b="0" i="0" dirty="0">
                <a:solidFill>
                  <a:srgbClr val="000000"/>
                </a:solidFill>
                <a:effectLst/>
              </a:rPr>
              <a:t> område</a:t>
            </a:r>
            <a:endParaRPr lang="nb-NO" sz="1100" b="0" i="0" dirty="0">
              <a:solidFill>
                <a:srgbClr val="000000"/>
              </a:solidFill>
              <a:effectLst/>
              <a:cs typeface="Poppins"/>
            </a:endParaRPr>
          </a:p>
          <a:p>
            <a:pPr algn="l"/>
            <a:r>
              <a:rPr lang="nb-NO" sz="1100" b="0" i="0" dirty="0">
                <a:solidFill>
                  <a:srgbClr val="000000"/>
                </a:solidFill>
                <a:effectLst/>
              </a:rPr>
              <a:t>- Sikre nærleik til </a:t>
            </a:r>
            <a:r>
              <a:rPr lang="nb-NO" sz="1100" b="0" i="0" dirty="0" err="1">
                <a:solidFill>
                  <a:srgbClr val="000000"/>
                </a:solidFill>
                <a:effectLst/>
              </a:rPr>
              <a:t>fasilitetar</a:t>
            </a:r>
            <a:r>
              <a:rPr lang="nb-NO" sz="1100" b="0" i="0" dirty="0">
                <a:solidFill>
                  <a:srgbClr val="000000"/>
                </a:solidFill>
                <a:effectLst/>
              </a:rPr>
              <a:t> og </a:t>
            </a:r>
            <a:r>
              <a:rPr lang="nb-NO" sz="1100" b="0" i="0" dirty="0" err="1">
                <a:solidFill>
                  <a:srgbClr val="000000"/>
                </a:solidFill>
                <a:effectLst/>
              </a:rPr>
              <a:t>tenester</a:t>
            </a:r>
            <a:endParaRPr lang="nb-NO" sz="1100" b="0" i="0" dirty="0">
              <a:solidFill>
                <a:srgbClr val="000000"/>
              </a:solidFill>
              <a:effectLst/>
            </a:endParaRPr>
          </a:p>
          <a:p>
            <a:r>
              <a:rPr lang="nb-NO" sz="1100" b="0" i="0" dirty="0">
                <a:solidFill>
                  <a:srgbClr val="000000"/>
                </a:solidFill>
                <a:effectLst/>
              </a:rPr>
              <a:t>- Sørg for ei </a:t>
            </a:r>
            <a:r>
              <a:rPr lang="nb-NO" sz="1100" b="0" i="0" dirty="0" err="1">
                <a:solidFill>
                  <a:srgbClr val="000000"/>
                </a:solidFill>
                <a:effectLst/>
              </a:rPr>
              <a:t>heilskapleg</a:t>
            </a:r>
            <a:r>
              <a:rPr lang="nb-NO" sz="1100" b="0" i="0" dirty="0">
                <a:solidFill>
                  <a:srgbClr val="000000"/>
                </a:solidFill>
                <a:effectLst/>
              </a:rPr>
              <a:t>, langsiktig og </a:t>
            </a:r>
            <a:r>
              <a:rPr lang="nb-NO" sz="1100" b="0" i="0" dirty="0" err="1">
                <a:solidFill>
                  <a:srgbClr val="000000"/>
                </a:solidFill>
                <a:effectLst/>
              </a:rPr>
              <a:t>tverrfagleg</a:t>
            </a:r>
            <a:r>
              <a:rPr lang="nb-NO" sz="1100" b="0" i="0" dirty="0">
                <a:solidFill>
                  <a:srgbClr val="000000"/>
                </a:solidFill>
                <a:effectLst/>
              </a:rPr>
              <a:t> planlegging</a:t>
            </a:r>
          </a:p>
          <a:p>
            <a:pPr marL="171450" indent="-171450" algn="l">
              <a:buFontTx/>
              <a:buChar char="-"/>
            </a:pPr>
            <a:r>
              <a:rPr lang="nb-NO" sz="1100" b="0" i="0" dirty="0">
                <a:solidFill>
                  <a:srgbClr val="000000"/>
                </a:solidFill>
                <a:effectLst/>
              </a:rPr>
              <a:t>Fordel goder og byrder rettferdig</a:t>
            </a:r>
          </a:p>
          <a:p>
            <a:pPr algn="l"/>
            <a:endParaRPr lang="nb-NO" sz="1100" dirty="0">
              <a:solidFill>
                <a:srgbClr val="000000"/>
              </a:solidFill>
              <a:cs typeface="Poppins"/>
            </a:endParaRPr>
          </a:p>
          <a:p>
            <a:r>
              <a:rPr lang="nb-NO" sz="1050" i="0" dirty="0">
                <a:solidFill>
                  <a:srgbClr val="000000"/>
                </a:solidFill>
                <a:effectLst/>
              </a:rPr>
              <a:t>			(Kjelde: Sunne kommuner)</a:t>
            </a:r>
            <a:endParaRPr lang="nb-NO" sz="1050" i="0" dirty="0">
              <a:solidFill>
                <a:srgbClr val="000000"/>
              </a:solidFill>
              <a:effectLst/>
              <a:cs typeface="Poppins"/>
            </a:endParaRPr>
          </a:p>
          <a:p>
            <a:pPr algn="l"/>
            <a:endParaRPr lang="nb-NO" sz="900" b="0" i="0" dirty="0">
              <a:solidFill>
                <a:srgbClr val="000000"/>
              </a:solidFill>
              <a:effectLst/>
            </a:endParaRPr>
          </a:p>
        </p:txBody>
      </p:sp>
      <p:sp>
        <p:nvSpPr>
          <p:cNvPr id="11" name="Rektangel 10" descr="8 prinsipp for helsefremmande stadutvikling.&#10;">
            <a:extLst>
              <a:ext uri="{FF2B5EF4-FFF2-40B4-BE49-F238E27FC236}">
                <a16:creationId xmlns:a16="http://schemas.microsoft.com/office/drawing/2014/main" id="{432530CA-099B-A329-2C5E-91DCED74A0D4}"/>
              </a:ext>
            </a:extLst>
          </p:cNvPr>
          <p:cNvSpPr/>
          <p:nvPr/>
        </p:nvSpPr>
        <p:spPr>
          <a:xfrm>
            <a:off x="4212139" y="1504335"/>
            <a:ext cx="4636893" cy="2717214"/>
          </a:xfrm>
          <a:prstGeom prst="rect">
            <a:avLst/>
          </a:prstGeom>
          <a:noFill/>
          <a:ln>
            <a:solidFill>
              <a:srgbClr val="00568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5" name="Grafikk 4">
            <a:extLst>
              <a:ext uri="{FF2B5EF4-FFF2-40B4-BE49-F238E27FC236}">
                <a16:creationId xmlns:a16="http://schemas.microsoft.com/office/drawing/2014/main" id="{AB391412-4ABB-B96F-D256-4237951D754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87740" y="3378316"/>
            <a:ext cx="2361402" cy="2361402"/>
          </a:xfrm>
          <a:prstGeom prst="rect">
            <a:avLst/>
          </a:prstGeom>
        </p:spPr>
      </p:pic>
      <p:pic>
        <p:nvPicPr>
          <p:cNvPr id="6" name="Grafikk 5">
            <a:extLst>
              <a:ext uri="{FF2B5EF4-FFF2-40B4-BE49-F238E27FC236}">
                <a16:creationId xmlns:a16="http://schemas.microsoft.com/office/drawing/2014/main" id="{9BBE768F-C788-9D9A-9FCD-25A02255F73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59971" y="70001"/>
            <a:ext cx="1990165" cy="1990165"/>
          </a:xfrm>
          <a:prstGeom prst="rect">
            <a:avLst/>
          </a:prstGeom>
        </p:spPr>
      </p:pic>
      <p:pic>
        <p:nvPicPr>
          <p:cNvPr id="7" name="Grafikk 6">
            <a:extLst>
              <a:ext uri="{FF2B5EF4-FFF2-40B4-BE49-F238E27FC236}">
                <a16:creationId xmlns:a16="http://schemas.microsoft.com/office/drawing/2014/main" id="{1B9704E7-E7CF-9786-F054-4F7B7A8568D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90048" y="3127108"/>
            <a:ext cx="2532844" cy="2532844"/>
          </a:xfrm>
          <a:prstGeom prst="rect">
            <a:avLst/>
          </a:prstGeom>
        </p:spPr>
      </p:pic>
      <p:pic>
        <p:nvPicPr>
          <p:cNvPr id="8" name="Grafikk 7">
            <a:extLst>
              <a:ext uri="{FF2B5EF4-FFF2-40B4-BE49-F238E27FC236}">
                <a16:creationId xmlns:a16="http://schemas.microsoft.com/office/drawing/2014/main" id="{1D6E5D80-46DD-3C32-1B6D-C52004D8B206}"/>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17980" y="3467701"/>
            <a:ext cx="1990165" cy="1990165"/>
          </a:xfrm>
          <a:prstGeom prst="rect">
            <a:avLst/>
          </a:prstGeom>
        </p:spPr>
      </p:pic>
    </p:spTree>
    <p:extLst>
      <p:ext uri="{BB962C8B-B14F-4D97-AF65-F5344CB8AC3E}">
        <p14:creationId xmlns:p14="http://schemas.microsoft.com/office/powerpoint/2010/main" val="40637691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97F8F0-B93B-A1AC-E9F0-35555BCF1A8B}"/>
              </a:ext>
            </a:extLst>
          </p:cNvPr>
          <p:cNvSpPr>
            <a:spLocks noGrp="1"/>
          </p:cNvSpPr>
          <p:nvPr>
            <p:ph type="title"/>
          </p:nvPr>
        </p:nvSpPr>
        <p:spPr>
          <a:xfrm>
            <a:off x="389333" y="162514"/>
            <a:ext cx="8365334" cy="413827"/>
          </a:xfrm>
        </p:spPr>
        <p:txBody>
          <a:bodyPr/>
          <a:lstStyle/>
          <a:p>
            <a:r>
              <a:rPr lang="nb-NO"/>
              <a:t>Refleksjonsspørsmål bustadsituasjon, gode sentrum og nabolag</a:t>
            </a:r>
          </a:p>
        </p:txBody>
      </p:sp>
      <p:sp>
        <p:nvSpPr>
          <p:cNvPr id="3" name="Plasshaldar for innhald 2">
            <a:extLst>
              <a:ext uri="{FF2B5EF4-FFF2-40B4-BE49-F238E27FC236}">
                <a16:creationId xmlns:a16="http://schemas.microsoft.com/office/drawing/2014/main" id="{E8736DDC-2D7B-9647-92EB-45104B97172D}"/>
              </a:ext>
            </a:extLst>
          </p:cNvPr>
          <p:cNvSpPr>
            <a:spLocks noGrp="1"/>
          </p:cNvSpPr>
          <p:nvPr>
            <p:ph idx="1"/>
          </p:nvPr>
        </p:nvSpPr>
        <p:spPr>
          <a:xfrm>
            <a:off x="389334" y="1127019"/>
            <a:ext cx="8442240" cy="4289573"/>
          </a:xfrm>
        </p:spPr>
        <p:txBody>
          <a:bodyPr vert="horz" lIns="36000" tIns="18000" rIns="36000" bIns="18000" rtlCol="0" anchor="t">
            <a:noAutofit/>
          </a:bodyPr>
          <a:lstStyle/>
          <a:p>
            <a:pPr>
              <a:spcBef>
                <a:spcPts val="1200"/>
              </a:spcBef>
            </a:pPr>
            <a:r>
              <a:rPr lang="nn-NO" sz="1200">
                <a:ea typeface="+mn-lt"/>
                <a:cs typeface="+mn-lt"/>
              </a:rPr>
              <a:t> </a:t>
            </a:r>
            <a:r>
              <a:rPr lang="nn-NO" sz="1400">
                <a:ea typeface="+mn-lt"/>
                <a:cs typeface="+mn-lt"/>
              </a:rPr>
              <a:t>Kva bustadtypar trengst i kommunane på Nordmøre?</a:t>
            </a:r>
            <a:r>
              <a:rPr lang="nn-NO" sz="1400">
                <a:cs typeface="Poppins"/>
              </a:rPr>
              <a:t> Kvar bør dei ligge?</a:t>
            </a:r>
          </a:p>
          <a:p>
            <a:pPr marL="87630" indent="-87630">
              <a:spcBef>
                <a:spcPts val="1200"/>
              </a:spcBef>
            </a:pPr>
            <a:r>
              <a:rPr lang="nn-NO" sz="1400">
                <a:cs typeface="Poppins"/>
              </a:rPr>
              <a:t> Treng vår kommune nye, alternative buformer med fellesskapsløysingar? </a:t>
            </a:r>
          </a:p>
          <a:p>
            <a:pPr marL="87630" indent="-87630">
              <a:spcBef>
                <a:spcPts val="1200"/>
              </a:spcBef>
            </a:pPr>
            <a:r>
              <a:rPr lang="nn-NO" sz="1400">
                <a:ea typeface="+mn-lt"/>
                <a:cs typeface="+mn-lt"/>
              </a:rPr>
              <a:t> Kva legg vi i «</a:t>
            </a:r>
            <a:r>
              <a:rPr lang="nn-NO" sz="1400" i="1">
                <a:ea typeface="+mn-lt"/>
                <a:cs typeface="+mn-lt"/>
              </a:rPr>
              <a:t>kvalitet i </a:t>
            </a:r>
            <a:r>
              <a:rPr lang="nn-NO" sz="1400" i="1" err="1">
                <a:ea typeface="+mn-lt"/>
                <a:cs typeface="+mn-lt"/>
              </a:rPr>
              <a:t>bumiljø</a:t>
            </a:r>
            <a:r>
              <a:rPr lang="nn-NO" sz="1400" i="1">
                <a:ea typeface="+mn-lt"/>
                <a:cs typeface="+mn-lt"/>
              </a:rPr>
              <a:t> og nabolag» og </a:t>
            </a:r>
            <a:r>
              <a:rPr lang="nn-NO" sz="1400">
                <a:ea typeface="+mn-lt"/>
                <a:cs typeface="+mn-lt"/>
              </a:rPr>
              <a:t>kva må til for å oppnå slik kvalitet i </a:t>
            </a:r>
            <a:r>
              <a:rPr lang="nn-NO" sz="1400" err="1">
                <a:ea typeface="+mn-lt"/>
                <a:cs typeface="+mn-lt"/>
              </a:rPr>
              <a:t>bumiljøa</a:t>
            </a:r>
            <a:r>
              <a:rPr lang="nn-NO" sz="1400">
                <a:ea typeface="+mn-lt"/>
                <a:cs typeface="+mn-lt"/>
              </a:rPr>
              <a:t> på Nordmøre?</a:t>
            </a:r>
            <a:endParaRPr lang="nb-NO" sz="1400" i="1">
              <a:ea typeface="+mn-lt"/>
              <a:cs typeface="+mn-lt"/>
            </a:endParaRPr>
          </a:p>
          <a:p>
            <a:pPr marL="87630" indent="-87630">
              <a:spcBef>
                <a:spcPts val="1200"/>
              </a:spcBef>
            </a:pPr>
            <a:r>
              <a:rPr lang="nn-NO" sz="1400">
                <a:ea typeface="+mn-lt"/>
                <a:cs typeface="+mn-lt"/>
              </a:rPr>
              <a:t> Kva rolle ønsker kommunen å ta i bustadutviklinga?</a:t>
            </a:r>
          </a:p>
          <a:p>
            <a:pPr marL="87630" indent="-87630">
              <a:spcBef>
                <a:spcPts val="1200"/>
              </a:spcBef>
            </a:pPr>
            <a:r>
              <a:rPr lang="nn-NO" sz="1400">
                <a:cs typeface="Poppins"/>
              </a:rPr>
              <a:t> Kva skal sentrumsområda på Nordmøre innehalde og kva skal dei tilby innbyggarane? Kva er verkemidla?</a:t>
            </a:r>
          </a:p>
          <a:p>
            <a:pPr marL="87630" indent="-87630">
              <a:spcBef>
                <a:spcPts val="1200"/>
              </a:spcBef>
            </a:pPr>
            <a:r>
              <a:rPr lang="nn-NO" sz="1400">
                <a:cs typeface="Poppins"/>
              </a:rPr>
              <a:t>Korleis kan offentlege og private aktørar arbeide saman for å oppnå dei stadane og nabolaga vi ønskjer oss på Nordmøre?</a:t>
            </a:r>
          </a:p>
          <a:p>
            <a:pPr marL="87630" indent="-87630"/>
            <a:endParaRPr lang="nn-NO" sz="1200">
              <a:cs typeface="Poppins"/>
            </a:endParaRPr>
          </a:p>
          <a:p>
            <a:pPr marL="87630" indent="-87630"/>
            <a:endParaRPr lang="nb-NO" sz="1200">
              <a:cs typeface="Poppins"/>
            </a:endParaRPr>
          </a:p>
        </p:txBody>
      </p:sp>
    </p:spTree>
    <p:extLst>
      <p:ext uri="{BB962C8B-B14F-4D97-AF65-F5344CB8AC3E}">
        <p14:creationId xmlns:p14="http://schemas.microsoft.com/office/powerpoint/2010/main" val="2631821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97F8F0-B93B-A1AC-E9F0-35555BCF1A8B}"/>
              </a:ext>
            </a:extLst>
          </p:cNvPr>
          <p:cNvSpPr>
            <a:spLocks noGrp="1"/>
          </p:cNvSpPr>
          <p:nvPr>
            <p:ph type="title"/>
          </p:nvPr>
        </p:nvSpPr>
        <p:spPr>
          <a:xfrm>
            <a:off x="389333" y="128528"/>
            <a:ext cx="8365334" cy="413827"/>
          </a:xfrm>
        </p:spPr>
        <p:txBody>
          <a:bodyPr/>
          <a:lstStyle/>
          <a:p>
            <a:r>
              <a:rPr lang="nb-NO"/>
              <a:t>Lenker bustadsituasjon, gode sentrum og nabolag</a:t>
            </a:r>
          </a:p>
        </p:txBody>
      </p:sp>
      <p:sp>
        <p:nvSpPr>
          <p:cNvPr id="5" name="TekstSylinder 5">
            <a:extLst>
              <a:ext uri="{FF2B5EF4-FFF2-40B4-BE49-F238E27FC236}">
                <a16:creationId xmlns:a16="http://schemas.microsoft.com/office/drawing/2014/main" id="{8A7E8B19-91E8-C407-5A71-21C7FED6C1A5}"/>
              </a:ext>
            </a:extLst>
          </p:cNvPr>
          <p:cNvSpPr txBox="1"/>
          <p:nvPr/>
        </p:nvSpPr>
        <p:spPr>
          <a:xfrm>
            <a:off x="284630" y="548849"/>
            <a:ext cx="8175001" cy="5016758"/>
          </a:xfrm>
          <a:prstGeom prst="rect">
            <a:avLst/>
          </a:prstGeom>
          <a:noFill/>
        </p:spPr>
        <p:txBody>
          <a:bodyPr wrap="square" lIns="91440" tIns="45720" rIns="91440" bIns="45720" anchor="t">
            <a:spAutoFit/>
          </a:bodyPr>
          <a:lstStyle/>
          <a:p>
            <a:r>
              <a:rPr lang="nb-NO" sz="1000" dirty="0">
                <a:ea typeface="+mn-lt"/>
                <a:cs typeface="+mn-lt"/>
              </a:rPr>
              <a:t>Kommunen som bustadpolitisk aktør (Kommunenes Sentralforbund 2018)</a:t>
            </a:r>
          </a:p>
          <a:p>
            <a:r>
              <a:rPr lang="nb-NO" sz="1000" dirty="0">
                <a:ea typeface="+mn-lt"/>
                <a:cs typeface="+mn-lt"/>
                <a:hlinkClick r:id="rId2"/>
              </a:rPr>
              <a:t>https://www.ks.no/contentassets/ce79cbe8d1f14487a8bda2efc60c034b/kommunen_som_aktiv_boligpolitisk_aktor_sluttrapport.pdf</a:t>
            </a:r>
            <a:endParaRPr lang="nb-NO" sz="1000" dirty="0">
              <a:ea typeface="+mn-lt"/>
              <a:cs typeface="+mn-lt"/>
            </a:endParaRPr>
          </a:p>
          <a:p>
            <a:endParaRPr lang="nb-NO" sz="1000" b="1" dirty="0">
              <a:ea typeface="+mn-lt"/>
              <a:cs typeface="+mn-lt"/>
            </a:endParaRPr>
          </a:p>
          <a:p>
            <a:r>
              <a:rPr lang="nb-NO" sz="1000" dirty="0">
                <a:ea typeface="+mn-lt"/>
                <a:cs typeface="+mn-lt"/>
              </a:rPr>
              <a:t>Boligstrategiske tiltak (Rambøll, 2014)</a:t>
            </a:r>
          </a:p>
          <a:p>
            <a:r>
              <a:rPr lang="nb-NO" sz="1000" dirty="0">
                <a:ea typeface="+mn-lt"/>
                <a:cs typeface="+mn-lt"/>
                <a:hlinkClick r:id="rId3"/>
              </a:rPr>
              <a:t>https://distriktssenteret.no/litteratur/gode-eksempler-pa-boligstrategiske-tiltak/</a:t>
            </a:r>
            <a:endParaRPr lang="nb-NO" sz="1000" dirty="0">
              <a:cs typeface="Poppins"/>
            </a:endParaRPr>
          </a:p>
          <a:p>
            <a:endParaRPr lang="nb-NO" sz="1000" dirty="0">
              <a:ea typeface="+mn-lt"/>
              <a:cs typeface="+mn-lt"/>
            </a:endParaRPr>
          </a:p>
          <a:p>
            <a:r>
              <a:rPr lang="nb-NO" sz="1000" dirty="0" err="1">
                <a:ea typeface="+mn-lt"/>
                <a:cs typeface="+mn-lt"/>
              </a:rPr>
              <a:t>Bustadpreferansar</a:t>
            </a:r>
            <a:r>
              <a:rPr lang="nb-NO" sz="1000" dirty="0">
                <a:ea typeface="+mn-lt"/>
                <a:cs typeface="+mn-lt"/>
              </a:rPr>
              <a:t> i distrikta (NIBR, 2014)</a:t>
            </a:r>
          </a:p>
          <a:p>
            <a:r>
              <a:rPr lang="nb-NO" sz="1000" dirty="0">
                <a:ea typeface="+mn-lt"/>
                <a:cs typeface="+mn-lt"/>
                <a:hlinkClick r:id="rId4"/>
              </a:rPr>
              <a:t>https://distriktssenteret.no/litteratur/boligpreferanser-distrikta/</a:t>
            </a:r>
            <a:r>
              <a:rPr lang="nb-NO" sz="1000" dirty="0">
                <a:ea typeface="+mn-lt"/>
                <a:cs typeface="+mn-lt"/>
              </a:rPr>
              <a:t> </a:t>
            </a:r>
          </a:p>
          <a:p>
            <a:endParaRPr lang="nn-NO" sz="1000" dirty="0"/>
          </a:p>
          <a:p>
            <a:r>
              <a:rPr lang="nb-NO" sz="1000" dirty="0">
                <a:ea typeface="+mn-lt"/>
                <a:cs typeface="+mn-lt"/>
              </a:rPr>
              <a:t>Samanheng mellom tilgang på bustad og rekruttering av arbeidskraft (Samfunnsøkonomisk analyse, 2020)</a:t>
            </a:r>
          </a:p>
          <a:p>
            <a:r>
              <a:rPr lang="nb-NO" sz="1000" dirty="0">
                <a:ea typeface="+mn-lt"/>
                <a:cs typeface="+mn-lt"/>
                <a:hlinkClick r:id="rId5"/>
              </a:rPr>
              <a:t>https://distriktssenteret.no/wp-content/uploads/2021/01/tilgang-pa-boliger-i-distriktene-og-rekruttering-av-arbeidskraft.pdf</a:t>
            </a:r>
            <a:r>
              <a:rPr lang="nb-NO" sz="1000" dirty="0">
                <a:ea typeface="+mn-lt"/>
                <a:cs typeface="+mn-lt"/>
              </a:rPr>
              <a:t> </a:t>
            </a:r>
            <a:endParaRPr lang="nb-NO" sz="1000" dirty="0">
              <a:cs typeface="Poppins"/>
            </a:endParaRPr>
          </a:p>
          <a:p>
            <a:endParaRPr lang="nb-NO" sz="1000" dirty="0">
              <a:ea typeface="+mn-lt"/>
              <a:cs typeface="+mn-lt"/>
            </a:endParaRPr>
          </a:p>
          <a:p>
            <a:r>
              <a:rPr lang="nb-NO" sz="1000" dirty="0">
                <a:ea typeface="+mn-lt"/>
                <a:cs typeface="+mn-lt"/>
              </a:rPr>
              <a:t>Attraktive og </a:t>
            </a:r>
            <a:r>
              <a:rPr lang="nb-NO" sz="1000" dirty="0" err="1">
                <a:ea typeface="+mn-lt"/>
                <a:cs typeface="+mn-lt"/>
              </a:rPr>
              <a:t>berekraftige</a:t>
            </a:r>
            <a:r>
              <a:rPr lang="nb-NO" sz="1000" dirty="0">
                <a:ea typeface="+mn-lt"/>
                <a:cs typeface="+mn-lt"/>
              </a:rPr>
              <a:t> bumiljø i </a:t>
            </a:r>
            <a:r>
              <a:rPr lang="nb-NO" sz="1000" dirty="0" err="1">
                <a:ea typeface="+mn-lt"/>
                <a:cs typeface="+mn-lt"/>
              </a:rPr>
              <a:t>småbyar</a:t>
            </a:r>
            <a:r>
              <a:rPr lang="nb-NO" sz="1000" dirty="0">
                <a:ea typeface="+mn-lt"/>
                <a:cs typeface="+mn-lt"/>
              </a:rPr>
              <a:t> (</a:t>
            </a:r>
            <a:r>
              <a:rPr lang="nb-NO" sz="1000" dirty="0" err="1">
                <a:ea typeface="+mn-lt"/>
                <a:cs typeface="+mn-lt"/>
              </a:rPr>
              <a:t>Gehl</a:t>
            </a:r>
            <a:r>
              <a:rPr lang="nb-NO" sz="1000" dirty="0">
                <a:ea typeface="+mn-lt"/>
                <a:cs typeface="+mn-lt"/>
              </a:rPr>
              <a:t> Architects/Distriktssenteret, 2016)</a:t>
            </a:r>
          </a:p>
          <a:p>
            <a:r>
              <a:rPr lang="nb-NO" sz="1000" dirty="0">
                <a:ea typeface="+mn-lt"/>
                <a:cs typeface="+mn-lt"/>
                <a:hlinkClick r:id="rId6"/>
              </a:rPr>
              <a:t>https://distriktssenteret.no/litteratur/attraktive-berekraftige-bumiljo-smabyar/</a:t>
            </a:r>
            <a:endParaRPr lang="nb-NO" sz="1000" dirty="0">
              <a:cs typeface="Poppins"/>
            </a:endParaRPr>
          </a:p>
          <a:p>
            <a:endParaRPr lang="nb-NO" sz="1000" dirty="0">
              <a:ea typeface="+mn-lt"/>
              <a:cs typeface="+mn-lt"/>
            </a:endParaRPr>
          </a:p>
          <a:p>
            <a:r>
              <a:rPr lang="nb-NO" sz="1000" dirty="0">
                <a:ea typeface="+mn-lt"/>
                <a:cs typeface="+mn-lt"/>
              </a:rPr>
              <a:t>Veileder for fortetting (Møre og Romsdal fylkeskommune, 2022)</a:t>
            </a:r>
          </a:p>
          <a:p>
            <a:r>
              <a:rPr lang="nb-NO" sz="1000" dirty="0">
                <a:ea typeface="+mn-lt"/>
                <a:cs typeface="+mn-lt"/>
                <a:hlinkClick r:id="rId7"/>
              </a:rPr>
              <a:t>https://mrfylke.no/media/filer/strategi-og-styring/tettstadsutvikling/rettleiar-for-fortetting-i-byar-og-tettstader</a:t>
            </a:r>
            <a:r>
              <a:rPr lang="nb-NO" sz="1000" dirty="0">
                <a:ea typeface="+mn-lt"/>
                <a:cs typeface="+mn-lt"/>
              </a:rPr>
              <a:t> </a:t>
            </a:r>
            <a:endParaRPr lang="nn-NO" sz="1000" dirty="0"/>
          </a:p>
          <a:p>
            <a:endParaRPr lang="nb-NO" sz="1000" dirty="0">
              <a:ea typeface="+mn-lt"/>
              <a:cs typeface="+mn-lt"/>
            </a:endParaRPr>
          </a:p>
          <a:p>
            <a:r>
              <a:rPr lang="nb-NO" sz="1000" dirty="0">
                <a:ea typeface="+mn-lt"/>
                <a:cs typeface="+mn-lt"/>
              </a:rPr>
              <a:t>Byrom – en idehåndbok: </a:t>
            </a:r>
          </a:p>
          <a:p>
            <a:r>
              <a:rPr lang="nb-NO" sz="1000" dirty="0">
                <a:ea typeface="+mn-lt"/>
                <a:cs typeface="+mn-lt"/>
                <a:hlinkClick r:id="rId8"/>
              </a:rPr>
              <a:t>https://www.regjeringen.no/contentassets/c6fc38d76d374e77ae5b1d8dcdbbd92a/byrom_idehandbok.pdf</a:t>
            </a:r>
            <a:endParaRPr lang="nb-NO" sz="1000" dirty="0">
              <a:cs typeface="Poppins"/>
            </a:endParaRPr>
          </a:p>
          <a:p>
            <a:endParaRPr lang="nb-NO" sz="1000" dirty="0">
              <a:effectLst/>
              <a:ea typeface="Calibri" panose="020F0502020204030204" pitchFamily="34" charset="0"/>
              <a:cs typeface="Poppins"/>
            </a:endParaRPr>
          </a:p>
          <a:p>
            <a:r>
              <a:rPr lang="nb-NO" sz="1000" dirty="0">
                <a:ea typeface="+mn-lt"/>
                <a:cs typeface="+mn-lt"/>
              </a:rPr>
              <a:t>By- og stedsutvikling, regjeringen:</a:t>
            </a:r>
          </a:p>
          <a:p>
            <a:r>
              <a:rPr lang="nb-NO" sz="1000" dirty="0">
                <a:ea typeface="+mn-lt"/>
                <a:cs typeface="+mn-lt"/>
                <a:hlinkClick r:id="rId9"/>
              </a:rPr>
              <a:t>https://www.regjeringen.no/no/tema/kommuner-og-regioner/by_stedsutvikling/id1235/</a:t>
            </a:r>
            <a:endParaRPr lang="nb-NO" sz="1000" dirty="0">
              <a:ea typeface="+mn-lt"/>
              <a:cs typeface="+mn-lt"/>
            </a:endParaRPr>
          </a:p>
          <a:p>
            <a:endParaRPr lang="nb-NO" sz="1000" dirty="0">
              <a:ea typeface="+mn-lt"/>
              <a:cs typeface="+mn-lt"/>
            </a:endParaRPr>
          </a:p>
          <a:p>
            <a:r>
              <a:rPr lang="nb-NO" sz="1000" dirty="0">
                <a:ea typeface="+mn-lt"/>
                <a:cs typeface="+mn-lt"/>
              </a:rPr>
              <a:t>Næringsutvikling (Vista Analyse 2021)</a:t>
            </a:r>
          </a:p>
          <a:p>
            <a:r>
              <a:rPr lang="nb-NO" sz="1050" dirty="0">
                <a:ea typeface="+mn-lt"/>
                <a:cs typeface="+mn-lt"/>
                <a:hlinkClick r:id="rId10"/>
              </a:rPr>
              <a:t>https://www.vista-analyse.no/site/assets/files/6935/va-rapport_2021-10_laerdommer_fra_gode_vertskommuner_for_naeringsutvikling.pdf</a:t>
            </a:r>
            <a:endParaRPr lang="nb-NO" sz="1050" dirty="0">
              <a:ea typeface="+mn-lt"/>
              <a:cs typeface="+mn-lt"/>
            </a:endParaRPr>
          </a:p>
          <a:p>
            <a:endParaRPr lang="nb-NO" sz="1050" dirty="0">
              <a:ea typeface="+mn-lt"/>
              <a:cs typeface="+mn-lt"/>
            </a:endParaRPr>
          </a:p>
          <a:p>
            <a:endParaRPr lang="nb-NO" sz="1050" dirty="0">
              <a:ea typeface="+mn-lt"/>
              <a:cs typeface="Arial" panose="020B0604020202020204" pitchFamily="34" charset="0"/>
            </a:endParaRPr>
          </a:p>
        </p:txBody>
      </p:sp>
    </p:spTree>
    <p:extLst>
      <p:ext uri="{BB962C8B-B14F-4D97-AF65-F5344CB8AC3E}">
        <p14:creationId xmlns:p14="http://schemas.microsoft.com/office/powerpoint/2010/main" val="3565943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74224E2-7957-5C26-EF7E-8C7A3F065FF6}"/>
              </a:ext>
            </a:extLst>
          </p:cNvPr>
          <p:cNvSpPr>
            <a:spLocks noGrp="1"/>
          </p:cNvSpPr>
          <p:nvPr>
            <p:ph type="title"/>
          </p:nvPr>
        </p:nvSpPr>
        <p:spPr>
          <a:xfrm>
            <a:off x="3859899" y="3413166"/>
            <a:ext cx="4723119" cy="892288"/>
          </a:xfrm>
        </p:spPr>
        <p:txBody>
          <a:bodyPr anchor="t">
            <a:normAutofit/>
          </a:bodyPr>
          <a:lstStyle/>
          <a:p>
            <a:r>
              <a:rPr lang="nb-NO"/>
              <a:t>Klimagassutslepp og </a:t>
            </a:r>
            <a:r>
              <a:rPr lang="nb-NO" err="1"/>
              <a:t>naturmangfald</a:t>
            </a:r>
            <a:r>
              <a:rPr lang="nb-NO"/>
              <a:t> </a:t>
            </a:r>
          </a:p>
        </p:txBody>
      </p:sp>
      <p:pic>
        <p:nvPicPr>
          <p:cNvPr id="3" name="Grafikk 2">
            <a:extLst>
              <a:ext uri="{FF2B5EF4-FFF2-40B4-BE49-F238E27FC236}">
                <a16:creationId xmlns:a16="http://schemas.microsoft.com/office/drawing/2014/main" id="{17EC2B90-0CE0-19B7-4C90-AEDAE434F0D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2179" y="-1514477"/>
            <a:ext cx="7870371" cy="7870371"/>
          </a:xfrm>
          <a:custGeom>
            <a:avLst/>
            <a:gdLst>
              <a:gd name="connsiteX0" fmla="*/ 3389263 w 9144000"/>
              <a:gd name="connsiteY0" fmla="*/ 3003472 h 5143500"/>
              <a:gd name="connsiteX1" fmla="*/ 3389263 w 9144000"/>
              <a:gd name="connsiteY1" fmla="*/ 4920258 h 5143500"/>
              <a:gd name="connsiteX2" fmla="*/ 8918122 w 9144000"/>
              <a:gd name="connsiteY2" fmla="*/ 4920258 h 5143500"/>
              <a:gd name="connsiteX3" fmla="*/ 8918122 w 9144000"/>
              <a:gd name="connsiteY3" fmla="*/ 3003472 h 5143500"/>
              <a:gd name="connsiteX4" fmla="*/ 0 w 9144000"/>
              <a:gd name="connsiteY4" fmla="*/ 0 h 5143500"/>
              <a:gd name="connsiteX5" fmla="*/ 9144000 w 9144000"/>
              <a:gd name="connsiteY5" fmla="*/ 0 h 5143500"/>
              <a:gd name="connsiteX6" fmla="*/ 9144000 w 9144000"/>
              <a:gd name="connsiteY6" fmla="*/ 5143500 h 5143500"/>
              <a:gd name="connsiteX7" fmla="*/ 0 w 91440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3500">
                <a:moveTo>
                  <a:pt x="3389263" y="3003472"/>
                </a:moveTo>
                <a:lnTo>
                  <a:pt x="3389263" y="4920258"/>
                </a:lnTo>
                <a:lnTo>
                  <a:pt x="8918122" y="4920258"/>
                </a:lnTo>
                <a:lnTo>
                  <a:pt x="8918122" y="3003472"/>
                </a:lnTo>
                <a:close/>
                <a:moveTo>
                  <a:pt x="0" y="0"/>
                </a:moveTo>
                <a:lnTo>
                  <a:pt x="9144000" y="0"/>
                </a:lnTo>
                <a:lnTo>
                  <a:pt x="9144000" y="5143500"/>
                </a:lnTo>
                <a:lnTo>
                  <a:pt x="0" y="5143500"/>
                </a:lnTo>
                <a:close/>
              </a:path>
            </a:pathLst>
          </a:custGeom>
        </p:spPr>
      </p:pic>
    </p:spTree>
    <p:extLst>
      <p:ext uri="{BB962C8B-B14F-4D97-AF65-F5344CB8AC3E}">
        <p14:creationId xmlns:p14="http://schemas.microsoft.com/office/powerpoint/2010/main" val="26979564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de 18" descr="Villmarksprega og inngrepsfri natur på Nordmøre &#10;">
            <a:extLst>
              <a:ext uri="{FF2B5EF4-FFF2-40B4-BE49-F238E27FC236}">
                <a16:creationId xmlns:a16="http://schemas.microsoft.com/office/drawing/2014/main" id="{D49A91D9-169F-508B-076A-D0528299897B}"/>
              </a:ext>
            </a:extLst>
          </p:cNvPr>
          <p:cNvPicPr>
            <a:picLocks noChangeAspect="1"/>
          </p:cNvPicPr>
          <p:nvPr/>
        </p:nvPicPr>
        <p:blipFill>
          <a:blip r:embed="rId2"/>
          <a:stretch>
            <a:fillRect/>
          </a:stretch>
        </p:blipFill>
        <p:spPr>
          <a:xfrm>
            <a:off x="389333" y="714913"/>
            <a:ext cx="4330151" cy="3059792"/>
          </a:xfrm>
          <a:prstGeom prst="rect">
            <a:avLst/>
          </a:prstGeom>
        </p:spPr>
      </p:pic>
      <p:sp>
        <p:nvSpPr>
          <p:cNvPr id="2" name="Tittel 1">
            <a:extLst>
              <a:ext uri="{FF2B5EF4-FFF2-40B4-BE49-F238E27FC236}">
                <a16:creationId xmlns:a16="http://schemas.microsoft.com/office/drawing/2014/main" id="{7A97F8F0-B93B-A1AC-E9F0-35555BCF1A8B}"/>
              </a:ext>
            </a:extLst>
          </p:cNvPr>
          <p:cNvSpPr>
            <a:spLocks noGrp="1"/>
          </p:cNvSpPr>
          <p:nvPr>
            <p:ph type="title"/>
          </p:nvPr>
        </p:nvSpPr>
        <p:spPr>
          <a:xfrm>
            <a:off x="389333" y="265597"/>
            <a:ext cx="8365334" cy="765245"/>
          </a:xfrm>
        </p:spPr>
        <p:txBody>
          <a:bodyPr/>
          <a:lstStyle/>
          <a:p>
            <a:r>
              <a:rPr lang="nb-NO" sz="2400" err="1"/>
              <a:t>Arealendringar</a:t>
            </a:r>
            <a:endParaRPr lang="nb-NO" err="1"/>
          </a:p>
        </p:txBody>
      </p:sp>
      <p:sp>
        <p:nvSpPr>
          <p:cNvPr id="6" name="TekstSylinder 5">
            <a:extLst>
              <a:ext uri="{FF2B5EF4-FFF2-40B4-BE49-F238E27FC236}">
                <a16:creationId xmlns:a16="http://schemas.microsoft.com/office/drawing/2014/main" id="{56CF9A7E-5595-4FFC-89A9-0E1104530FB4}"/>
              </a:ext>
            </a:extLst>
          </p:cNvPr>
          <p:cNvSpPr txBox="1"/>
          <p:nvPr/>
        </p:nvSpPr>
        <p:spPr>
          <a:xfrm>
            <a:off x="389333" y="3639245"/>
            <a:ext cx="3882283" cy="1169551"/>
          </a:xfrm>
          <a:prstGeom prst="rect">
            <a:avLst/>
          </a:prstGeom>
          <a:noFill/>
        </p:spPr>
        <p:txBody>
          <a:bodyPr wrap="square" lIns="91440" tIns="45720" rIns="91440" bIns="45720" anchor="t">
            <a:spAutoFit/>
          </a:bodyPr>
          <a:lstStyle/>
          <a:p>
            <a:r>
              <a:rPr lang="nb-NO" sz="1000" b="1" dirty="0">
                <a:cs typeface="Arial"/>
              </a:rPr>
              <a:t>Villmarksprega og inngrepsfri natur på Nordmøre</a:t>
            </a:r>
            <a:r>
              <a:rPr lang="nb-NO" sz="1000" dirty="0">
                <a:cs typeface="Arial"/>
              </a:rPr>
              <a:t> </a:t>
            </a:r>
            <a:endParaRPr lang="nb-NO" dirty="0">
              <a:cs typeface="Arial"/>
            </a:endParaRPr>
          </a:p>
          <a:p>
            <a:r>
              <a:rPr lang="nb-NO" sz="1000" dirty="0">
                <a:cs typeface="Arial"/>
              </a:rPr>
              <a:t>(mørk grønn). </a:t>
            </a:r>
            <a:r>
              <a:rPr lang="nb-NO" sz="800" dirty="0">
                <a:cs typeface="Arial"/>
              </a:rPr>
              <a:t>Kjelde: Miljødirektoratet.</a:t>
            </a:r>
            <a:endParaRPr lang="nb-NO" dirty="0">
              <a:cs typeface="Arial"/>
            </a:endParaRPr>
          </a:p>
          <a:p>
            <a:endParaRPr lang="nb-NO" sz="1000" dirty="0">
              <a:cs typeface="Arial" panose="020B0604020202020204" pitchFamily="34" charset="0"/>
            </a:endParaRPr>
          </a:p>
          <a:p>
            <a:pPr marL="171450" indent="-171450">
              <a:buFont typeface="Arial"/>
              <a:buChar char="•"/>
            </a:pPr>
            <a:r>
              <a:rPr lang="nn-NO" sz="1000" dirty="0">
                <a:cs typeface="Arial"/>
              </a:rPr>
              <a:t>Villmarksprega natur er definert som 5 km eller meir i luftlinje frå tyngre tekniske inngrep. Inngrepsfri natur betyr 1 – 5 km unna tyngre tekniske inngrep.</a:t>
            </a:r>
          </a:p>
          <a:p>
            <a:endParaRPr lang="nb-NO" sz="1000" dirty="0">
              <a:cs typeface="Arial" panose="020B0604020202020204" pitchFamily="34" charset="0"/>
            </a:endParaRPr>
          </a:p>
        </p:txBody>
      </p:sp>
      <p:sp>
        <p:nvSpPr>
          <p:cNvPr id="8" name="TekstSylinder 7">
            <a:extLst>
              <a:ext uri="{FF2B5EF4-FFF2-40B4-BE49-F238E27FC236}">
                <a16:creationId xmlns:a16="http://schemas.microsoft.com/office/drawing/2014/main" id="{5C5643D9-43FF-BCCB-ED5D-407BA701687D}"/>
              </a:ext>
            </a:extLst>
          </p:cNvPr>
          <p:cNvSpPr txBox="1"/>
          <p:nvPr/>
        </p:nvSpPr>
        <p:spPr>
          <a:xfrm>
            <a:off x="5082639" y="1130866"/>
            <a:ext cx="3672028" cy="3093154"/>
          </a:xfrm>
          <a:prstGeom prst="rect">
            <a:avLst/>
          </a:prstGeom>
          <a:noFill/>
        </p:spPr>
        <p:txBody>
          <a:bodyPr wrap="square" lIns="91440" tIns="45720" rIns="91440" bIns="45720" anchor="t">
            <a:spAutoFit/>
          </a:bodyPr>
          <a:lstStyle/>
          <a:p>
            <a:pPr marL="285750" indent="-285750">
              <a:spcAft>
                <a:spcPts val="600"/>
              </a:spcAft>
              <a:buFont typeface="Arial" panose="020B0604020202020204" pitchFamily="34" charset="0"/>
              <a:buChar char="•"/>
            </a:pPr>
            <a:r>
              <a:rPr lang="nn-NO" sz="1400">
                <a:cs typeface="Arial"/>
              </a:rPr>
              <a:t>Arealendringar er den viktigaste årsaka til at artar blir utrydda.</a:t>
            </a:r>
          </a:p>
          <a:p>
            <a:pPr marL="285750" indent="-285750">
              <a:spcAft>
                <a:spcPts val="600"/>
              </a:spcAft>
              <a:buFont typeface="Arial" panose="020B0604020202020204" pitchFamily="34" charset="0"/>
              <a:buChar char="•"/>
            </a:pPr>
            <a:r>
              <a:rPr lang="nn-NO" sz="1400">
                <a:cs typeface="Arial"/>
              </a:rPr>
              <a:t>Arealendringar påverkar naturen og naturtypane.</a:t>
            </a:r>
          </a:p>
          <a:p>
            <a:pPr marL="285750" indent="-285750">
              <a:spcAft>
                <a:spcPts val="600"/>
              </a:spcAft>
              <a:buFont typeface="Arial" panose="020B0604020202020204" pitchFamily="34" charset="0"/>
              <a:buChar char="•"/>
            </a:pPr>
            <a:r>
              <a:rPr lang="nn-NO" sz="1400">
                <a:cs typeface="Arial"/>
              </a:rPr>
              <a:t>Arealendringar og nedbygging av natur fører òg til store klimagassutslepp. </a:t>
            </a:r>
            <a:endParaRPr lang="nn-NO" sz="1400">
              <a:cs typeface="Arial" panose="020B0604020202020204" pitchFamily="34" charset="0"/>
            </a:endParaRPr>
          </a:p>
          <a:p>
            <a:pPr marL="285750" indent="-285750">
              <a:spcAft>
                <a:spcPts val="600"/>
              </a:spcAft>
              <a:buFont typeface="Arial" panose="020B0604020202020204" pitchFamily="34" charset="0"/>
              <a:buChar char="•"/>
            </a:pPr>
            <a:r>
              <a:rPr lang="nn-NO" sz="1400">
                <a:cs typeface="Arial"/>
              </a:rPr>
              <a:t>Frå 1988 til 2018 forsvann 215,5 km</a:t>
            </a:r>
            <a:r>
              <a:rPr lang="nn-NO" sz="1400" baseline="30000">
                <a:cs typeface="Arial"/>
              </a:rPr>
              <a:t>2</a:t>
            </a:r>
            <a:r>
              <a:rPr lang="nn-NO" sz="1400">
                <a:cs typeface="Arial"/>
              </a:rPr>
              <a:t> </a:t>
            </a:r>
            <a:r>
              <a:rPr lang="nn-NO" sz="1400" u="sng">
                <a:cs typeface="Arial"/>
              </a:rPr>
              <a:t>inngrepsfri</a:t>
            </a:r>
            <a:r>
              <a:rPr lang="nn-NO" sz="1400">
                <a:cs typeface="Arial"/>
              </a:rPr>
              <a:t> og </a:t>
            </a:r>
            <a:r>
              <a:rPr lang="nn-NO" sz="1400" u="sng">
                <a:cs typeface="Arial"/>
              </a:rPr>
              <a:t>villmarksprega * </a:t>
            </a:r>
            <a:r>
              <a:rPr lang="nn-NO" sz="1400">
                <a:cs typeface="Arial"/>
              </a:rPr>
              <a:t>natur på Nordmøre. </a:t>
            </a:r>
          </a:p>
          <a:p>
            <a:endParaRPr lang="nn-NO" sz="1000">
              <a:cs typeface="Arial" panose="020B0604020202020204" pitchFamily="34" charset="0"/>
            </a:endParaRPr>
          </a:p>
          <a:p>
            <a:endParaRPr lang="nn-NO" sz="1000">
              <a:cs typeface="Arial" panose="020B0604020202020204" pitchFamily="34" charset="0"/>
            </a:endParaRPr>
          </a:p>
          <a:p>
            <a:endParaRPr lang="nn-NO" sz="1500">
              <a:cs typeface="Arial" panose="020B0604020202020204" pitchFamily="34" charset="0"/>
            </a:endParaRPr>
          </a:p>
        </p:txBody>
      </p:sp>
    </p:spTree>
    <p:extLst>
      <p:ext uri="{BB962C8B-B14F-4D97-AF65-F5344CB8AC3E}">
        <p14:creationId xmlns:p14="http://schemas.microsoft.com/office/powerpoint/2010/main" val="9078818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97F8F0-B93B-A1AC-E9F0-35555BCF1A8B}"/>
              </a:ext>
            </a:extLst>
          </p:cNvPr>
          <p:cNvSpPr>
            <a:spLocks noGrp="1"/>
          </p:cNvSpPr>
          <p:nvPr>
            <p:ph type="title"/>
          </p:nvPr>
        </p:nvSpPr>
        <p:spPr>
          <a:xfrm>
            <a:off x="389333" y="440100"/>
            <a:ext cx="8365334" cy="788996"/>
          </a:xfrm>
        </p:spPr>
        <p:txBody>
          <a:bodyPr/>
          <a:lstStyle/>
          <a:p>
            <a:r>
              <a:rPr lang="nb-NO" err="1"/>
              <a:t>Naturmangfald</a:t>
            </a:r>
            <a:br>
              <a:rPr lang="nb-NO"/>
            </a:br>
            <a:endParaRPr lang="nb-NO"/>
          </a:p>
        </p:txBody>
      </p:sp>
      <p:sp>
        <p:nvSpPr>
          <p:cNvPr id="3" name="Plasshaldar for innhald 2">
            <a:extLst>
              <a:ext uri="{FF2B5EF4-FFF2-40B4-BE49-F238E27FC236}">
                <a16:creationId xmlns:a16="http://schemas.microsoft.com/office/drawing/2014/main" id="{E8736DDC-2D7B-9647-92EB-45104B97172D}"/>
              </a:ext>
            </a:extLst>
          </p:cNvPr>
          <p:cNvSpPr>
            <a:spLocks noGrp="1"/>
          </p:cNvSpPr>
          <p:nvPr>
            <p:ph idx="1"/>
          </p:nvPr>
        </p:nvSpPr>
        <p:spPr>
          <a:xfrm>
            <a:off x="318809" y="1086581"/>
            <a:ext cx="5562848" cy="3742924"/>
          </a:xfrm>
        </p:spPr>
        <p:txBody>
          <a:bodyPr vert="horz" lIns="36000" tIns="18000" rIns="36000" bIns="18000" rtlCol="0" anchor="t">
            <a:noAutofit/>
          </a:bodyPr>
          <a:lstStyle/>
          <a:p>
            <a:pPr marL="87630" indent="-87630">
              <a:lnSpc>
                <a:spcPct val="100000"/>
              </a:lnSpc>
              <a:spcBef>
                <a:spcPts val="0"/>
              </a:spcBef>
              <a:spcAft>
                <a:spcPts val="600"/>
              </a:spcAft>
            </a:pPr>
            <a:r>
              <a:rPr lang="nn-NO" sz="1300" b="1">
                <a:effectLst/>
                <a:latin typeface="Poppins  "/>
                <a:ea typeface="Calibri" panose="020F0502020204030204" pitchFamily="34" charset="0"/>
                <a:cs typeface="Arial"/>
              </a:rPr>
              <a:t>Norsk Raudliste for artar 2021 (Møre og Romsdal):</a:t>
            </a:r>
          </a:p>
          <a:p>
            <a:pPr lvl="1">
              <a:lnSpc>
                <a:spcPct val="100000"/>
              </a:lnSpc>
              <a:spcBef>
                <a:spcPts val="0"/>
              </a:spcBef>
              <a:spcAft>
                <a:spcPts val="600"/>
              </a:spcAft>
            </a:pPr>
            <a:r>
              <a:rPr lang="nn-NO" sz="1300">
                <a:effectLst/>
                <a:latin typeface="Poppins  "/>
                <a:ea typeface="Calibri" panose="020F0502020204030204" pitchFamily="34" charset="0"/>
                <a:cs typeface="Arial"/>
              </a:rPr>
              <a:t>762 artar </a:t>
            </a:r>
            <a:r>
              <a:rPr lang="nn-NO" sz="1300">
                <a:latin typeface="Poppins  "/>
                <a:ea typeface="Calibri" panose="020F0502020204030204" pitchFamily="34" charset="0"/>
                <a:cs typeface="Arial"/>
              </a:rPr>
              <a:t>er trua </a:t>
            </a:r>
            <a:r>
              <a:rPr lang="nn-NO" sz="1300">
                <a:effectLst/>
                <a:latin typeface="Poppins  "/>
                <a:ea typeface="Calibri" panose="020F0502020204030204" pitchFamily="34" charset="0"/>
                <a:cs typeface="Arial"/>
              </a:rPr>
              <a:t>eller sårbare</a:t>
            </a:r>
          </a:p>
          <a:p>
            <a:pPr lvl="1">
              <a:lnSpc>
                <a:spcPct val="100000"/>
              </a:lnSpc>
              <a:spcBef>
                <a:spcPts val="0"/>
              </a:spcBef>
              <a:spcAft>
                <a:spcPts val="600"/>
              </a:spcAft>
            </a:pPr>
            <a:r>
              <a:rPr lang="nn-NO" sz="1300">
                <a:effectLst/>
                <a:latin typeface="Poppins  "/>
                <a:ea typeface="Calibri" panose="020F0502020204030204" pitchFamily="34" charset="0"/>
                <a:cs typeface="Arial"/>
              </a:rPr>
              <a:t>dei fleste er knytt til skog</a:t>
            </a:r>
          </a:p>
          <a:p>
            <a:pPr lvl="1">
              <a:lnSpc>
                <a:spcPct val="100000"/>
              </a:lnSpc>
              <a:spcBef>
                <a:spcPts val="0"/>
              </a:spcBef>
              <a:spcAft>
                <a:spcPts val="600"/>
              </a:spcAft>
            </a:pPr>
            <a:r>
              <a:rPr lang="nn-NO" sz="1300">
                <a:effectLst/>
                <a:latin typeface="Poppins  "/>
                <a:ea typeface="Calibri" panose="020F0502020204030204" pitchFamily="34" charset="0"/>
                <a:cs typeface="Arial"/>
              </a:rPr>
              <a:t>arealendringar er den viktigaste påverkingsfaktoren (sjå figur)</a:t>
            </a:r>
            <a:endParaRPr lang="nb-NO" sz="1300">
              <a:latin typeface="Poppins  "/>
            </a:endParaRPr>
          </a:p>
          <a:p>
            <a:pPr marL="87630" indent="-87630">
              <a:lnSpc>
                <a:spcPct val="100000"/>
              </a:lnSpc>
              <a:spcBef>
                <a:spcPts val="0"/>
              </a:spcBef>
              <a:spcAft>
                <a:spcPts val="600"/>
              </a:spcAft>
            </a:pPr>
            <a:r>
              <a:rPr lang="nn-NO" sz="1300" b="1">
                <a:effectLst/>
                <a:latin typeface="Poppins  "/>
                <a:ea typeface="Calibri" panose="020F0502020204030204" pitchFamily="34" charset="0"/>
                <a:cs typeface="Arial"/>
              </a:rPr>
              <a:t>Norsk Raudliste for naturtypar 2018 (Møre og Romsdal): </a:t>
            </a:r>
          </a:p>
          <a:p>
            <a:pPr marL="272580" lvl="1" indent="-87630">
              <a:lnSpc>
                <a:spcPct val="100000"/>
              </a:lnSpc>
              <a:spcBef>
                <a:spcPts val="0"/>
              </a:spcBef>
              <a:spcAft>
                <a:spcPts val="600"/>
              </a:spcAft>
            </a:pPr>
            <a:r>
              <a:rPr lang="nn-NO" sz="1300">
                <a:effectLst/>
                <a:latin typeface="Poppins  "/>
                <a:ea typeface="Calibri" panose="020F0502020204030204" pitchFamily="34" charset="0"/>
                <a:cs typeface="Arial"/>
              </a:rPr>
              <a:t>76 naturtypar på lista</a:t>
            </a:r>
            <a:endParaRPr lang="nn-NO" sz="1300">
              <a:latin typeface="Poppins  "/>
              <a:ea typeface="Calibri" panose="020F0502020204030204" pitchFamily="34" charset="0"/>
              <a:cs typeface="Arial"/>
            </a:endParaRPr>
          </a:p>
          <a:p>
            <a:pPr marL="272580" lvl="1" indent="-87630">
              <a:lnSpc>
                <a:spcPct val="100000"/>
              </a:lnSpc>
              <a:spcBef>
                <a:spcPts val="0"/>
              </a:spcBef>
              <a:spcAft>
                <a:spcPts val="600"/>
              </a:spcAft>
            </a:pPr>
            <a:r>
              <a:rPr lang="nn-NO" sz="1300">
                <a:effectLst/>
                <a:latin typeface="Poppins  "/>
                <a:ea typeface="Calibri" panose="020F0502020204030204" pitchFamily="34" charset="0"/>
                <a:cs typeface="Arial"/>
              </a:rPr>
              <a:t>slåttemark og sørleg slåttemyr er kritisk trua</a:t>
            </a:r>
            <a:endParaRPr lang="nn-NO" sz="1300">
              <a:latin typeface="Poppins  "/>
              <a:ea typeface="Calibri" panose="020F0502020204030204" pitchFamily="34" charset="0"/>
              <a:cs typeface="Arial"/>
            </a:endParaRPr>
          </a:p>
          <a:p>
            <a:pPr marL="272580" lvl="1" indent="-87630">
              <a:lnSpc>
                <a:spcPct val="100000"/>
              </a:lnSpc>
              <a:spcBef>
                <a:spcPts val="0"/>
              </a:spcBef>
              <a:spcAft>
                <a:spcPts val="600"/>
              </a:spcAft>
            </a:pPr>
            <a:r>
              <a:rPr lang="nn-NO" sz="1300">
                <a:effectLst/>
                <a:latin typeface="Poppins  "/>
                <a:ea typeface="Calibri" panose="020F0502020204030204" pitchFamily="34" charset="0"/>
                <a:cs typeface="Arial"/>
              </a:rPr>
              <a:t>naturtypane blir mest påverka av klimaendringar, men reduksjon i areal (nedbygging) er </a:t>
            </a:r>
            <a:r>
              <a:rPr lang="nn-NO" sz="1300">
                <a:latin typeface="Poppins  "/>
                <a:ea typeface="Calibri" panose="020F0502020204030204" pitchFamily="34" charset="0"/>
                <a:cs typeface="Arial"/>
              </a:rPr>
              <a:t>òg </a:t>
            </a:r>
            <a:r>
              <a:rPr lang="nn-NO" sz="1300">
                <a:effectLst/>
                <a:latin typeface="Poppins  "/>
                <a:ea typeface="Calibri" panose="020F0502020204030204" pitchFamily="34" charset="0"/>
                <a:cs typeface="Arial"/>
              </a:rPr>
              <a:t>ein viktig faktor.</a:t>
            </a:r>
          </a:p>
          <a:p>
            <a:pPr marL="87630" indent="-87630">
              <a:lnSpc>
                <a:spcPct val="100000"/>
              </a:lnSpc>
              <a:spcBef>
                <a:spcPts val="0"/>
              </a:spcBef>
              <a:spcAft>
                <a:spcPts val="600"/>
              </a:spcAft>
            </a:pPr>
            <a:r>
              <a:rPr lang="nn-NO" sz="1300" b="1" err="1">
                <a:effectLst/>
                <a:latin typeface="Poppins  "/>
                <a:ea typeface="Calibri" panose="020F0502020204030204" pitchFamily="34" charset="0"/>
                <a:cs typeface="Arial"/>
              </a:rPr>
              <a:t>Framandartslista</a:t>
            </a:r>
            <a:r>
              <a:rPr lang="nn-NO" sz="1300" b="1">
                <a:effectLst/>
                <a:latin typeface="Poppins  "/>
                <a:ea typeface="Calibri" panose="020F0502020204030204" pitchFamily="34" charset="0"/>
                <a:cs typeface="Arial"/>
              </a:rPr>
              <a:t> frå 2018</a:t>
            </a:r>
            <a:r>
              <a:rPr lang="nn-NO" sz="1300">
                <a:effectLst/>
                <a:latin typeface="Poppins  "/>
                <a:ea typeface="Calibri" panose="020F0502020204030204" pitchFamily="34" charset="0"/>
                <a:cs typeface="Arial"/>
              </a:rPr>
              <a:t> </a:t>
            </a:r>
            <a:r>
              <a:rPr lang="nn-NO" sz="1300" b="1">
                <a:effectLst/>
                <a:latin typeface="Poppins  "/>
                <a:ea typeface="Calibri" panose="020F0502020204030204" pitchFamily="34" charset="0"/>
                <a:cs typeface="Arial"/>
              </a:rPr>
              <a:t>(Møre og Romsdal): </a:t>
            </a:r>
          </a:p>
          <a:p>
            <a:pPr marL="272580" lvl="1" indent="-87630">
              <a:lnSpc>
                <a:spcPct val="100000"/>
              </a:lnSpc>
              <a:spcBef>
                <a:spcPts val="0"/>
              </a:spcBef>
              <a:spcAft>
                <a:spcPts val="600"/>
              </a:spcAft>
            </a:pPr>
            <a:r>
              <a:rPr lang="nn-NO" sz="1300">
                <a:effectLst/>
                <a:latin typeface="Poppins  "/>
                <a:ea typeface="Calibri" panose="020F0502020204030204" pitchFamily="34" charset="0"/>
                <a:cs typeface="Arial"/>
              </a:rPr>
              <a:t>343 framande, innførte artar</a:t>
            </a:r>
          </a:p>
          <a:p>
            <a:pPr marL="272580" lvl="1" indent="-87630">
              <a:lnSpc>
                <a:spcPct val="100000"/>
              </a:lnSpc>
              <a:spcBef>
                <a:spcPts val="0"/>
              </a:spcBef>
              <a:spcAft>
                <a:spcPts val="600"/>
              </a:spcAft>
            </a:pPr>
            <a:r>
              <a:rPr lang="nn-NO" sz="1300">
                <a:effectLst/>
                <a:latin typeface="Poppins  "/>
                <a:ea typeface="Calibri" panose="020F0502020204030204" pitchFamily="34" charset="0"/>
                <a:cs typeface="Arial"/>
              </a:rPr>
              <a:t>82 artar med svært høg risiko som i hovudsak skyldast stort invasjonspotensial med stor eller middels effekt på stadeigne artar og natur.</a:t>
            </a:r>
            <a:endParaRPr lang="nb-NO" sz="1300">
              <a:latin typeface="Poppins  "/>
              <a:cs typeface="Arial"/>
            </a:endParaRPr>
          </a:p>
        </p:txBody>
      </p:sp>
      <p:sp>
        <p:nvSpPr>
          <p:cNvPr id="7" name="TekstSylinder 6">
            <a:extLst>
              <a:ext uri="{FF2B5EF4-FFF2-40B4-BE49-F238E27FC236}">
                <a16:creationId xmlns:a16="http://schemas.microsoft.com/office/drawing/2014/main" id="{845FF4D2-770E-5ABB-8CCD-A4B97C9045FF}"/>
              </a:ext>
            </a:extLst>
          </p:cNvPr>
          <p:cNvSpPr txBox="1"/>
          <p:nvPr/>
        </p:nvSpPr>
        <p:spPr>
          <a:xfrm>
            <a:off x="6219754" y="861565"/>
            <a:ext cx="3262343" cy="523220"/>
          </a:xfrm>
          <a:prstGeom prst="rect">
            <a:avLst/>
          </a:prstGeom>
          <a:noFill/>
        </p:spPr>
        <p:txBody>
          <a:bodyPr wrap="square">
            <a:spAutoFit/>
          </a:bodyPr>
          <a:lstStyle/>
          <a:p>
            <a:r>
              <a:rPr lang="nb-NO" sz="1000" b="1" dirty="0">
                <a:effectLst/>
                <a:latin typeface="Poppins  "/>
                <a:ea typeface="Calibri" panose="020F0502020204030204" pitchFamily="34" charset="0"/>
                <a:cs typeface="Arial" panose="020B0604020202020204" pitchFamily="34" charset="0"/>
              </a:rPr>
              <a:t>Norsk </a:t>
            </a:r>
            <a:r>
              <a:rPr lang="nb-NO" sz="1000" b="1" dirty="0" err="1">
                <a:effectLst/>
                <a:latin typeface="Poppins  "/>
                <a:ea typeface="Calibri" panose="020F0502020204030204" pitchFamily="34" charset="0"/>
                <a:cs typeface="Arial" panose="020B0604020202020204" pitchFamily="34" charset="0"/>
              </a:rPr>
              <a:t>raudliste</a:t>
            </a:r>
            <a:r>
              <a:rPr lang="nb-NO" sz="1000" b="1" dirty="0">
                <a:effectLst/>
                <a:latin typeface="Poppins  "/>
                <a:ea typeface="Calibri" panose="020F0502020204030204" pitchFamily="34" charset="0"/>
                <a:cs typeface="Arial" panose="020B0604020202020204" pitchFamily="34" charset="0"/>
              </a:rPr>
              <a:t> for </a:t>
            </a:r>
            <a:r>
              <a:rPr lang="nb-NO" sz="1000" b="1" dirty="0" err="1">
                <a:effectLst/>
                <a:latin typeface="Poppins  "/>
                <a:ea typeface="Calibri" panose="020F0502020204030204" pitchFamily="34" charset="0"/>
                <a:cs typeface="Arial" panose="020B0604020202020204" pitchFamily="34" charset="0"/>
              </a:rPr>
              <a:t>artar</a:t>
            </a:r>
            <a:r>
              <a:rPr lang="nb-NO" sz="1000" b="1" dirty="0">
                <a:effectLst/>
                <a:latin typeface="Poppins  "/>
                <a:ea typeface="Calibri" panose="020F0502020204030204" pitchFamily="34" charset="0"/>
                <a:cs typeface="Arial" panose="020B0604020202020204" pitchFamily="34" charset="0"/>
              </a:rPr>
              <a:t> 2021, Møre og Romsdal, årsaker:</a:t>
            </a:r>
            <a:endParaRPr lang="nb-NO" sz="1000" b="1" dirty="0">
              <a:latin typeface="Poppins  "/>
            </a:endParaRPr>
          </a:p>
          <a:p>
            <a:r>
              <a:rPr lang="nn-NO" sz="800" dirty="0">
                <a:latin typeface="Poppins  "/>
              </a:rPr>
              <a:t>Kjelde: Artsdatabanken</a:t>
            </a:r>
            <a:endParaRPr lang="nb-NO" sz="800" dirty="0">
              <a:latin typeface="Poppins  "/>
            </a:endParaRPr>
          </a:p>
        </p:txBody>
      </p:sp>
      <p:pic>
        <p:nvPicPr>
          <p:cNvPr id="12" name="Bilde 11" descr="Norsk raudliste for artar 2021, Møre og Romsdal, årsaker:&#10;">
            <a:extLst>
              <a:ext uri="{FF2B5EF4-FFF2-40B4-BE49-F238E27FC236}">
                <a16:creationId xmlns:a16="http://schemas.microsoft.com/office/drawing/2014/main" id="{0511A40D-36D2-463E-A83B-CDE66F326CB6}"/>
              </a:ext>
            </a:extLst>
          </p:cNvPr>
          <p:cNvPicPr>
            <a:picLocks noChangeAspect="1"/>
          </p:cNvPicPr>
          <p:nvPr/>
        </p:nvPicPr>
        <p:blipFill>
          <a:blip r:embed="rId2"/>
          <a:stretch>
            <a:fillRect/>
          </a:stretch>
        </p:blipFill>
        <p:spPr>
          <a:xfrm>
            <a:off x="5881657" y="1481079"/>
            <a:ext cx="3070361" cy="2513828"/>
          </a:xfrm>
          <a:prstGeom prst="rect">
            <a:avLst/>
          </a:prstGeom>
        </p:spPr>
      </p:pic>
    </p:spTree>
    <p:extLst>
      <p:ext uri="{BB962C8B-B14F-4D97-AF65-F5344CB8AC3E}">
        <p14:creationId xmlns:p14="http://schemas.microsoft.com/office/powerpoint/2010/main" val="9612612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97F8F0-B93B-A1AC-E9F0-35555BCF1A8B}"/>
              </a:ext>
            </a:extLst>
          </p:cNvPr>
          <p:cNvSpPr>
            <a:spLocks noGrp="1"/>
          </p:cNvSpPr>
          <p:nvPr>
            <p:ph type="title"/>
          </p:nvPr>
        </p:nvSpPr>
        <p:spPr>
          <a:xfrm>
            <a:off x="389333" y="440100"/>
            <a:ext cx="8365334" cy="506957"/>
          </a:xfrm>
        </p:spPr>
        <p:txBody>
          <a:bodyPr/>
          <a:lstStyle/>
          <a:p>
            <a:r>
              <a:rPr lang="nb-NO" dirty="0" err="1"/>
              <a:t>Naturmangfald</a:t>
            </a:r>
            <a:r>
              <a:rPr lang="nb-NO" dirty="0"/>
              <a:t> og vern</a:t>
            </a:r>
          </a:p>
        </p:txBody>
      </p:sp>
      <p:graphicFrame>
        <p:nvGraphicFramePr>
          <p:cNvPr id="4" name="Tabell 3">
            <a:extLst>
              <a:ext uri="{FF2B5EF4-FFF2-40B4-BE49-F238E27FC236}">
                <a16:creationId xmlns:a16="http://schemas.microsoft.com/office/drawing/2014/main" id="{B51E4E14-DC75-8996-B6BB-66089B51161F}"/>
              </a:ext>
            </a:extLst>
          </p:cNvPr>
          <p:cNvGraphicFramePr>
            <a:graphicFrameLocks noGrp="1"/>
          </p:cNvGraphicFramePr>
          <p:nvPr>
            <p:extLst>
              <p:ext uri="{D42A27DB-BD31-4B8C-83A1-F6EECF244321}">
                <p14:modId xmlns:p14="http://schemas.microsoft.com/office/powerpoint/2010/main" val="3000973547"/>
              </p:ext>
            </p:extLst>
          </p:nvPr>
        </p:nvGraphicFramePr>
        <p:xfrm>
          <a:off x="437990" y="1438051"/>
          <a:ext cx="2611166" cy="2225569"/>
        </p:xfrm>
        <a:graphic>
          <a:graphicData uri="http://schemas.openxmlformats.org/drawingml/2006/table">
            <a:tbl>
              <a:tblPr firstRow="1" firstCol="1" bandRow="1"/>
              <a:tblGrid>
                <a:gridCol w="1337022">
                  <a:extLst>
                    <a:ext uri="{9D8B030D-6E8A-4147-A177-3AD203B41FA5}">
                      <a16:colId xmlns:a16="http://schemas.microsoft.com/office/drawing/2014/main" val="734864535"/>
                    </a:ext>
                  </a:extLst>
                </a:gridCol>
                <a:gridCol w="1274144">
                  <a:extLst>
                    <a:ext uri="{9D8B030D-6E8A-4147-A177-3AD203B41FA5}">
                      <a16:colId xmlns:a16="http://schemas.microsoft.com/office/drawing/2014/main" val="2338891131"/>
                    </a:ext>
                  </a:extLst>
                </a:gridCol>
              </a:tblGrid>
              <a:tr h="360013">
                <a:tc>
                  <a:txBody>
                    <a:bodyPr/>
                    <a:lstStyle/>
                    <a:p>
                      <a:pPr>
                        <a:lnSpc>
                          <a:spcPct val="107000"/>
                        </a:lnSpc>
                        <a:spcAft>
                          <a:spcPts val="800"/>
                        </a:spcAft>
                      </a:pPr>
                      <a:r>
                        <a:rPr lang="nn-NO" sz="1100">
                          <a:solidFill>
                            <a:srgbClr val="000000"/>
                          </a:solidFill>
                          <a:effectLst/>
                          <a:latin typeface="Poppins  "/>
                          <a:ea typeface="Calibri" panose="020F0502020204030204" pitchFamily="34" charset="0"/>
                          <a:cs typeface="Calibri"/>
                        </a:rPr>
                        <a:t>Kommune</a:t>
                      </a:r>
                      <a:endParaRPr lang="nb-NO" sz="1100">
                        <a:effectLst/>
                        <a:latin typeface="Poppins  "/>
                        <a:ea typeface="Calibri" panose="020F0502020204030204" pitchFamily="34" charset="0"/>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nSpc>
                          <a:spcPct val="107000"/>
                        </a:lnSpc>
                        <a:spcAft>
                          <a:spcPts val="800"/>
                        </a:spcAft>
                      </a:pPr>
                      <a:r>
                        <a:rPr lang="nn-NO" sz="1100">
                          <a:solidFill>
                            <a:srgbClr val="000000"/>
                          </a:solidFill>
                          <a:effectLst/>
                          <a:latin typeface="Poppins  "/>
                          <a:ea typeface="Calibri" panose="020F0502020204030204" pitchFamily="34" charset="0"/>
                          <a:cs typeface="Calibri"/>
                        </a:rPr>
                        <a:t>Verna natur (%)</a:t>
                      </a:r>
                      <a:endParaRPr lang="nb-NO" sz="1100">
                        <a:effectLst/>
                        <a:latin typeface="Poppins  "/>
                        <a:ea typeface="Calibri" panose="020F0502020204030204" pitchFamily="34" charset="0"/>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2886269145"/>
                  </a:ext>
                </a:extLst>
              </a:tr>
              <a:tr h="207284">
                <a:tc>
                  <a:txBody>
                    <a:bodyPr/>
                    <a:lstStyle/>
                    <a:p>
                      <a:pPr>
                        <a:lnSpc>
                          <a:spcPct val="107000"/>
                        </a:lnSpc>
                        <a:spcAft>
                          <a:spcPts val="800"/>
                        </a:spcAft>
                      </a:pPr>
                      <a:r>
                        <a:rPr lang="nb-NO" sz="1100">
                          <a:solidFill>
                            <a:srgbClr val="000000"/>
                          </a:solidFill>
                          <a:effectLst/>
                          <a:latin typeface="Poppins  "/>
                          <a:ea typeface="Calibri" panose="020F0502020204030204" pitchFamily="34" charset="0"/>
                          <a:cs typeface="Calibri"/>
                        </a:rPr>
                        <a:t>Aure</a:t>
                      </a:r>
                      <a:endParaRPr lang="nb-NO" sz="1100">
                        <a:effectLst/>
                        <a:latin typeface="Poppins  "/>
                        <a:ea typeface="Calibri" panose="020F0502020204030204" pitchFamily="34" charset="0"/>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nb-NO" sz="1100">
                          <a:solidFill>
                            <a:srgbClr val="000000"/>
                          </a:solidFill>
                          <a:effectLst/>
                          <a:latin typeface="Poppins  "/>
                          <a:ea typeface="Calibri" panose="020F0502020204030204" pitchFamily="34" charset="0"/>
                          <a:cs typeface="Calibri"/>
                        </a:rPr>
                        <a:t>2,7</a:t>
                      </a:r>
                      <a:endParaRPr lang="nb-NO" sz="1100">
                        <a:effectLst/>
                        <a:latin typeface="Poppins  "/>
                        <a:ea typeface="Calibri" panose="020F0502020204030204" pitchFamily="34" charset="0"/>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9847743"/>
                  </a:ext>
                </a:extLst>
              </a:tr>
              <a:tr h="207284">
                <a:tc>
                  <a:txBody>
                    <a:bodyPr/>
                    <a:lstStyle/>
                    <a:p>
                      <a:pPr>
                        <a:lnSpc>
                          <a:spcPct val="107000"/>
                        </a:lnSpc>
                        <a:spcAft>
                          <a:spcPts val="800"/>
                        </a:spcAft>
                      </a:pPr>
                      <a:r>
                        <a:rPr lang="nb-NO" sz="1100">
                          <a:solidFill>
                            <a:srgbClr val="000000"/>
                          </a:solidFill>
                          <a:effectLst/>
                          <a:latin typeface="Poppins  "/>
                          <a:ea typeface="Calibri" panose="020F0502020204030204" pitchFamily="34" charset="0"/>
                          <a:cs typeface="Calibri"/>
                        </a:rPr>
                        <a:t>Averøy</a:t>
                      </a:r>
                      <a:endParaRPr lang="nb-NO" sz="1100">
                        <a:effectLst/>
                        <a:latin typeface="Poppins  "/>
                        <a:ea typeface="Calibri" panose="020F0502020204030204" pitchFamily="34" charset="0"/>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nb-NO" sz="1100">
                          <a:solidFill>
                            <a:srgbClr val="000000"/>
                          </a:solidFill>
                          <a:effectLst/>
                          <a:latin typeface="Poppins  "/>
                          <a:ea typeface="Calibri" panose="020F0502020204030204" pitchFamily="34" charset="0"/>
                          <a:cs typeface="Calibri"/>
                        </a:rPr>
                        <a:t>1,1</a:t>
                      </a:r>
                      <a:endParaRPr lang="nb-NO" sz="1100">
                        <a:effectLst/>
                        <a:latin typeface="Poppins  "/>
                        <a:ea typeface="Calibri" panose="020F0502020204030204" pitchFamily="34" charset="0"/>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37285281"/>
                  </a:ext>
                </a:extLst>
              </a:tr>
              <a:tr h="207284">
                <a:tc>
                  <a:txBody>
                    <a:bodyPr/>
                    <a:lstStyle/>
                    <a:p>
                      <a:pPr>
                        <a:lnSpc>
                          <a:spcPct val="107000"/>
                        </a:lnSpc>
                        <a:spcAft>
                          <a:spcPts val="800"/>
                        </a:spcAft>
                      </a:pPr>
                      <a:r>
                        <a:rPr lang="nb-NO" sz="1100">
                          <a:solidFill>
                            <a:srgbClr val="000000"/>
                          </a:solidFill>
                          <a:effectLst/>
                          <a:latin typeface="Poppins  "/>
                          <a:ea typeface="Calibri" panose="020F0502020204030204" pitchFamily="34" charset="0"/>
                          <a:cs typeface="Calibri"/>
                        </a:rPr>
                        <a:t>Gjemnes</a:t>
                      </a:r>
                      <a:endParaRPr lang="nb-NO" sz="1100">
                        <a:effectLst/>
                        <a:latin typeface="Poppins  "/>
                        <a:ea typeface="Calibri" panose="020F0502020204030204" pitchFamily="34" charset="0"/>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nb-NO" sz="1100">
                          <a:solidFill>
                            <a:srgbClr val="000000"/>
                          </a:solidFill>
                          <a:effectLst/>
                          <a:latin typeface="Poppins  "/>
                          <a:ea typeface="Calibri" panose="020F0502020204030204" pitchFamily="34" charset="0"/>
                          <a:cs typeface="Calibri"/>
                        </a:rPr>
                        <a:t>1,4</a:t>
                      </a:r>
                      <a:endParaRPr lang="nb-NO" sz="1100">
                        <a:effectLst/>
                        <a:latin typeface="Poppins  "/>
                        <a:ea typeface="Calibri" panose="020F0502020204030204" pitchFamily="34" charset="0"/>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7993006"/>
                  </a:ext>
                </a:extLst>
              </a:tr>
              <a:tr h="207284">
                <a:tc>
                  <a:txBody>
                    <a:bodyPr/>
                    <a:lstStyle/>
                    <a:p>
                      <a:pPr>
                        <a:lnSpc>
                          <a:spcPct val="107000"/>
                        </a:lnSpc>
                        <a:spcAft>
                          <a:spcPts val="800"/>
                        </a:spcAft>
                      </a:pPr>
                      <a:r>
                        <a:rPr lang="nb-NO" sz="1100">
                          <a:solidFill>
                            <a:srgbClr val="000000"/>
                          </a:solidFill>
                          <a:effectLst/>
                          <a:latin typeface="Poppins  "/>
                          <a:ea typeface="Calibri" panose="020F0502020204030204" pitchFamily="34" charset="0"/>
                          <a:cs typeface="Calibri"/>
                        </a:rPr>
                        <a:t>Kristiansund</a:t>
                      </a:r>
                      <a:endParaRPr lang="nb-NO" sz="1100">
                        <a:effectLst/>
                        <a:latin typeface="Poppins  "/>
                        <a:ea typeface="Calibri" panose="020F0502020204030204" pitchFamily="34" charset="0"/>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nb-NO" sz="1100">
                          <a:solidFill>
                            <a:srgbClr val="000000"/>
                          </a:solidFill>
                          <a:effectLst/>
                          <a:latin typeface="Poppins  "/>
                          <a:ea typeface="Calibri" panose="020F0502020204030204" pitchFamily="34" charset="0"/>
                          <a:cs typeface="Calibri"/>
                        </a:rPr>
                        <a:t>0,2</a:t>
                      </a:r>
                      <a:endParaRPr lang="nb-NO" sz="1100">
                        <a:effectLst/>
                        <a:latin typeface="Poppins  "/>
                        <a:ea typeface="Calibri" panose="020F0502020204030204" pitchFamily="34" charset="0"/>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14816900"/>
                  </a:ext>
                </a:extLst>
              </a:tr>
              <a:tr h="207284">
                <a:tc>
                  <a:txBody>
                    <a:bodyPr/>
                    <a:lstStyle/>
                    <a:p>
                      <a:pPr>
                        <a:lnSpc>
                          <a:spcPct val="107000"/>
                        </a:lnSpc>
                        <a:spcAft>
                          <a:spcPts val="800"/>
                        </a:spcAft>
                      </a:pPr>
                      <a:r>
                        <a:rPr lang="nb-NO" sz="1100">
                          <a:solidFill>
                            <a:srgbClr val="000000"/>
                          </a:solidFill>
                          <a:effectLst/>
                          <a:latin typeface="Poppins  "/>
                          <a:ea typeface="Calibri" panose="020F0502020204030204" pitchFamily="34" charset="0"/>
                          <a:cs typeface="Calibri"/>
                        </a:rPr>
                        <a:t>Smøla</a:t>
                      </a:r>
                      <a:endParaRPr lang="nb-NO" sz="1100">
                        <a:effectLst/>
                        <a:latin typeface="Poppins  "/>
                        <a:ea typeface="Calibri" panose="020F0502020204030204" pitchFamily="34" charset="0"/>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nb-NO" sz="1100">
                          <a:solidFill>
                            <a:srgbClr val="000000"/>
                          </a:solidFill>
                          <a:effectLst/>
                          <a:latin typeface="Poppins  "/>
                          <a:ea typeface="Calibri" panose="020F0502020204030204" pitchFamily="34" charset="0"/>
                          <a:cs typeface="Calibri"/>
                        </a:rPr>
                        <a:t>12,6</a:t>
                      </a:r>
                      <a:endParaRPr lang="nb-NO" sz="1100">
                        <a:effectLst/>
                        <a:latin typeface="Poppins  "/>
                        <a:ea typeface="Calibri" panose="020F0502020204030204" pitchFamily="34" charset="0"/>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0541918"/>
                  </a:ext>
                </a:extLst>
              </a:tr>
              <a:tr h="207284">
                <a:tc>
                  <a:txBody>
                    <a:bodyPr/>
                    <a:lstStyle/>
                    <a:p>
                      <a:pPr>
                        <a:lnSpc>
                          <a:spcPct val="107000"/>
                        </a:lnSpc>
                        <a:spcAft>
                          <a:spcPts val="800"/>
                        </a:spcAft>
                      </a:pPr>
                      <a:r>
                        <a:rPr lang="nb-NO" sz="1100">
                          <a:solidFill>
                            <a:srgbClr val="000000"/>
                          </a:solidFill>
                          <a:effectLst/>
                          <a:latin typeface="Poppins  "/>
                          <a:ea typeface="Calibri" panose="020F0502020204030204" pitchFamily="34" charset="0"/>
                          <a:cs typeface="Calibri"/>
                        </a:rPr>
                        <a:t>Sunndal</a:t>
                      </a:r>
                      <a:endParaRPr lang="nb-NO" sz="1100">
                        <a:effectLst/>
                        <a:latin typeface="Poppins  "/>
                        <a:ea typeface="Calibri" panose="020F0502020204030204" pitchFamily="34" charset="0"/>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nb-NO" sz="1100">
                          <a:solidFill>
                            <a:srgbClr val="000000"/>
                          </a:solidFill>
                          <a:effectLst/>
                          <a:latin typeface="Poppins  "/>
                          <a:ea typeface="Calibri" panose="020F0502020204030204" pitchFamily="34" charset="0"/>
                          <a:cs typeface="Calibri"/>
                        </a:rPr>
                        <a:t>64,9</a:t>
                      </a:r>
                      <a:endParaRPr lang="nb-NO" sz="1100">
                        <a:effectLst/>
                        <a:latin typeface="Poppins  "/>
                        <a:ea typeface="Calibri" panose="020F0502020204030204" pitchFamily="34" charset="0"/>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4640666"/>
                  </a:ext>
                </a:extLst>
              </a:tr>
              <a:tr h="207284">
                <a:tc>
                  <a:txBody>
                    <a:bodyPr/>
                    <a:lstStyle/>
                    <a:p>
                      <a:pPr>
                        <a:lnSpc>
                          <a:spcPct val="107000"/>
                        </a:lnSpc>
                        <a:spcAft>
                          <a:spcPts val="800"/>
                        </a:spcAft>
                      </a:pPr>
                      <a:r>
                        <a:rPr lang="nb-NO" sz="1100">
                          <a:solidFill>
                            <a:srgbClr val="000000"/>
                          </a:solidFill>
                          <a:effectLst/>
                          <a:latin typeface="Poppins  "/>
                          <a:ea typeface="Calibri" panose="020F0502020204030204" pitchFamily="34" charset="0"/>
                          <a:cs typeface="Calibri"/>
                        </a:rPr>
                        <a:t>Surnadal</a:t>
                      </a:r>
                      <a:endParaRPr lang="nb-NO" sz="1100">
                        <a:effectLst/>
                        <a:latin typeface="Poppins  "/>
                        <a:ea typeface="Calibri" panose="020F0502020204030204" pitchFamily="34" charset="0"/>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nb-NO" sz="1100">
                          <a:solidFill>
                            <a:srgbClr val="000000"/>
                          </a:solidFill>
                          <a:effectLst/>
                          <a:latin typeface="Poppins  "/>
                          <a:ea typeface="Calibri" panose="020F0502020204030204" pitchFamily="34" charset="0"/>
                          <a:cs typeface="Calibri"/>
                        </a:rPr>
                        <a:t>35,9</a:t>
                      </a:r>
                      <a:endParaRPr lang="nb-NO" sz="1100">
                        <a:effectLst/>
                        <a:latin typeface="Poppins  "/>
                        <a:ea typeface="Calibri" panose="020F0502020204030204" pitchFamily="34" charset="0"/>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3700244"/>
                  </a:ext>
                </a:extLst>
              </a:tr>
              <a:tr h="207284">
                <a:tc>
                  <a:txBody>
                    <a:bodyPr/>
                    <a:lstStyle/>
                    <a:p>
                      <a:pPr>
                        <a:lnSpc>
                          <a:spcPct val="107000"/>
                        </a:lnSpc>
                        <a:spcAft>
                          <a:spcPts val="800"/>
                        </a:spcAft>
                      </a:pPr>
                      <a:r>
                        <a:rPr lang="nb-NO" sz="1100">
                          <a:solidFill>
                            <a:srgbClr val="000000"/>
                          </a:solidFill>
                          <a:effectLst/>
                          <a:latin typeface="Poppins  "/>
                          <a:ea typeface="Calibri" panose="020F0502020204030204" pitchFamily="34" charset="0"/>
                          <a:cs typeface="Calibri"/>
                        </a:rPr>
                        <a:t>Tingvoll</a:t>
                      </a:r>
                      <a:endParaRPr lang="nb-NO" sz="1100">
                        <a:effectLst/>
                        <a:latin typeface="Poppins  "/>
                        <a:ea typeface="Calibri" panose="020F0502020204030204" pitchFamily="34" charset="0"/>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nb-NO" sz="1100">
                          <a:solidFill>
                            <a:srgbClr val="000000"/>
                          </a:solidFill>
                          <a:effectLst/>
                          <a:latin typeface="Poppins  "/>
                          <a:ea typeface="Calibri" panose="020F0502020204030204" pitchFamily="34" charset="0"/>
                          <a:cs typeface="Calibri"/>
                        </a:rPr>
                        <a:t>2,2</a:t>
                      </a:r>
                      <a:endParaRPr lang="nb-NO" sz="1100">
                        <a:effectLst/>
                        <a:latin typeface="Poppins  "/>
                        <a:ea typeface="Calibri" panose="020F0502020204030204" pitchFamily="34" charset="0"/>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0283743"/>
                  </a:ext>
                </a:extLst>
              </a:tr>
              <a:tr h="207284">
                <a:tc>
                  <a:txBody>
                    <a:bodyPr/>
                    <a:lstStyle/>
                    <a:p>
                      <a:pPr>
                        <a:lnSpc>
                          <a:spcPct val="107000"/>
                        </a:lnSpc>
                        <a:spcAft>
                          <a:spcPts val="800"/>
                        </a:spcAft>
                      </a:pPr>
                      <a:r>
                        <a:rPr lang="nb-NO" sz="1100" b="1">
                          <a:solidFill>
                            <a:srgbClr val="000000"/>
                          </a:solidFill>
                          <a:effectLst/>
                          <a:latin typeface="Poppins  "/>
                          <a:ea typeface="Calibri" panose="020F0502020204030204" pitchFamily="34" charset="0"/>
                          <a:cs typeface="Calibri"/>
                        </a:rPr>
                        <a:t>Alle kommunar</a:t>
                      </a:r>
                      <a:endParaRPr lang="nb-NO" sz="1100" err="1">
                        <a:effectLst/>
                        <a:latin typeface="Poppins  "/>
                        <a:ea typeface="Calibri" panose="020F0502020204030204" pitchFamily="34" charset="0"/>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07000"/>
                        </a:lnSpc>
                        <a:spcAft>
                          <a:spcPts val="800"/>
                        </a:spcAft>
                      </a:pPr>
                      <a:r>
                        <a:rPr lang="nb-NO" sz="1100" b="1" dirty="0">
                          <a:solidFill>
                            <a:srgbClr val="000000"/>
                          </a:solidFill>
                          <a:effectLst/>
                          <a:latin typeface="Poppins  "/>
                          <a:ea typeface="Calibri" panose="020F0502020204030204" pitchFamily="34" charset="0"/>
                          <a:cs typeface="Calibri"/>
                        </a:rPr>
                        <a:t>22,8</a:t>
                      </a:r>
                      <a:endParaRPr lang="nb-NO" sz="1100" dirty="0">
                        <a:effectLst/>
                        <a:latin typeface="Poppins  "/>
                        <a:ea typeface="Calibri" panose="020F0502020204030204" pitchFamily="34" charset="0"/>
                        <a:cs typeface="Calibri"/>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4165599"/>
                  </a:ext>
                </a:extLst>
              </a:tr>
            </a:tbl>
          </a:graphicData>
        </a:graphic>
      </p:graphicFrame>
      <p:sp>
        <p:nvSpPr>
          <p:cNvPr id="10" name="TekstSylinder 9">
            <a:extLst>
              <a:ext uri="{FF2B5EF4-FFF2-40B4-BE49-F238E27FC236}">
                <a16:creationId xmlns:a16="http://schemas.microsoft.com/office/drawing/2014/main" id="{2C721320-91D1-C8EB-2DA6-4C4267873AFF}"/>
              </a:ext>
            </a:extLst>
          </p:cNvPr>
          <p:cNvSpPr txBox="1"/>
          <p:nvPr/>
        </p:nvSpPr>
        <p:spPr>
          <a:xfrm>
            <a:off x="348088" y="3764167"/>
            <a:ext cx="2621063" cy="861774"/>
          </a:xfrm>
          <a:prstGeom prst="rect">
            <a:avLst/>
          </a:prstGeom>
          <a:noFill/>
        </p:spPr>
        <p:txBody>
          <a:bodyPr wrap="square">
            <a:spAutoFit/>
          </a:bodyPr>
          <a:lstStyle/>
          <a:p>
            <a:r>
              <a:rPr lang="nn-NO" sz="1000" b="1">
                <a:effectLst/>
                <a:latin typeface="Poppins  "/>
                <a:ea typeface="Calibri" panose="020F0502020204030204" pitchFamily="34" charset="0"/>
              </a:rPr>
              <a:t>Verna natur i </a:t>
            </a:r>
            <a:r>
              <a:rPr lang="nn-NO" sz="1000" b="1" err="1">
                <a:effectLst/>
                <a:latin typeface="Poppins  "/>
                <a:ea typeface="Calibri" panose="020F0502020204030204" pitchFamily="34" charset="0"/>
              </a:rPr>
              <a:t>Nordmørskommunane</a:t>
            </a:r>
            <a:r>
              <a:rPr lang="nn-NO" sz="1000" b="1">
                <a:effectLst/>
                <a:latin typeface="Poppins  "/>
                <a:ea typeface="Calibri" panose="020F0502020204030204" pitchFamily="34" charset="0"/>
              </a:rPr>
              <a:t>. </a:t>
            </a:r>
          </a:p>
          <a:p>
            <a:r>
              <a:rPr lang="nn-NO" sz="1000">
                <a:effectLst/>
                <a:latin typeface="Poppins  "/>
                <a:ea typeface="Calibri" panose="020F0502020204030204" pitchFamily="34" charset="0"/>
              </a:rPr>
              <a:t>Tala inkluderer både nasjonalparkar, naturreservat, landskapsvernområde, marint vern og anna vern. </a:t>
            </a:r>
            <a:endParaRPr lang="nb-NO" sz="1000">
              <a:latin typeface="Poppins  "/>
            </a:endParaRPr>
          </a:p>
          <a:p>
            <a:r>
              <a:rPr lang="nn-NO" sz="800">
                <a:latin typeface="Poppins  "/>
              </a:rPr>
              <a:t>Kjelde: Miljødirektoratet</a:t>
            </a:r>
            <a:endParaRPr lang="nb-NO" sz="800">
              <a:latin typeface="Poppins  "/>
            </a:endParaRPr>
          </a:p>
        </p:txBody>
      </p:sp>
      <p:pic>
        <p:nvPicPr>
          <p:cNvPr id="7" name="Bilde 7" descr="Hovudtypar areal på Nordmøre&#10;Figuren viser ikkje naturfagleg verdisetting av areala&#10;">
            <a:extLst>
              <a:ext uri="{FF2B5EF4-FFF2-40B4-BE49-F238E27FC236}">
                <a16:creationId xmlns:a16="http://schemas.microsoft.com/office/drawing/2014/main" id="{E73BDA4D-F003-149A-D424-FBE2EDEE5D77}"/>
              </a:ext>
            </a:extLst>
          </p:cNvPr>
          <p:cNvPicPr>
            <a:picLocks noChangeAspect="1"/>
          </p:cNvPicPr>
          <p:nvPr/>
        </p:nvPicPr>
        <p:blipFill>
          <a:blip r:embed="rId2"/>
          <a:stretch>
            <a:fillRect/>
          </a:stretch>
        </p:blipFill>
        <p:spPr>
          <a:xfrm>
            <a:off x="3200400" y="1257499"/>
            <a:ext cx="3011311" cy="2416835"/>
          </a:xfrm>
          <a:prstGeom prst="rect">
            <a:avLst/>
          </a:prstGeom>
        </p:spPr>
      </p:pic>
      <p:sp>
        <p:nvSpPr>
          <p:cNvPr id="14" name="TekstSylinder 13">
            <a:extLst>
              <a:ext uri="{FF2B5EF4-FFF2-40B4-BE49-F238E27FC236}">
                <a16:creationId xmlns:a16="http://schemas.microsoft.com/office/drawing/2014/main" id="{645207CE-D5A8-0F91-0165-1F1C9D54023E}"/>
              </a:ext>
            </a:extLst>
          </p:cNvPr>
          <p:cNvSpPr txBox="1"/>
          <p:nvPr/>
        </p:nvSpPr>
        <p:spPr>
          <a:xfrm>
            <a:off x="3288906" y="3711141"/>
            <a:ext cx="2430290" cy="677108"/>
          </a:xfrm>
          <a:prstGeom prst="rect">
            <a:avLst/>
          </a:prstGeom>
          <a:noFill/>
        </p:spPr>
        <p:txBody>
          <a:bodyPr wrap="square">
            <a:spAutoFit/>
          </a:bodyPr>
          <a:lstStyle/>
          <a:p>
            <a:r>
              <a:rPr lang="nb-NO" sz="1000" b="1" dirty="0" err="1">
                <a:latin typeface="Poppins  "/>
                <a:ea typeface="Calibri" panose="020F0502020204030204" pitchFamily="34" charset="0"/>
                <a:cs typeface="Arial" panose="020B0604020202020204" pitchFamily="34" charset="0"/>
              </a:rPr>
              <a:t>Hovudtypar</a:t>
            </a:r>
            <a:r>
              <a:rPr lang="nb-NO" sz="1000" b="1" dirty="0">
                <a:latin typeface="Poppins  "/>
                <a:ea typeface="Calibri" panose="020F0502020204030204" pitchFamily="34" charset="0"/>
                <a:cs typeface="Arial" panose="020B0604020202020204" pitchFamily="34" charset="0"/>
              </a:rPr>
              <a:t> a</a:t>
            </a:r>
            <a:r>
              <a:rPr lang="nb-NO" sz="1000" b="1" dirty="0">
                <a:effectLst/>
                <a:latin typeface="Poppins  "/>
                <a:ea typeface="Calibri" panose="020F0502020204030204" pitchFamily="34" charset="0"/>
                <a:cs typeface="Arial" panose="020B0604020202020204" pitchFamily="34" charset="0"/>
              </a:rPr>
              <a:t>real på Nordmøre</a:t>
            </a:r>
          </a:p>
          <a:p>
            <a:r>
              <a:rPr lang="nb-NO" sz="1000" dirty="0">
                <a:latin typeface="Poppins  "/>
                <a:cs typeface="Arial" panose="020B0604020202020204" pitchFamily="34" charset="0"/>
              </a:rPr>
              <a:t>Figuren viser </a:t>
            </a:r>
            <a:r>
              <a:rPr lang="nb-NO" sz="1000" dirty="0" err="1">
                <a:latin typeface="Poppins  "/>
                <a:cs typeface="Arial" panose="020B0604020202020204" pitchFamily="34" charset="0"/>
              </a:rPr>
              <a:t>ikkje</a:t>
            </a:r>
            <a:r>
              <a:rPr lang="nb-NO" sz="1000" dirty="0">
                <a:latin typeface="Poppins  "/>
                <a:cs typeface="Arial" panose="020B0604020202020204" pitchFamily="34" charset="0"/>
              </a:rPr>
              <a:t> </a:t>
            </a:r>
            <a:r>
              <a:rPr lang="nb-NO" sz="1000" dirty="0" err="1">
                <a:latin typeface="Poppins  "/>
                <a:cs typeface="Arial" panose="020B0604020202020204" pitchFamily="34" charset="0"/>
              </a:rPr>
              <a:t>naturfagleg</a:t>
            </a:r>
            <a:r>
              <a:rPr lang="nb-NO" sz="1000" dirty="0">
                <a:latin typeface="Poppins  "/>
                <a:cs typeface="Arial" panose="020B0604020202020204" pitchFamily="34" charset="0"/>
              </a:rPr>
              <a:t> verdisetting av areala</a:t>
            </a:r>
            <a:endParaRPr lang="nb-NO" sz="1000" dirty="0">
              <a:latin typeface="Poppins  "/>
            </a:endParaRPr>
          </a:p>
          <a:p>
            <a:r>
              <a:rPr lang="nn-NO" sz="800" dirty="0">
                <a:latin typeface="Poppins  "/>
              </a:rPr>
              <a:t>Kjelde: NIBIO AR5</a:t>
            </a:r>
            <a:endParaRPr lang="nb-NO" sz="800" dirty="0">
              <a:latin typeface="Poppins  "/>
            </a:endParaRPr>
          </a:p>
        </p:txBody>
      </p:sp>
      <p:sp>
        <p:nvSpPr>
          <p:cNvPr id="5" name="Plasshaldar for innhald 2">
            <a:extLst>
              <a:ext uri="{FF2B5EF4-FFF2-40B4-BE49-F238E27FC236}">
                <a16:creationId xmlns:a16="http://schemas.microsoft.com/office/drawing/2014/main" id="{3EB9B61F-AA9F-B56D-C633-03BF4172903A}"/>
              </a:ext>
            </a:extLst>
          </p:cNvPr>
          <p:cNvSpPr txBox="1">
            <a:spLocks/>
          </p:cNvSpPr>
          <p:nvPr/>
        </p:nvSpPr>
        <p:spPr>
          <a:xfrm>
            <a:off x="6404240" y="1255439"/>
            <a:ext cx="2549810" cy="2987705"/>
          </a:xfrm>
          <a:prstGeom prst="rect">
            <a:avLst/>
          </a:prstGeom>
        </p:spPr>
        <p:txBody>
          <a:bodyPr vert="horz" lIns="36000" tIns="18000" rIns="36000" bIns="18000" rtlCol="0" anchor="t">
            <a:noAutofit/>
          </a:bodyPr>
          <a:lstStyle>
            <a:lvl1pPr marL="87750" indent="-87750" algn="l" defTabSz="685800" rtl="0" eaLnBrk="1" latinLnBrk="0" hangingPunct="1">
              <a:lnSpc>
                <a:spcPct val="132000"/>
              </a:lnSpc>
              <a:spcBef>
                <a:spcPts val="2400"/>
              </a:spcBef>
              <a:buFont typeface="Arial" panose="020B0604020202020204" pitchFamily="34" charset="0"/>
              <a:buChar char="•"/>
              <a:defRPr sz="1500" kern="1200">
                <a:solidFill>
                  <a:schemeClr val="tx1"/>
                </a:solidFill>
                <a:latin typeface="+mn-lt"/>
                <a:ea typeface="+mn-ea"/>
                <a:cs typeface="+mn-cs"/>
              </a:defRPr>
            </a:lvl1pPr>
            <a:lvl2pPr marL="272700" indent="-87750" algn="l" defTabSz="685800" rtl="0" eaLnBrk="1" latinLnBrk="0" hangingPunct="1">
              <a:lnSpc>
                <a:spcPct val="132000"/>
              </a:lnSpc>
              <a:spcBef>
                <a:spcPts val="375"/>
              </a:spcBef>
              <a:buFont typeface="Arial" panose="020B0604020202020204" pitchFamily="34" charset="0"/>
              <a:buChar char="•"/>
              <a:defRPr sz="1500" kern="1200">
                <a:solidFill>
                  <a:schemeClr val="tx1"/>
                </a:solidFill>
                <a:latin typeface="+mn-lt"/>
                <a:ea typeface="+mn-ea"/>
                <a:cs typeface="+mn-cs"/>
              </a:defRPr>
            </a:lvl2pPr>
            <a:lvl3pPr marL="442800" indent="-87750" algn="l" defTabSz="685800" rtl="0" eaLnBrk="1" latinLnBrk="0" hangingPunct="1">
              <a:lnSpc>
                <a:spcPct val="132000"/>
              </a:lnSpc>
              <a:spcBef>
                <a:spcPts val="375"/>
              </a:spcBef>
              <a:buFont typeface="Arial" panose="020B0604020202020204" pitchFamily="34" charset="0"/>
              <a:buChar char="•"/>
              <a:defRPr sz="1500" kern="1200">
                <a:solidFill>
                  <a:schemeClr val="tx1"/>
                </a:solidFill>
                <a:latin typeface="+mn-lt"/>
                <a:ea typeface="+mn-ea"/>
                <a:cs typeface="+mn-cs"/>
              </a:defRPr>
            </a:lvl3pPr>
            <a:lvl4pPr marL="0" indent="0" algn="l" defTabSz="685800" rtl="0" eaLnBrk="1" latinLnBrk="0" hangingPunct="1">
              <a:lnSpc>
                <a:spcPct val="132000"/>
              </a:lnSpc>
              <a:spcBef>
                <a:spcPts val="2400"/>
              </a:spcBef>
              <a:spcAft>
                <a:spcPts val="0"/>
              </a:spcAft>
              <a:buFont typeface="Arial" panose="020B0604020202020204" pitchFamily="34" charset="0"/>
              <a:buNone/>
              <a:defRPr sz="1500" kern="1200">
                <a:solidFill>
                  <a:schemeClr val="tx1"/>
                </a:solidFill>
                <a:latin typeface="+mj-lt"/>
                <a:ea typeface="+mn-ea"/>
                <a:cs typeface="+mn-cs"/>
              </a:defRPr>
            </a:lvl4pPr>
            <a:lvl5pPr marL="0" indent="0" algn="l" defTabSz="685800" rtl="0" eaLnBrk="1" latinLnBrk="0" hangingPunct="1">
              <a:lnSpc>
                <a:spcPct val="132000"/>
              </a:lnSpc>
              <a:spcBef>
                <a:spcPts val="0"/>
              </a:spcBef>
              <a:buFont typeface="Arial" panose="020B0604020202020204" pitchFamily="34" charset="0"/>
              <a:buNone/>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spcAft>
                <a:spcPts val="600"/>
              </a:spcAft>
              <a:buNone/>
            </a:pPr>
            <a:r>
              <a:rPr lang="nn-NO" sz="1400" b="1">
                <a:cs typeface="Arial"/>
              </a:rPr>
              <a:t>FNs naturavtale</a:t>
            </a:r>
            <a:r>
              <a:rPr lang="nn-NO" sz="1400">
                <a:cs typeface="Arial"/>
              </a:rPr>
              <a:t>, 2022: </a:t>
            </a:r>
            <a:endParaRPr lang="nn-NO" sz="1400">
              <a:cs typeface="Arial" panose="020B0604020202020204" pitchFamily="34" charset="0"/>
            </a:endParaRPr>
          </a:p>
          <a:p>
            <a:pPr marL="87630" indent="-87630">
              <a:lnSpc>
                <a:spcPct val="100000"/>
              </a:lnSpc>
              <a:spcBef>
                <a:spcPts val="0"/>
              </a:spcBef>
              <a:spcAft>
                <a:spcPts val="600"/>
              </a:spcAft>
            </a:pPr>
            <a:r>
              <a:rPr lang="nn-NO" sz="1400" b="1">
                <a:cs typeface="Arial"/>
              </a:rPr>
              <a:t>Verne </a:t>
            </a:r>
            <a:r>
              <a:rPr lang="nn-NO" sz="1400">
                <a:cs typeface="Arial"/>
              </a:rPr>
              <a:t>30 prosent av all natur på land, hav, innsjøar og elver innan 2030.</a:t>
            </a:r>
            <a:endParaRPr lang="nb-NO" sz="1400">
              <a:cs typeface="Arial"/>
            </a:endParaRPr>
          </a:p>
          <a:p>
            <a:pPr marL="87630" indent="-87630">
              <a:lnSpc>
                <a:spcPct val="100000"/>
              </a:lnSpc>
              <a:spcBef>
                <a:spcPts val="0"/>
              </a:spcBef>
              <a:spcAft>
                <a:spcPts val="600"/>
              </a:spcAft>
            </a:pPr>
            <a:r>
              <a:rPr lang="nn-NO" sz="1400" b="1">
                <a:cs typeface="Arial"/>
              </a:rPr>
              <a:t>Restaurere </a:t>
            </a:r>
            <a:r>
              <a:rPr lang="nn-NO" sz="1400">
                <a:cs typeface="Arial"/>
              </a:rPr>
              <a:t>30 prosent av all natur som er delvis øydelagt innan 2030.</a:t>
            </a:r>
            <a:endParaRPr lang="nb-NO" sz="1400">
              <a:cs typeface="Arial"/>
            </a:endParaRPr>
          </a:p>
          <a:p>
            <a:pPr marL="87630" indent="-87630">
              <a:lnSpc>
                <a:spcPct val="100000"/>
              </a:lnSpc>
              <a:spcBef>
                <a:spcPts val="0"/>
              </a:spcBef>
              <a:spcAft>
                <a:spcPts val="600"/>
              </a:spcAft>
            </a:pPr>
            <a:r>
              <a:rPr lang="nn-NO" sz="1400">
                <a:cs typeface="Arial"/>
              </a:rPr>
              <a:t>Naturvern skal være </a:t>
            </a:r>
            <a:r>
              <a:rPr lang="nn-NO" sz="1400" b="1">
                <a:cs typeface="Arial"/>
              </a:rPr>
              <a:t>representativt </a:t>
            </a:r>
            <a:r>
              <a:rPr lang="nn-NO" sz="1400">
                <a:cs typeface="Arial"/>
              </a:rPr>
              <a:t>(</a:t>
            </a:r>
            <a:r>
              <a:rPr lang="nn-NO" sz="1400">
                <a:effectLst/>
                <a:latin typeface="Calibri"/>
                <a:ea typeface="Calibri" panose="020F0502020204030204" pitchFamily="34" charset="0"/>
                <a:cs typeface="Times New Roman"/>
              </a:rPr>
              <a:t>Områda som blir verna skal dekke alle naturtypar og dei skal henge godt saman</a:t>
            </a:r>
            <a:r>
              <a:rPr lang="nn-NO" sz="1400">
                <a:cs typeface="Arial"/>
              </a:rPr>
              <a:t>). </a:t>
            </a:r>
            <a:endParaRPr lang="nb-NO" sz="1400">
              <a:cs typeface="Arial" panose="020B0604020202020204" pitchFamily="34" charset="0"/>
            </a:endParaRPr>
          </a:p>
        </p:txBody>
      </p:sp>
    </p:spTree>
    <p:extLst>
      <p:ext uri="{BB962C8B-B14F-4D97-AF65-F5344CB8AC3E}">
        <p14:creationId xmlns:p14="http://schemas.microsoft.com/office/powerpoint/2010/main" val="2863693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97F8F0-B93B-A1AC-E9F0-35555BCF1A8B}"/>
              </a:ext>
            </a:extLst>
          </p:cNvPr>
          <p:cNvSpPr>
            <a:spLocks noGrp="1"/>
          </p:cNvSpPr>
          <p:nvPr>
            <p:ph type="title"/>
          </p:nvPr>
        </p:nvSpPr>
        <p:spPr>
          <a:xfrm>
            <a:off x="389333" y="440100"/>
            <a:ext cx="8365334" cy="788996"/>
          </a:xfrm>
        </p:spPr>
        <p:txBody>
          <a:bodyPr/>
          <a:lstStyle/>
          <a:p>
            <a:r>
              <a:rPr lang="nb-NO" dirty="0"/>
              <a:t>Vassforvalting</a:t>
            </a:r>
            <a:br>
              <a:rPr lang="nb-NO" dirty="0"/>
            </a:br>
            <a:endParaRPr lang="nb-NO" dirty="0"/>
          </a:p>
        </p:txBody>
      </p:sp>
      <p:pic>
        <p:nvPicPr>
          <p:cNvPr id="5" name="Bilde 4" descr="Søre Nordmøre, økologisk tilstand i naturlege vassførekomster">
            <a:extLst>
              <a:ext uri="{FF2B5EF4-FFF2-40B4-BE49-F238E27FC236}">
                <a16:creationId xmlns:a16="http://schemas.microsoft.com/office/drawing/2014/main" id="{513B9EE2-593E-F13A-85B7-E6CB6FFD5818}"/>
              </a:ext>
            </a:extLst>
          </p:cNvPr>
          <p:cNvPicPr>
            <a:picLocks noChangeAspect="1"/>
          </p:cNvPicPr>
          <p:nvPr/>
        </p:nvPicPr>
        <p:blipFill rotWithShape="1">
          <a:blip r:embed="rId2"/>
          <a:srcRect r="67199"/>
          <a:stretch/>
        </p:blipFill>
        <p:spPr>
          <a:xfrm>
            <a:off x="135784" y="1034293"/>
            <a:ext cx="1973179" cy="1697802"/>
          </a:xfrm>
          <a:prstGeom prst="rect">
            <a:avLst/>
          </a:prstGeom>
        </p:spPr>
      </p:pic>
      <p:sp>
        <p:nvSpPr>
          <p:cNvPr id="6" name="TekstSylinder 5">
            <a:extLst>
              <a:ext uri="{FF2B5EF4-FFF2-40B4-BE49-F238E27FC236}">
                <a16:creationId xmlns:a16="http://schemas.microsoft.com/office/drawing/2014/main" id="{4B934B6C-0E6A-BD07-0B2E-DF34632F6AAD}"/>
              </a:ext>
            </a:extLst>
          </p:cNvPr>
          <p:cNvSpPr txBox="1"/>
          <p:nvPr/>
        </p:nvSpPr>
        <p:spPr>
          <a:xfrm>
            <a:off x="390301" y="2814128"/>
            <a:ext cx="1311222" cy="246221"/>
          </a:xfrm>
          <a:prstGeom prst="rect">
            <a:avLst/>
          </a:prstGeom>
          <a:noFill/>
        </p:spPr>
        <p:txBody>
          <a:bodyPr wrap="square">
            <a:spAutoFit/>
          </a:bodyPr>
          <a:lstStyle/>
          <a:p>
            <a:r>
              <a:rPr lang="nb-NO" sz="1000">
                <a:effectLst/>
                <a:latin typeface="Poppins  "/>
                <a:ea typeface="Calibri" panose="020F0502020204030204" pitchFamily="34" charset="0"/>
                <a:cs typeface="Arial" panose="020B0604020202020204" pitchFamily="34" charset="0"/>
              </a:rPr>
              <a:t>Søre Nordmøre</a:t>
            </a:r>
            <a:endParaRPr lang="nb-NO" sz="1000">
              <a:latin typeface="Poppins  "/>
            </a:endParaRPr>
          </a:p>
        </p:txBody>
      </p:sp>
      <p:pic>
        <p:nvPicPr>
          <p:cNvPr id="9" name="Bilde 8" descr="Nordre Nordmøre, økologisk tilstand i naturlege vassførekomster">
            <a:extLst>
              <a:ext uri="{FF2B5EF4-FFF2-40B4-BE49-F238E27FC236}">
                <a16:creationId xmlns:a16="http://schemas.microsoft.com/office/drawing/2014/main" id="{0DB03576-922B-B166-5470-D82631EF92E2}"/>
              </a:ext>
            </a:extLst>
          </p:cNvPr>
          <p:cNvPicPr>
            <a:picLocks noChangeAspect="1"/>
          </p:cNvPicPr>
          <p:nvPr/>
        </p:nvPicPr>
        <p:blipFill>
          <a:blip r:embed="rId3">
            <a:alphaModFix/>
          </a:blip>
          <a:stretch>
            <a:fillRect/>
          </a:stretch>
        </p:blipFill>
        <p:spPr>
          <a:xfrm>
            <a:off x="2129873" y="1034293"/>
            <a:ext cx="1937996" cy="1739449"/>
          </a:xfrm>
          <a:prstGeom prst="rect">
            <a:avLst/>
          </a:prstGeom>
        </p:spPr>
      </p:pic>
      <p:sp>
        <p:nvSpPr>
          <p:cNvPr id="10" name="TekstSylinder 9">
            <a:extLst>
              <a:ext uri="{FF2B5EF4-FFF2-40B4-BE49-F238E27FC236}">
                <a16:creationId xmlns:a16="http://schemas.microsoft.com/office/drawing/2014/main" id="{2186F8C3-6926-A93D-061C-1E2EBE4E8883}"/>
              </a:ext>
            </a:extLst>
          </p:cNvPr>
          <p:cNvSpPr txBox="1"/>
          <p:nvPr/>
        </p:nvSpPr>
        <p:spPr>
          <a:xfrm>
            <a:off x="2381536" y="2772886"/>
            <a:ext cx="1423384" cy="246221"/>
          </a:xfrm>
          <a:prstGeom prst="rect">
            <a:avLst/>
          </a:prstGeom>
          <a:noFill/>
        </p:spPr>
        <p:txBody>
          <a:bodyPr wrap="square">
            <a:spAutoFit/>
          </a:bodyPr>
          <a:lstStyle/>
          <a:p>
            <a:r>
              <a:rPr lang="nb-NO" sz="1000">
                <a:effectLst/>
                <a:latin typeface="Poppins  "/>
                <a:ea typeface="Calibri" panose="020F0502020204030204" pitchFamily="34" charset="0"/>
                <a:cs typeface="Arial" panose="020B0604020202020204" pitchFamily="34" charset="0"/>
              </a:rPr>
              <a:t>Nordre Nordmøre</a:t>
            </a:r>
            <a:endParaRPr lang="nb-NO" sz="1000">
              <a:latin typeface="Poppins  "/>
            </a:endParaRPr>
          </a:p>
        </p:txBody>
      </p:sp>
      <p:sp>
        <p:nvSpPr>
          <p:cNvPr id="7" name="TekstSylinder 6">
            <a:extLst>
              <a:ext uri="{FF2B5EF4-FFF2-40B4-BE49-F238E27FC236}">
                <a16:creationId xmlns:a16="http://schemas.microsoft.com/office/drawing/2014/main" id="{845FF4D2-770E-5ABB-8CCD-A4B97C9045FF}"/>
              </a:ext>
            </a:extLst>
          </p:cNvPr>
          <p:cNvSpPr txBox="1"/>
          <p:nvPr/>
        </p:nvSpPr>
        <p:spPr>
          <a:xfrm>
            <a:off x="301603" y="3213535"/>
            <a:ext cx="3262343" cy="400110"/>
          </a:xfrm>
          <a:prstGeom prst="rect">
            <a:avLst/>
          </a:prstGeom>
          <a:noFill/>
        </p:spPr>
        <p:txBody>
          <a:bodyPr wrap="square">
            <a:spAutoFit/>
          </a:bodyPr>
          <a:lstStyle/>
          <a:p>
            <a:r>
              <a:rPr lang="nb-NO" sz="1000" b="1">
                <a:effectLst/>
                <a:latin typeface="Poppins  "/>
                <a:ea typeface="Calibri" panose="020F0502020204030204" pitchFamily="34" charset="0"/>
                <a:cs typeface="Arial" panose="020B0604020202020204" pitchFamily="34" charset="0"/>
              </a:rPr>
              <a:t>Økologisk tilstand, naturlege </a:t>
            </a:r>
            <a:r>
              <a:rPr lang="nb-NO" sz="1000" b="1" err="1">
                <a:effectLst/>
                <a:latin typeface="Poppins  "/>
                <a:ea typeface="Calibri" panose="020F0502020204030204" pitchFamily="34" charset="0"/>
                <a:cs typeface="Arial" panose="020B0604020202020204" pitchFamily="34" charset="0"/>
              </a:rPr>
              <a:t>vassførekomster</a:t>
            </a:r>
            <a:r>
              <a:rPr lang="nb-NO" sz="1000" b="1">
                <a:effectLst/>
                <a:latin typeface="Poppins  "/>
                <a:ea typeface="Calibri" panose="020F0502020204030204" pitchFamily="34" charset="0"/>
                <a:cs typeface="Arial" panose="020B0604020202020204" pitchFamily="34" charset="0"/>
              </a:rPr>
              <a:t> </a:t>
            </a:r>
            <a:r>
              <a:rPr lang="nn-NO" sz="1000">
                <a:latin typeface="Poppins  "/>
              </a:rPr>
              <a:t>Kjelde: Vann-nett.no</a:t>
            </a:r>
            <a:endParaRPr lang="nb-NO" sz="1000">
              <a:latin typeface="Poppins  "/>
            </a:endParaRPr>
          </a:p>
        </p:txBody>
      </p:sp>
      <p:pic>
        <p:nvPicPr>
          <p:cNvPr id="13" name="Bilde 12" descr="Teiknforklaring">
            <a:extLst>
              <a:ext uri="{FF2B5EF4-FFF2-40B4-BE49-F238E27FC236}">
                <a16:creationId xmlns:a16="http://schemas.microsoft.com/office/drawing/2014/main" id="{EF983184-3DA2-5087-CBDD-990E8AC53733}"/>
              </a:ext>
            </a:extLst>
          </p:cNvPr>
          <p:cNvPicPr>
            <a:picLocks noChangeAspect="1"/>
          </p:cNvPicPr>
          <p:nvPr/>
        </p:nvPicPr>
        <p:blipFill>
          <a:blip r:embed="rId4"/>
          <a:stretch>
            <a:fillRect/>
          </a:stretch>
        </p:blipFill>
        <p:spPr>
          <a:xfrm>
            <a:off x="391454" y="3631320"/>
            <a:ext cx="925132" cy="1001379"/>
          </a:xfrm>
          <a:prstGeom prst="rect">
            <a:avLst/>
          </a:prstGeom>
        </p:spPr>
      </p:pic>
      <p:sp>
        <p:nvSpPr>
          <p:cNvPr id="3" name="Plasshaldar for innhald 2">
            <a:extLst>
              <a:ext uri="{FF2B5EF4-FFF2-40B4-BE49-F238E27FC236}">
                <a16:creationId xmlns:a16="http://schemas.microsoft.com/office/drawing/2014/main" id="{E8736DDC-2D7B-9647-92EB-45104B97172D}"/>
              </a:ext>
            </a:extLst>
          </p:cNvPr>
          <p:cNvSpPr>
            <a:spLocks noGrp="1"/>
          </p:cNvSpPr>
          <p:nvPr>
            <p:ph idx="1"/>
          </p:nvPr>
        </p:nvSpPr>
        <p:spPr>
          <a:xfrm>
            <a:off x="4339963" y="1302104"/>
            <a:ext cx="4668253" cy="3516490"/>
          </a:xfrm>
        </p:spPr>
        <p:txBody>
          <a:bodyPr vert="horz" lIns="36000" tIns="18000" rIns="36000" bIns="18000" rtlCol="0" anchor="t">
            <a:noAutofit/>
          </a:bodyPr>
          <a:lstStyle/>
          <a:p>
            <a:pPr marL="0" indent="0">
              <a:lnSpc>
                <a:spcPct val="100000"/>
              </a:lnSpc>
              <a:spcBef>
                <a:spcPts val="0"/>
              </a:spcBef>
              <a:spcAft>
                <a:spcPts val="600"/>
              </a:spcAft>
              <a:buNone/>
            </a:pPr>
            <a:r>
              <a:rPr lang="nn-NO">
                <a:latin typeface="Poppins  "/>
                <a:cs typeface="Arial"/>
              </a:rPr>
              <a:t>Regional vassforvaltningsplan for Møre og Romsdal 2022 – 2027 viser:</a:t>
            </a:r>
          </a:p>
          <a:p>
            <a:pPr marL="87630" indent="-87630">
              <a:lnSpc>
                <a:spcPct val="100000"/>
              </a:lnSpc>
              <a:spcBef>
                <a:spcPts val="0"/>
              </a:spcBef>
              <a:spcAft>
                <a:spcPts val="600"/>
              </a:spcAft>
            </a:pPr>
            <a:r>
              <a:rPr lang="nn-NO">
                <a:latin typeface="Poppins  "/>
                <a:cs typeface="Arial"/>
              </a:rPr>
              <a:t>tilstand i alle vassførekomstane</a:t>
            </a:r>
          </a:p>
          <a:p>
            <a:pPr marL="87630" indent="-87630">
              <a:lnSpc>
                <a:spcPct val="100000"/>
              </a:lnSpc>
              <a:spcBef>
                <a:spcPts val="0"/>
              </a:spcBef>
              <a:spcAft>
                <a:spcPts val="600"/>
              </a:spcAft>
            </a:pPr>
            <a:r>
              <a:rPr lang="nn-NO">
                <a:latin typeface="Poppins  "/>
                <a:cs typeface="Arial"/>
              </a:rPr>
              <a:t>kva som eventuelt trugar vassførekomstane</a:t>
            </a:r>
          </a:p>
          <a:p>
            <a:pPr marL="87630" indent="-87630">
              <a:lnSpc>
                <a:spcPct val="100000"/>
              </a:lnSpc>
              <a:spcBef>
                <a:spcPts val="0"/>
              </a:spcBef>
              <a:spcAft>
                <a:spcPts val="600"/>
              </a:spcAft>
            </a:pPr>
            <a:r>
              <a:rPr lang="nn-NO">
                <a:latin typeface="Poppins  "/>
                <a:cs typeface="Arial"/>
              </a:rPr>
              <a:t>korleis vi ønsker å forvalte vassmiljøet i eit langsiktig perspektiv</a:t>
            </a:r>
          </a:p>
          <a:p>
            <a:pPr marL="0" indent="0">
              <a:lnSpc>
                <a:spcPct val="100000"/>
              </a:lnSpc>
              <a:spcBef>
                <a:spcPts val="600"/>
              </a:spcBef>
              <a:spcAft>
                <a:spcPts val="600"/>
              </a:spcAft>
              <a:buNone/>
            </a:pPr>
            <a:r>
              <a:rPr lang="nn-NO">
                <a:latin typeface="Poppins  "/>
                <a:cs typeface="Arial"/>
              </a:rPr>
              <a:t>Målet er «god tilstand» i dei aller fleste vassførekomstane.</a:t>
            </a:r>
          </a:p>
          <a:p>
            <a:pPr marL="0" indent="0">
              <a:lnSpc>
                <a:spcPct val="100000"/>
              </a:lnSpc>
              <a:spcBef>
                <a:spcPts val="600"/>
              </a:spcBef>
              <a:spcAft>
                <a:spcPts val="600"/>
              </a:spcAft>
              <a:buNone/>
            </a:pPr>
            <a:r>
              <a:rPr lang="nn-NO">
                <a:latin typeface="Poppins  "/>
                <a:cs typeface="Arial"/>
              </a:rPr>
              <a:t>Ureining frå landbruk og avløp er dei faktorane som påverkar flest vassførekomstar negativt.</a:t>
            </a:r>
          </a:p>
          <a:p>
            <a:pPr marL="87630" indent="-87630">
              <a:lnSpc>
                <a:spcPct val="100000"/>
              </a:lnSpc>
              <a:spcBef>
                <a:spcPts val="0"/>
              </a:spcBef>
              <a:spcAft>
                <a:spcPts val="600"/>
              </a:spcAft>
            </a:pPr>
            <a:endParaRPr lang="nn-NO">
              <a:latin typeface="Poppins  "/>
              <a:cs typeface="Arial"/>
            </a:endParaRPr>
          </a:p>
        </p:txBody>
      </p:sp>
    </p:spTree>
    <p:extLst>
      <p:ext uri="{BB962C8B-B14F-4D97-AF65-F5344CB8AC3E}">
        <p14:creationId xmlns:p14="http://schemas.microsoft.com/office/powerpoint/2010/main" val="15247307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97F8F0-B93B-A1AC-E9F0-35555BCF1A8B}"/>
              </a:ext>
            </a:extLst>
          </p:cNvPr>
          <p:cNvSpPr>
            <a:spLocks noGrp="1"/>
          </p:cNvSpPr>
          <p:nvPr>
            <p:ph type="title"/>
          </p:nvPr>
        </p:nvSpPr>
        <p:spPr>
          <a:xfrm>
            <a:off x="389333" y="440100"/>
            <a:ext cx="8365334" cy="604929"/>
          </a:xfrm>
        </p:spPr>
        <p:txBody>
          <a:bodyPr/>
          <a:lstStyle/>
          <a:p>
            <a:r>
              <a:rPr lang="nb-NO" dirty="0"/>
              <a:t>Klimatilpassing</a:t>
            </a:r>
          </a:p>
        </p:txBody>
      </p:sp>
      <p:pic>
        <p:nvPicPr>
          <p:cNvPr id="9" name="Bilde 8" descr="Klimaprofil Møre og Romsdal &#10;">
            <a:extLst>
              <a:ext uri="{FF2B5EF4-FFF2-40B4-BE49-F238E27FC236}">
                <a16:creationId xmlns:a16="http://schemas.microsoft.com/office/drawing/2014/main" id="{73A023A2-FC0A-36C1-CD3C-14013DF66BCF}"/>
              </a:ext>
            </a:extLst>
          </p:cNvPr>
          <p:cNvPicPr>
            <a:picLocks noChangeAspect="1"/>
          </p:cNvPicPr>
          <p:nvPr/>
        </p:nvPicPr>
        <p:blipFill>
          <a:blip r:embed="rId2"/>
          <a:stretch>
            <a:fillRect/>
          </a:stretch>
        </p:blipFill>
        <p:spPr>
          <a:xfrm>
            <a:off x="389333" y="1121628"/>
            <a:ext cx="4224231" cy="3429573"/>
          </a:xfrm>
          <a:prstGeom prst="rect">
            <a:avLst/>
          </a:prstGeom>
        </p:spPr>
      </p:pic>
      <p:sp>
        <p:nvSpPr>
          <p:cNvPr id="3" name="Plasshaldar for innhald 2">
            <a:extLst>
              <a:ext uri="{FF2B5EF4-FFF2-40B4-BE49-F238E27FC236}">
                <a16:creationId xmlns:a16="http://schemas.microsoft.com/office/drawing/2014/main" id="{E8736DDC-2D7B-9647-92EB-45104B97172D}"/>
              </a:ext>
            </a:extLst>
          </p:cNvPr>
          <p:cNvSpPr>
            <a:spLocks noGrp="1"/>
          </p:cNvSpPr>
          <p:nvPr>
            <p:ph idx="1"/>
          </p:nvPr>
        </p:nvSpPr>
        <p:spPr>
          <a:xfrm>
            <a:off x="5139368" y="1269223"/>
            <a:ext cx="3839450" cy="3134382"/>
          </a:xfrm>
        </p:spPr>
        <p:txBody>
          <a:bodyPr vert="horz" lIns="36000" tIns="18000" rIns="36000" bIns="18000" rtlCol="0" anchor="t">
            <a:noAutofit/>
          </a:bodyPr>
          <a:lstStyle/>
          <a:p>
            <a:pPr marL="0" indent="0">
              <a:lnSpc>
                <a:spcPct val="100000"/>
              </a:lnSpc>
              <a:spcBef>
                <a:spcPts val="0"/>
              </a:spcBef>
              <a:buNone/>
            </a:pPr>
            <a:r>
              <a:rPr lang="nn-NO" sz="1400">
                <a:cs typeface="Arial"/>
              </a:rPr>
              <a:t>Alle planprosessar og saksvedtak må ta omsyn til behovet for klimatilpassing. </a:t>
            </a:r>
            <a:endParaRPr lang="nn-NO" sz="1400">
              <a:cs typeface="Arial" panose="020B0604020202020204" pitchFamily="34" charset="0"/>
            </a:endParaRPr>
          </a:p>
          <a:p>
            <a:pPr marL="0" indent="0">
              <a:lnSpc>
                <a:spcPct val="100000"/>
              </a:lnSpc>
              <a:spcBef>
                <a:spcPts val="0"/>
              </a:spcBef>
              <a:spcAft>
                <a:spcPts val="600"/>
              </a:spcAft>
              <a:buNone/>
            </a:pPr>
            <a:endParaRPr lang="nn-NO" sz="1400">
              <a:cs typeface="Arial" panose="020B0604020202020204" pitchFamily="34" charset="0"/>
            </a:endParaRPr>
          </a:p>
          <a:p>
            <a:pPr marL="0" indent="0">
              <a:lnSpc>
                <a:spcPct val="100000"/>
              </a:lnSpc>
              <a:spcBef>
                <a:spcPts val="0"/>
              </a:spcBef>
              <a:spcAft>
                <a:spcPts val="600"/>
              </a:spcAft>
              <a:buNone/>
            </a:pPr>
            <a:r>
              <a:rPr lang="nn-NO" sz="1400">
                <a:cs typeface="Arial"/>
              </a:rPr>
              <a:t>Tilrådde klimapåslag ut over dagens dimensjonerande verdiar i Møre og Romsdal:</a:t>
            </a:r>
            <a:endParaRPr lang="nn-NO"/>
          </a:p>
          <a:p>
            <a:pPr marL="272415" lvl="1" indent="-87630">
              <a:lnSpc>
                <a:spcPct val="100000"/>
              </a:lnSpc>
              <a:spcBef>
                <a:spcPts val="0"/>
              </a:spcBef>
              <a:spcAft>
                <a:spcPts val="600"/>
              </a:spcAft>
            </a:pPr>
            <a:r>
              <a:rPr lang="nn-NO" sz="1400">
                <a:cs typeface="Arial"/>
              </a:rPr>
              <a:t>minst 40 % på nedbørsmengd</a:t>
            </a:r>
          </a:p>
          <a:p>
            <a:pPr marL="272415" lvl="1" indent="-87630">
              <a:lnSpc>
                <a:spcPct val="100000"/>
              </a:lnSpc>
              <a:spcBef>
                <a:spcPts val="0"/>
              </a:spcBef>
              <a:spcAft>
                <a:spcPts val="600"/>
              </a:spcAft>
            </a:pPr>
            <a:r>
              <a:rPr lang="nn-NO" sz="1400">
                <a:cs typeface="Arial"/>
              </a:rPr>
              <a:t>20 % eller 40 % på flaumvassføring, avhengig av plassering og flaumsesong</a:t>
            </a:r>
          </a:p>
          <a:p>
            <a:pPr marL="272415" lvl="1" indent="-87630">
              <a:lnSpc>
                <a:spcPct val="100000"/>
              </a:lnSpc>
              <a:spcBef>
                <a:spcPts val="0"/>
              </a:spcBef>
              <a:spcAft>
                <a:spcPts val="600"/>
              </a:spcAft>
            </a:pPr>
            <a:r>
              <a:rPr lang="nn-NO" sz="1400">
                <a:cs typeface="Arial"/>
              </a:rPr>
              <a:t>57–77 cm på stormflonivå, avhengig av kommune</a:t>
            </a:r>
            <a:endParaRPr lang="nb-NO" sz="1400">
              <a:cs typeface="Arial"/>
            </a:endParaRPr>
          </a:p>
        </p:txBody>
      </p:sp>
      <p:sp>
        <p:nvSpPr>
          <p:cNvPr id="6" name="TekstSylinder 5">
            <a:extLst>
              <a:ext uri="{FF2B5EF4-FFF2-40B4-BE49-F238E27FC236}">
                <a16:creationId xmlns:a16="http://schemas.microsoft.com/office/drawing/2014/main" id="{674CAD21-7B52-72BD-3268-29452E879326}"/>
              </a:ext>
            </a:extLst>
          </p:cNvPr>
          <p:cNvSpPr txBox="1"/>
          <p:nvPr/>
        </p:nvSpPr>
        <p:spPr>
          <a:xfrm>
            <a:off x="389333" y="4603499"/>
            <a:ext cx="3360717" cy="400110"/>
          </a:xfrm>
          <a:prstGeom prst="rect">
            <a:avLst/>
          </a:prstGeom>
          <a:noFill/>
        </p:spPr>
        <p:txBody>
          <a:bodyPr wrap="square">
            <a:spAutoFit/>
          </a:bodyPr>
          <a:lstStyle/>
          <a:p>
            <a:r>
              <a:rPr lang="nb-NO" sz="1000" b="1" dirty="0">
                <a:effectLst/>
                <a:latin typeface="Poppins  "/>
                <a:ea typeface="Calibri" panose="020F0502020204030204" pitchFamily="34" charset="0"/>
                <a:cs typeface="Arial" panose="020B0604020202020204" pitchFamily="34" charset="0"/>
              </a:rPr>
              <a:t>Klimaprofil Møre og Romsdal </a:t>
            </a:r>
            <a:endParaRPr lang="nb-NO" sz="1000" b="1" dirty="0"/>
          </a:p>
          <a:p>
            <a:r>
              <a:rPr lang="nb-NO" sz="1000" dirty="0">
                <a:effectLst/>
                <a:latin typeface="Poppins  "/>
                <a:ea typeface="Calibri" panose="020F0502020204030204" pitchFamily="34" charset="0"/>
                <a:cs typeface="Arial" panose="020B0604020202020204" pitchFamily="34" charset="0"/>
              </a:rPr>
              <a:t>Kjelde: Norsk klimaservicesenter.no, februar 2023</a:t>
            </a:r>
            <a:endParaRPr lang="nb-NO" sz="1000" dirty="0">
              <a:latin typeface="Poppins  "/>
            </a:endParaRPr>
          </a:p>
        </p:txBody>
      </p:sp>
    </p:spTree>
    <p:extLst>
      <p:ext uri="{BB962C8B-B14F-4D97-AF65-F5344CB8AC3E}">
        <p14:creationId xmlns:p14="http://schemas.microsoft.com/office/powerpoint/2010/main" val="3110698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97F8F0-B93B-A1AC-E9F0-35555BCF1A8B}"/>
              </a:ext>
            </a:extLst>
          </p:cNvPr>
          <p:cNvSpPr>
            <a:spLocks noGrp="1"/>
          </p:cNvSpPr>
          <p:nvPr>
            <p:ph type="title"/>
          </p:nvPr>
        </p:nvSpPr>
        <p:spPr>
          <a:xfrm>
            <a:off x="389333" y="257394"/>
            <a:ext cx="2723981" cy="892288"/>
          </a:xfrm>
        </p:spPr>
        <p:txBody>
          <a:bodyPr anchor="t">
            <a:normAutofit/>
          </a:bodyPr>
          <a:lstStyle/>
          <a:p>
            <a:r>
              <a:rPr lang="nb-NO"/>
              <a:t>Kartlegging av </a:t>
            </a:r>
            <a:r>
              <a:rPr lang="nn-NO"/>
              <a:t>berekraft</a:t>
            </a:r>
          </a:p>
        </p:txBody>
      </p:sp>
      <p:sp>
        <p:nvSpPr>
          <p:cNvPr id="3" name="Plasshaldar for innhald 2">
            <a:extLst>
              <a:ext uri="{FF2B5EF4-FFF2-40B4-BE49-F238E27FC236}">
                <a16:creationId xmlns:a16="http://schemas.microsoft.com/office/drawing/2014/main" id="{E8736DDC-2D7B-9647-92EB-45104B97172D}"/>
              </a:ext>
            </a:extLst>
          </p:cNvPr>
          <p:cNvSpPr>
            <a:spLocks noGrp="1"/>
          </p:cNvSpPr>
          <p:nvPr>
            <p:ph type="body" sz="quarter" idx="13"/>
          </p:nvPr>
        </p:nvSpPr>
        <p:spPr>
          <a:xfrm>
            <a:off x="297160" y="1199765"/>
            <a:ext cx="2723981" cy="3553718"/>
          </a:xfrm>
        </p:spPr>
        <p:txBody>
          <a:bodyPr vert="horz" lIns="36000" tIns="18000" rIns="36000" bIns="18000" rtlCol="0" anchor="t">
            <a:normAutofit fontScale="70000" lnSpcReduction="20000"/>
          </a:bodyPr>
          <a:lstStyle/>
          <a:p>
            <a:pPr marL="0" indent="0">
              <a:spcBef>
                <a:spcPts val="600"/>
              </a:spcBef>
              <a:buNone/>
            </a:pPr>
            <a:r>
              <a:rPr lang="nn-NO" sz="2000"/>
              <a:t>Kartlegginga etter den internasjonale standarden U4SSC i 2021 viste mykje bra, men nokre område peika seg ut for oppfølging:</a:t>
            </a:r>
            <a:endParaRPr lang="nn-NO" sz="2000">
              <a:cs typeface="Poppins"/>
            </a:endParaRPr>
          </a:p>
          <a:p>
            <a:pPr marL="83820" indent="-83820">
              <a:spcBef>
                <a:spcPts val="600"/>
              </a:spcBef>
            </a:pPr>
            <a:endParaRPr lang="nn-NO" sz="1700">
              <a:cs typeface="Poppins"/>
            </a:endParaRPr>
          </a:p>
          <a:p>
            <a:pPr marL="83820" indent="-83820">
              <a:spcBef>
                <a:spcPts val="600"/>
              </a:spcBef>
            </a:pPr>
            <a:r>
              <a:rPr lang="nn-NO" sz="1700"/>
              <a:t>Smart og berekraftig VA sektor</a:t>
            </a:r>
            <a:endParaRPr lang="nn-NO" sz="1700">
              <a:cs typeface="Poppins"/>
            </a:endParaRPr>
          </a:p>
          <a:p>
            <a:pPr marL="83820" indent="-83820">
              <a:spcBef>
                <a:spcPts val="600"/>
              </a:spcBef>
            </a:pPr>
            <a:r>
              <a:rPr lang="nn-NO" sz="1700"/>
              <a:t>Fattigdom og sosial inkludering</a:t>
            </a:r>
            <a:endParaRPr lang="nn-NO" sz="1700">
              <a:cs typeface="Poppins"/>
            </a:endParaRPr>
          </a:p>
          <a:p>
            <a:pPr marL="83820" indent="-83820">
              <a:spcBef>
                <a:spcPts val="600"/>
              </a:spcBef>
            </a:pPr>
            <a:r>
              <a:rPr lang="nn-NO" sz="1700"/>
              <a:t>Sirkulær økonomi</a:t>
            </a:r>
            <a:endParaRPr lang="nn-NO" sz="1700">
              <a:cs typeface="Poppins"/>
            </a:endParaRPr>
          </a:p>
          <a:p>
            <a:pPr marL="83820" indent="-83820">
              <a:spcBef>
                <a:spcPts val="600"/>
              </a:spcBef>
            </a:pPr>
            <a:r>
              <a:rPr lang="nn-NO" sz="1700"/>
              <a:t>Digitalisering i offentleg sektor</a:t>
            </a:r>
            <a:endParaRPr lang="nn-NO" sz="1700">
              <a:cs typeface="Poppins"/>
            </a:endParaRPr>
          </a:p>
          <a:p>
            <a:pPr marL="83820" indent="-83820">
              <a:spcBef>
                <a:spcPts val="600"/>
              </a:spcBef>
            </a:pPr>
            <a:r>
              <a:rPr lang="nn-NO" sz="1700"/>
              <a:t>Offentlege bygg berekraftsertifisering</a:t>
            </a:r>
            <a:endParaRPr lang="nn-NO" sz="1700">
              <a:cs typeface="Poppins"/>
            </a:endParaRPr>
          </a:p>
          <a:p>
            <a:pPr marL="83820" indent="-83820">
              <a:spcBef>
                <a:spcPts val="600"/>
              </a:spcBef>
            </a:pPr>
            <a:r>
              <a:rPr lang="nn-NO" sz="1700"/>
              <a:t>Lokalmat og mattryggleik</a:t>
            </a:r>
            <a:endParaRPr lang="nn-NO" sz="1700">
              <a:cs typeface="Poppins"/>
            </a:endParaRPr>
          </a:p>
          <a:p>
            <a:pPr marL="83820" indent="-83820"/>
            <a:endParaRPr lang="nb-NO" sz="1200">
              <a:cs typeface="Poppins"/>
            </a:endParaRPr>
          </a:p>
        </p:txBody>
      </p:sp>
      <p:pic>
        <p:nvPicPr>
          <p:cNvPr id="7" name="Bilete 6" descr="Samla resultat,  kommunane i Møre og Romsdal 2021. &#10;">
            <a:extLst>
              <a:ext uri="{FF2B5EF4-FFF2-40B4-BE49-F238E27FC236}">
                <a16:creationId xmlns:a16="http://schemas.microsoft.com/office/drawing/2014/main" id="{C55F0621-0ADB-45FC-4B6B-6BF9657D5E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3350" y="45371"/>
            <a:ext cx="5162105" cy="5052758"/>
          </a:xfrm>
          <a:prstGeom prst="rect">
            <a:avLst/>
          </a:prstGeom>
        </p:spPr>
      </p:pic>
      <p:sp>
        <p:nvSpPr>
          <p:cNvPr id="8" name="TekstSylinder 7">
            <a:extLst>
              <a:ext uri="{FF2B5EF4-FFF2-40B4-BE49-F238E27FC236}">
                <a16:creationId xmlns:a16="http://schemas.microsoft.com/office/drawing/2014/main" id="{A1B6B776-8803-5427-9EE1-84751F80DD97}"/>
              </a:ext>
            </a:extLst>
          </p:cNvPr>
          <p:cNvSpPr txBox="1"/>
          <p:nvPr/>
        </p:nvSpPr>
        <p:spPr>
          <a:xfrm>
            <a:off x="7330058" y="4355599"/>
            <a:ext cx="1700551" cy="600164"/>
          </a:xfrm>
          <a:prstGeom prst="rect">
            <a:avLst/>
          </a:prstGeom>
          <a:noFill/>
        </p:spPr>
        <p:txBody>
          <a:bodyPr wrap="square" lIns="91440" tIns="45720" rIns="91440" bIns="45720" rtlCol="0" anchor="t">
            <a:spAutoFit/>
          </a:bodyPr>
          <a:lstStyle/>
          <a:p>
            <a:pPr algn="r"/>
            <a:r>
              <a:rPr lang="nb-NO" sz="1100" dirty="0"/>
              <a:t>Samla resultat,  </a:t>
            </a:r>
            <a:r>
              <a:rPr lang="nb-NO" sz="1100" dirty="0" err="1"/>
              <a:t>kommunane</a:t>
            </a:r>
            <a:r>
              <a:rPr lang="nb-NO" sz="1100" dirty="0"/>
              <a:t> i Møre og Romsdal 2021. </a:t>
            </a:r>
            <a:endParaRPr lang="nb-NO" dirty="0">
              <a:cs typeface="Poppins"/>
            </a:endParaRPr>
          </a:p>
        </p:txBody>
      </p:sp>
    </p:spTree>
    <p:extLst>
      <p:ext uri="{BB962C8B-B14F-4D97-AF65-F5344CB8AC3E}">
        <p14:creationId xmlns:p14="http://schemas.microsoft.com/office/powerpoint/2010/main" val="39290623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97F8F0-B93B-A1AC-E9F0-35555BCF1A8B}"/>
              </a:ext>
            </a:extLst>
          </p:cNvPr>
          <p:cNvSpPr>
            <a:spLocks noGrp="1"/>
          </p:cNvSpPr>
          <p:nvPr>
            <p:ph type="title"/>
          </p:nvPr>
        </p:nvSpPr>
        <p:spPr>
          <a:xfrm>
            <a:off x="389333" y="440100"/>
            <a:ext cx="8365334" cy="806809"/>
          </a:xfrm>
        </p:spPr>
        <p:txBody>
          <a:bodyPr/>
          <a:lstStyle/>
          <a:p>
            <a:r>
              <a:rPr lang="nb-NO" dirty="0"/>
              <a:t>Klimagassutslepp</a:t>
            </a:r>
          </a:p>
        </p:txBody>
      </p:sp>
      <p:pic>
        <p:nvPicPr>
          <p:cNvPr id="4" name="Bilde 3" descr="Klimagassutslepp på Nordmøre &#10;">
            <a:extLst>
              <a:ext uri="{FF2B5EF4-FFF2-40B4-BE49-F238E27FC236}">
                <a16:creationId xmlns:a16="http://schemas.microsoft.com/office/drawing/2014/main" id="{A8C7D29C-5B25-70C8-CE25-9C7017EC99B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9333" y="1294258"/>
            <a:ext cx="5588439" cy="3107778"/>
          </a:xfrm>
          <a:prstGeom prst="rect">
            <a:avLst/>
          </a:prstGeom>
          <a:noFill/>
        </p:spPr>
      </p:pic>
      <p:sp>
        <p:nvSpPr>
          <p:cNvPr id="3" name="Plasshaldar for innhald 2">
            <a:extLst>
              <a:ext uri="{FF2B5EF4-FFF2-40B4-BE49-F238E27FC236}">
                <a16:creationId xmlns:a16="http://schemas.microsoft.com/office/drawing/2014/main" id="{E8736DDC-2D7B-9647-92EB-45104B97172D}"/>
              </a:ext>
            </a:extLst>
          </p:cNvPr>
          <p:cNvSpPr>
            <a:spLocks noGrp="1"/>
          </p:cNvSpPr>
          <p:nvPr>
            <p:ph idx="1"/>
          </p:nvPr>
        </p:nvSpPr>
        <p:spPr>
          <a:xfrm>
            <a:off x="6074228" y="1288068"/>
            <a:ext cx="3069771" cy="3254245"/>
          </a:xfrm>
        </p:spPr>
        <p:txBody>
          <a:bodyPr/>
          <a:lstStyle/>
          <a:p>
            <a:pPr>
              <a:lnSpc>
                <a:spcPct val="100000"/>
              </a:lnSpc>
              <a:spcBef>
                <a:spcPts val="0"/>
              </a:spcBef>
              <a:spcAft>
                <a:spcPts val="600"/>
              </a:spcAft>
            </a:pPr>
            <a:r>
              <a:rPr lang="nn-NO" sz="1800">
                <a:effectLst/>
                <a:latin typeface="Calibri" panose="020F0502020204030204" pitchFamily="34" charset="0"/>
                <a:ea typeface="Calibri" panose="020F0502020204030204" pitchFamily="34" charset="0"/>
                <a:cs typeface="Arial" panose="020B0604020202020204" pitchFamily="34" charset="0"/>
              </a:rPr>
              <a:t>P</a:t>
            </a:r>
            <a:r>
              <a:rPr lang="nn-NO">
                <a:cs typeface="Arial" panose="020B0604020202020204" pitchFamily="34" charset="0"/>
              </a:rPr>
              <a:t>arisavtalen forpliktar Noreg til å kutte utsleppa med minst 55 prosent innan 2030.</a:t>
            </a:r>
          </a:p>
          <a:p>
            <a:pPr>
              <a:lnSpc>
                <a:spcPct val="100000"/>
              </a:lnSpc>
              <a:spcBef>
                <a:spcPts val="0"/>
              </a:spcBef>
              <a:spcAft>
                <a:spcPts val="600"/>
              </a:spcAft>
            </a:pPr>
            <a:r>
              <a:rPr lang="nn-NO" sz="1400">
                <a:latin typeface="Poppins "/>
                <a:ea typeface="Calibri" panose="020F0502020204030204" pitchFamily="34" charset="0"/>
                <a:cs typeface="Arial" panose="020B0604020202020204" pitchFamily="34" charset="0"/>
              </a:rPr>
              <a:t>K</a:t>
            </a:r>
            <a:r>
              <a:rPr lang="nn-NO" sz="1400">
                <a:effectLst/>
                <a:latin typeface="Poppins "/>
                <a:ea typeface="Calibri" panose="020F0502020204030204" pitchFamily="34" charset="0"/>
                <a:cs typeface="Arial" panose="020B0604020202020204" pitchFamily="34" charset="0"/>
              </a:rPr>
              <a:t>limagassutsleppa gått ned 1 % frå 2009 til 2021 for </a:t>
            </a:r>
            <a:r>
              <a:rPr lang="nn-NO" sz="1400" err="1">
                <a:effectLst/>
                <a:latin typeface="Poppins "/>
                <a:ea typeface="Calibri" panose="020F0502020204030204" pitchFamily="34" charset="0"/>
                <a:cs typeface="Arial" panose="020B0604020202020204" pitchFamily="34" charset="0"/>
              </a:rPr>
              <a:t>Nordmørskommunane</a:t>
            </a:r>
            <a:r>
              <a:rPr lang="nn-NO" sz="1400">
                <a:effectLst/>
                <a:latin typeface="Poppins "/>
                <a:ea typeface="Calibri" panose="020F0502020204030204" pitchFamily="34" charset="0"/>
                <a:cs typeface="Arial" panose="020B0604020202020204" pitchFamily="34" charset="0"/>
              </a:rPr>
              <a:t>.</a:t>
            </a:r>
            <a:endParaRPr lang="nn-NO">
              <a:cs typeface="Arial" panose="020B0604020202020204" pitchFamily="34" charset="0"/>
            </a:endParaRPr>
          </a:p>
          <a:p>
            <a:pPr>
              <a:lnSpc>
                <a:spcPct val="100000"/>
              </a:lnSpc>
              <a:spcBef>
                <a:spcPts val="0"/>
              </a:spcBef>
              <a:spcAft>
                <a:spcPts val="600"/>
              </a:spcAft>
            </a:pPr>
            <a:r>
              <a:rPr lang="nn-NO">
                <a:cs typeface="Arial" panose="020B0604020202020204" pitchFamily="34" charset="0"/>
              </a:rPr>
              <a:t>Noreg skal vere eit lågutsleppssamfunn i 2050 (90-95 prosent kutt).</a:t>
            </a:r>
          </a:p>
          <a:p>
            <a:pPr>
              <a:lnSpc>
                <a:spcPct val="100000"/>
              </a:lnSpc>
              <a:spcBef>
                <a:spcPts val="0"/>
              </a:spcBef>
              <a:spcAft>
                <a:spcPts val="600"/>
              </a:spcAft>
            </a:pPr>
            <a:r>
              <a:rPr lang="nn-NO">
                <a:cs typeface="Arial" panose="020B0604020202020204" pitchFamily="34" charset="0"/>
              </a:rPr>
              <a:t>Referanse er utsleppsnivået i 1990.</a:t>
            </a:r>
          </a:p>
        </p:txBody>
      </p:sp>
      <p:sp>
        <p:nvSpPr>
          <p:cNvPr id="7" name="TekstSylinder 6">
            <a:extLst>
              <a:ext uri="{FF2B5EF4-FFF2-40B4-BE49-F238E27FC236}">
                <a16:creationId xmlns:a16="http://schemas.microsoft.com/office/drawing/2014/main" id="{D5E87134-1181-715C-7120-EA335C2D11D8}"/>
              </a:ext>
            </a:extLst>
          </p:cNvPr>
          <p:cNvSpPr txBox="1"/>
          <p:nvPr/>
        </p:nvSpPr>
        <p:spPr>
          <a:xfrm>
            <a:off x="324018" y="4543084"/>
            <a:ext cx="4515176" cy="400110"/>
          </a:xfrm>
          <a:prstGeom prst="rect">
            <a:avLst/>
          </a:prstGeom>
          <a:noFill/>
        </p:spPr>
        <p:txBody>
          <a:bodyPr wrap="square">
            <a:spAutoFit/>
          </a:bodyPr>
          <a:lstStyle/>
          <a:p>
            <a:r>
              <a:rPr lang="nn-NO" sz="1000" b="1" dirty="0">
                <a:latin typeface="Poppins "/>
                <a:ea typeface="Calibri" panose="020F0502020204030204" pitchFamily="34" charset="0"/>
                <a:cs typeface="Arial" panose="020B0604020202020204" pitchFamily="34" charset="0"/>
              </a:rPr>
              <a:t>K</a:t>
            </a:r>
            <a:r>
              <a:rPr lang="nn-NO" sz="1000" b="1" dirty="0">
                <a:effectLst/>
                <a:latin typeface="Poppins "/>
                <a:ea typeface="Calibri" panose="020F0502020204030204" pitchFamily="34" charset="0"/>
                <a:cs typeface="Arial" panose="020B0604020202020204" pitchFamily="34" charset="0"/>
              </a:rPr>
              <a:t>limagassutslepp på Nordmøre </a:t>
            </a:r>
          </a:p>
          <a:p>
            <a:r>
              <a:rPr lang="nn-NO" sz="1000" dirty="0">
                <a:effectLst/>
                <a:latin typeface="Poppins "/>
                <a:ea typeface="Calibri" panose="020F0502020204030204" pitchFamily="34" charset="0"/>
                <a:cs typeface="Arial" panose="020B0604020202020204" pitchFamily="34" charset="0"/>
              </a:rPr>
              <a:t>Kjelde: Miljødirektoratet</a:t>
            </a:r>
            <a:endParaRPr lang="nb-NO" sz="1000" dirty="0">
              <a:effectLst/>
              <a:latin typeface="Poppins "/>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687743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97F8F0-B93B-A1AC-E9F0-35555BCF1A8B}"/>
              </a:ext>
            </a:extLst>
          </p:cNvPr>
          <p:cNvSpPr>
            <a:spLocks noGrp="1"/>
          </p:cNvSpPr>
          <p:nvPr>
            <p:ph type="title"/>
          </p:nvPr>
        </p:nvSpPr>
        <p:spPr>
          <a:xfrm>
            <a:off x="389333" y="440100"/>
            <a:ext cx="8365334" cy="457971"/>
          </a:xfrm>
        </p:spPr>
        <p:txBody>
          <a:bodyPr/>
          <a:lstStyle/>
          <a:p>
            <a:r>
              <a:rPr lang="nb-NO" dirty="0"/>
              <a:t>Klimagassutslepp av </a:t>
            </a:r>
            <a:r>
              <a:rPr lang="nb-NO" dirty="0" err="1"/>
              <a:t>kommunane</a:t>
            </a:r>
            <a:r>
              <a:rPr lang="nb-NO" dirty="0"/>
              <a:t>, 2021</a:t>
            </a:r>
          </a:p>
        </p:txBody>
      </p:sp>
      <p:pic>
        <p:nvPicPr>
          <p:cNvPr id="5" name="Bilde 4" descr="Sektorfordeling av utsleppa i kommunane på Nordmøre, 2021.&#10;">
            <a:extLst>
              <a:ext uri="{FF2B5EF4-FFF2-40B4-BE49-F238E27FC236}">
                <a16:creationId xmlns:a16="http://schemas.microsoft.com/office/drawing/2014/main" id="{6999A8EE-A853-7DC0-22AA-BB06128A5FF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9333" y="1100071"/>
            <a:ext cx="4311090" cy="3425033"/>
          </a:xfrm>
          <a:prstGeom prst="rect">
            <a:avLst/>
          </a:prstGeom>
          <a:noFill/>
        </p:spPr>
      </p:pic>
      <p:sp>
        <p:nvSpPr>
          <p:cNvPr id="3" name="Plasshaldar for innhald 2">
            <a:extLst>
              <a:ext uri="{FF2B5EF4-FFF2-40B4-BE49-F238E27FC236}">
                <a16:creationId xmlns:a16="http://schemas.microsoft.com/office/drawing/2014/main" id="{E8736DDC-2D7B-9647-92EB-45104B97172D}"/>
              </a:ext>
            </a:extLst>
          </p:cNvPr>
          <p:cNvSpPr>
            <a:spLocks noGrp="1"/>
          </p:cNvSpPr>
          <p:nvPr>
            <p:ph idx="1"/>
          </p:nvPr>
        </p:nvSpPr>
        <p:spPr>
          <a:xfrm>
            <a:off x="5137608" y="1100164"/>
            <a:ext cx="3503152" cy="3423415"/>
          </a:xfrm>
        </p:spPr>
        <p:txBody>
          <a:bodyPr/>
          <a:lstStyle/>
          <a:p>
            <a:pPr marL="0" indent="0">
              <a:lnSpc>
                <a:spcPct val="100000"/>
              </a:lnSpc>
              <a:spcBef>
                <a:spcPts val="0"/>
              </a:spcBef>
              <a:buNone/>
            </a:pPr>
            <a:r>
              <a:rPr lang="nn-NO">
                <a:cs typeface="Arial" panose="020B0604020202020204" pitchFamily="34" charset="0"/>
              </a:rPr>
              <a:t>Utsleppa frå Tjeldbergodden metanolfabrikk og Hydro Aluminium Sunndal utgjorde 71 % av utsleppa frå </a:t>
            </a:r>
            <a:r>
              <a:rPr lang="nn-NO" err="1">
                <a:cs typeface="Arial" panose="020B0604020202020204" pitchFamily="34" charset="0"/>
              </a:rPr>
              <a:t>Nordmørskommunane</a:t>
            </a:r>
            <a:r>
              <a:rPr lang="nn-NO">
                <a:cs typeface="Arial" panose="020B0604020202020204" pitchFamily="34" charset="0"/>
              </a:rPr>
              <a:t> i 2021. </a:t>
            </a:r>
          </a:p>
          <a:p>
            <a:pPr marL="0" indent="0">
              <a:lnSpc>
                <a:spcPct val="100000"/>
              </a:lnSpc>
              <a:spcBef>
                <a:spcPts val="0"/>
              </a:spcBef>
              <a:buNone/>
            </a:pPr>
            <a:endParaRPr lang="nn-NO">
              <a:cs typeface="Arial" panose="020B0604020202020204" pitchFamily="34" charset="0"/>
            </a:endParaRPr>
          </a:p>
          <a:p>
            <a:pPr>
              <a:lnSpc>
                <a:spcPct val="100000"/>
              </a:lnSpc>
              <a:spcBef>
                <a:spcPts val="0"/>
              </a:spcBef>
              <a:spcAft>
                <a:spcPts val="600"/>
              </a:spcAft>
            </a:pPr>
            <a:r>
              <a:rPr lang="nn-NO">
                <a:cs typeface="Arial" panose="020B0604020202020204" pitchFamily="34" charset="0"/>
              </a:rPr>
              <a:t>Sjøfart 13 %</a:t>
            </a:r>
          </a:p>
          <a:p>
            <a:pPr>
              <a:lnSpc>
                <a:spcPct val="100000"/>
              </a:lnSpc>
              <a:spcBef>
                <a:spcPts val="0"/>
              </a:spcBef>
              <a:spcAft>
                <a:spcPts val="600"/>
              </a:spcAft>
            </a:pPr>
            <a:r>
              <a:rPr lang="nn-NO">
                <a:cs typeface="Arial" panose="020B0604020202020204" pitchFamily="34" charset="0"/>
              </a:rPr>
              <a:t>Jordbruk 7 %</a:t>
            </a:r>
          </a:p>
          <a:p>
            <a:pPr>
              <a:lnSpc>
                <a:spcPct val="100000"/>
              </a:lnSpc>
              <a:spcBef>
                <a:spcPts val="0"/>
              </a:spcBef>
              <a:spcAft>
                <a:spcPts val="600"/>
              </a:spcAft>
            </a:pPr>
            <a:r>
              <a:rPr lang="nn-NO">
                <a:cs typeface="Arial" panose="020B0604020202020204" pitchFamily="34" charset="0"/>
              </a:rPr>
              <a:t>Vegtrafikk 5 %</a:t>
            </a:r>
          </a:p>
          <a:p>
            <a:pPr>
              <a:lnSpc>
                <a:spcPct val="100000"/>
              </a:lnSpc>
              <a:spcBef>
                <a:spcPts val="0"/>
              </a:spcBef>
              <a:spcAft>
                <a:spcPts val="600"/>
              </a:spcAft>
            </a:pPr>
            <a:r>
              <a:rPr lang="nn-NO">
                <a:cs typeface="Arial" panose="020B0604020202020204" pitchFamily="34" charset="0"/>
              </a:rPr>
              <a:t>Anna mobil forbrenning 2 % </a:t>
            </a:r>
          </a:p>
          <a:p>
            <a:pPr>
              <a:lnSpc>
                <a:spcPct val="100000"/>
              </a:lnSpc>
              <a:spcBef>
                <a:spcPts val="0"/>
              </a:spcBef>
              <a:spcAft>
                <a:spcPts val="600"/>
              </a:spcAft>
            </a:pPr>
            <a:r>
              <a:rPr lang="nn-NO">
                <a:cs typeface="Arial" panose="020B0604020202020204" pitchFamily="34" charset="0"/>
              </a:rPr>
              <a:t>Avfall og avlaup, luftfart og oppvarming utgjer resten, </a:t>
            </a:r>
            <a:r>
              <a:rPr lang="nn-NO" err="1">
                <a:cs typeface="Arial" panose="020B0604020202020204" pitchFamily="34" charset="0"/>
              </a:rPr>
              <a:t>dvs</a:t>
            </a:r>
            <a:r>
              <a:rPr lang="nn-NO">
                <a:cs typeface="Arial" panose="020B0604020202020204" pitchFamily="34" charset="0"/>
              </a:rPr>
              <a:t> under 2 %</a:t>
            </a:r>
          </a:p>
        </p:txBody>
      </p:sp>
      <p:sp>
        <p:nvSpPr>
          <p:cNvPr id="7" name="TekstSylinder 6">
            <a:extLst>
              <a:ext uri="{FF2B5EF4-FFF2-40B4-BE49-F238E27FC236}">
                <a16:creationId xmlns:a16="http://schemas.microsoft.com/office/drawing/2014/main" id="{D5E87134-1181-715C-7120-EA335C2D11D8}"/>
              </a:ext>
            </a:extLst>
          </p:cNvPr>
          <p:cNvSpPr txBox="1"/>
          <p:nvPr/>
        </p:nvSpPr>
        <p:spPr>
          <a:xfrm>
            <a:off x="258878" y="4637297"/>
            <a:ext cx="4572000" cy="400110"/>
          </a:xfrm>
          <a:prstGeom prst="rect">
            <a:avLst/>
          </a:prstGeom>
          <a:noFill/>
        </p:spPr>
        <p:txBody>
          <a:bodyPr wrap="square">
            <a:spAutoFit/>
          </a:bodyPr>
          <a:lstStyle/>
          <a:p>
            <a:r>
              <a:rPr lang="nb-NO" sz="1000" b="1" dirty="0">
                <a:latin typeface="Poppins "/>
                <a:cs typeface="Arial" panose="020B0604020202020204" pitchFamily="34" charset="0"/>
              </a:rPr>
              <a:t>Sektorfordeling av utsleppa i </a:t>
            </a:r>
            <a:r>
              <a:rPr lang="nb-NO" sz="1000" b="1" dirty="0" err="1">
                <a:latin typeface="Poppins "/>
                <a:cs typeface="Arial" panose="020B0604020202020204" pitchFamily="34" charset="0"/>
              </a:rPr>
              <a:t>kommunane</a:t>
            </a:r>
            <a:r>
              <a:rPr lang="nb-NO" sz="1000" b="1" dirty="0">
                <a:latin typeface="Poppins "/>
                <a:cs typeface="Arial" panose="020B0604020202020204" pitchFamily="34" charset="0"/>
              </a:rPr>
              <a:t> på Nordmøre, 2021.</a:t>
            </a:r>
          </a:p>
          <a:p>
            <a:r>
              <a:rPr lang="nn-NO" sz="1000" dirty="0">
                <a:effectLst/>
                <a:latin typeface="Poppins "/>
                <a:ea typeface="Calibri" panose="020F0502020204030204" pitchFamily="34" charset="0"/>
                <a:cs typeface="Arial" panose="020B0604020202020204" pitchFamily="34" charset="0"/>
              </a:rPr>
              <a:t>Kjelde: Miljødirektoratet</a:t>
            </a:r>
            <a:endParaRPr lang="nb-NO" sz="1000" dirty="0">
              <a:effectLst/>
              <a:latin typeface="Poppins "/>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74211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97F8F0-B93B-A1AC-E9F0-35555BCF1A8B}"/>
              </a:ext>
            </a:extLst>
          </p:cNvPr>
          <p:cNvSpPr>
            <a:spLocks noGrp="1"/>
          </p:cNvSpPr>
          <p:nvPr>
            <p:ph type="title"/>
          </p:nvPr>
        </p:nvSpPr>
        <p:spPr>
          <a:xfrm>
            <a:off x="389333" y="216735"/>
            <a:ext cx="8365334" cy="765245"/>
          </a:xfrm>
        </p:spPr>
        <p:txBody>
          <a:bodyPr/>
          <a:lstStyle/>
          <a:p>
            <a:r>
              <a:rPr lang="nb-NO"/>
              <a:t>Refleksjonsspørsmål klimagassutslepp og </a:t>
            </a:r>
            <a:r>
              <a:rPr lang="nb-NO" err="1"/>
              <a:t>naturmangfald</a:t>
            </a:r>
            <a:br>
              <a:rPr lang="nb-NO"/>
            </a:br>
            <a:endParaRPr lang="nb-NO"/>
          </a:p>
        </p:txBody>
      </p:sp>
      <p:sp>
        <p:nvSpPr>
          <p:cNvPr id="3" name="Plasshaldar for innhald 2">
            <a:extLst>
              <a:ext uri="{FF2B5EF4-FFF2-40B4-BE49-F238E27FC236}">
                <a16:creationId xmlns:a16="http://schemas.microsoft.com/office/drawing/2014/main" id="{E8736DDC-2D7B-9647-92EB-45104B97172D}"/>
              </a:ext>
            </a:extLst>
          </p:cNvPr>
          <p:cNvSpPr>
            <a:spLocks noGrp="1"/>
          </p:cNvSpPr>
          <p:nvPr>
            <p:ph idx="1"/>
          </p:nvPr>
        </p:nvSpPr>
        <p:spPr>
          <a:xfrm>
            <a:off x="389333" y="1149234"/>
            <a:ext cx="8618982" cy="3491345"/>
          </a:xfrm>
        </p:spPr>
        <p:txBody>
          <a:bodyPr/>
          <a:lstStyle/>
          <a:p>
            <a:pPr marL="342900" indent="-342900">
              <a:lnSpc>
                <a:spcPct val="100000"/>
              </a:lnSpc>
              <a:spcBef>
                <a:spcPts val="1200"/>
              </a:spcBef>
              <a:buFont typeface="Symbol" panose="05050102010706020507" pitchFamily="18" charset="2"/>
              <a:buChar char=""/>
            </a:pPr>
            <a:r>
              <a:rPr lang="nn-NO" sz="1400">
                <a:cs typeface="Arial" panose="020B0604020202020204" pitchFamily="34" charset="0"/>
              </a:rPr>
              <a:t>Korleis bør </a:t>
            </a:r>
            <a:r>
              <a:rPr lang="nn-NO" sz="1400" err="1">
                <a:cs typeface="Arial" panose="020B0604020202020204" pitchFamily="34" charset="0"/>
              </a:rPr>
              <a:t>nordmørskommunane</a:t>
            </a:r>
            <a:r>
              <a:rPr lang="nn-NO" sz="1400">
                <a:cs typeface="Arial" panose="020B0604020202020204" pitchFamily="34" charset="0"/>
              </a:rPr>
              <a:t> samarbeide om arealbruk, til t.d. næringsutvikling, energiproduksjon, havnæring, hytteutbygging for å ta vare på natur og redusere klimagassutsleppa?</a:t>
            </a:r>
            <a:endParaRPr lang="nb-NO" sz="1400">
              <a:cs typeface="Arial" panose="020B0604020202020204" pitchFamily="34" charset="0"/>
            </a:endParaRPr>
          </a:p>
          <a:p>
            <a:pPr marL="342900" lvl="0" indent="-342900">
              <a:lnSpc>
                <a:spcPct val="100000"/>
              </a:lnSpc>
              <a:spcBef>
                <a:spcPts val="1200"/>
              </a:spcBef>
              <a:buFont typeface="Symbol" panose="05050102010706020507" pitchFamily="18" charset="2"/>
              <a:buChar char=""/>
            </a:pPr>
            <a:r>
              <a:rPr lang="nn-NO" sz="1400">
                <a:cs typeface="Arial" panose="020B0604020202020204" pitchFamily="34" charset="0"/>
              </a:rPr>
              <a:t>Har vi opplagte areal på Nordmøre som kan/bør bli restaurert?</a:t>
            </a:r>
          </a:p>
          <a:p>
            <a:pPr marL="342900" lvl="0" indent="-342900">
              <a:lnSpc>
                <a:spcPct val="100000"/>
              </a:lnSpc>
              <a:spcBef>
                <a:spcPts val="1200"/>
              </a:spcBef>
              <a:buFont typeface="Symbol" panose="05050102010706020507" pitchFamily="18" charset="2"/>
              <a:buChar char=""/>
            </a:pPr>
            <a:r>
              <a:rPr lang="nn-NO" sz="1400">
                <a:cs typeface="Arial" panose="020B0604020202020204" pitchFamily="34" charset="0"/>
              </a:rPr>
              <a:t>Korleis kan vi auke og dele på kunnskapen om naturmangfald i kommuneadministrasjonen?</a:t>
            </a:r>
            <a:endParaRPr lang="nb-NO" sz="1400">
              <a:cs typeface="Arial" panose="020B0604020202020204" pitchFamily="34" charset="0"/>
            </a:endParaRPr>
          </a:p>
          <a:p>
            <a:pPr marL="342900" lvl="0" indent="-342900">
              <a:lnSpc>
                <a:spcPct val="100000"/>
              </a:lnSpc>
              <a:spcBef>
                <a:spcPts val="1200"/>
              </a:spcBef>
              <a:buFont typeface="Symbol" panose="05050102010706020507" pitchFamily="18" charset="2"/>
              <a:buChar char=""/>
            </a:pPr>
            <a:r>
              <a:rPr lang="nn-NO" sz="1400">
                <a:cs typeface="Arial" panose="020B0604020202020204" pitchFamily="34" charset="0"/>
              </a:rPr>
              <a:t>Kva </a:t>
            </a:r>
            <a:r>
              <a:rPr lang="nn-NO" sz="1400" err="1">
                <a:cs typeface="Arial" panose="020B0604020202020204" pitchFamily="34" charset="0"/>
              </a:rPr>
              <a:t>nordmørskommunar</a:t>
            </a:r>
            <a:r>
              <a:rPr lang="nn-NO" sz="1400">
                <a:cs typeface="Arial" panose="020B0604020202020204" pitchFamily="34" charset="0"/>
              </a:rPr>
              <a:t> er gode på klimatilpassing og kva kan vi lære av kvarandre?</a:t>
            </a:r>
            <a:endParaRPr lang="nb-NO" sz="1400">
              <a:cs typeface="Arial" panose="020B0604020202020204" pitchFamily="34" charset="0"/>
            </a:endParaRPr>
          </a:p>
          <a:p>
            <a:pPr marL="342900" lvl="0" indent="-342900">
              <a:lnSpc>
                <a:spcPct val="100000"/>
              </a:lnSpc>
              <a:spcBef>
                <a:spcPts val="1200"/>
              </a:spcBef>
              <a:buFont typeface="Symbol" panose="05050102010706020507" pitchFamily="18" charset="2"/>
              <a:buChar char=""/>
            </a:pPr>
            <a:r>
              <a:rPr lang="nn-NO" sz="1400">
                <a:cs typeface="Arial" panose="020B0604020202020204" pitchFamily="34" charset="0"/>
              </a:rPr>
              <a:t>Kva utsleppssektor(ar) vil det vere nyttig å samarbeide om for </a:t>
            </a:r>
            <a:r>
              <a:rPr lang="nn-NO" sz="1400" err="1">
                <a:cs typeface="Arial" panose="020B0604020202020204" pitchFamily="34" charset="0"/>
              </a:rPr>
              <a:t>nordmørskommunane</a:t>
            </a:r>
            <a:r>
              <a:rPr lang="nn-NO" sz="1400">
                <a:cs typeface="Arial" panose="020B0604020202020204" pitchFamily="34" charset="0"/>
              </a:rPr>
              <a:t> for å få ned klimagassutsleppa?</a:t>
            </a:r>
            <a:endParaRPr lang="nb-NO" sz="1400">
              <a:cs typeface="Arial" panose="020B0604020202020204" pitchFamily="34" charset="0"/>
            </a:endParaRPr>
          </a:p>
          <a:p>
            <a:pPr marL="342900" lvl="0" indent="-342900">
              <a:lnSpc>
                <a:spcPct val="100000"/>
              </a:lnSpc>
              <a:spcBef>
                <a:spcPts val="1200"/>
              </a:spcBef>
              <a:buFont typeface="Symbol" panose="05050102010706020507" pitchFamily="18" charset="2"/>
              <a:buChar char=""/>
            </a:pPr>
            <a:r>
              <a:rPr lang="nn-NO" sz="1400">
                <a:cs typeface="Arial" panose="020B0604020202020204" pitchFamily="34" charset="0"/>
              </a:rPr>
              <a:t>Korleis skal vi kommunisere at det nyttar å jobbe med å redusere klimagassutsleppa når Tjeldbergodden og Hydro utgjer ein så stor del av utsleppa på Nordmøre?</a:t>
            </a:r>
            <a:endParaRPr lang="nb-NO" sz="1400">
              <a:cs typeface="Arial" panose="020B0604020202020204" pitchFamily="34" charset="0"/>
            </a:endParaRPr>
          </a:p>
          <a:p>
            <a:pPr>
              <a:spcBef>
                <a:spcPts val="1200"/>
              </a:spcBef>
            </a:pPr>
            <a:endParaRPr lang="nb-NO" sz="1400"/>
          </a:p>
        </p:txBody>
      </p:sp>
    </p:spTree>
    <p:extLst>
      <p:ext uri="{BB962C8B-B14F-4D97-AF65-F5344CB8AC3E}">
        <p14:creationId xmlns:p14="http://schemas.microsoft.com/office/powerpoint/2010/main" val="35451738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97F8F0-B93B-A1AC-E9F0-35555BCF1A8B}"/>
              </a:ext>
            </a:extLst>
          </p:cNvPr>
          <p:cNvSpPr>
            <a:spLocks noGrp="1"/>
          </p:cNvSpPr>
          <p:nvPr>
            <p:ph type="title"/>
          </p:nvPr>
        </p:nvSpPr>
        <p:spPr>
          <a:xfrm>
            <a:off x="389333" y="292617"/>
            <a:ext cx="8365334" cy="537260"/>
          </a:xfrm>
        </p:spPr>
        <p:txBody>
          <a:bodyPr/>
          <a:lstStyle/>
          <a:p>
            <a:r>
              <a:rPr lang="nb-NO"/>
              <a:t>Klimagassutslepp og </a:t>
            </a:r>
            <a:r>
              <a:rPr lang="nb-NO" err="1"/>
              <a:t>naturmangfald</a:t>
            </a:r>
            <a:r>
              <a:rPr lang="nb-NO"/>
              <a:t>, lenker</a:t>
            </a:r>
            <a:br>
              <a:rPr lang="nb-NO"/>
            </a:br>
            <a:endParaRPr lang="nb-NO"/>
          </a:p>
        </p:txBody>
      </p:sp>
      <p:sp>
        <p:nvSpPr>
          <p:cNvPr id="3" name="Plasshaldar for innhald 2">
            <a:extLst>
              <a:ext uri="{FF2B5EF4-FFF2-40B4-BE49-F238E27FC236}">
                <a16:creationId xmlns:a16="http://schemas.microsoft.com/office/drawing/2014/main" id="{E8736DDC-2D7B-9647-92EB-45104B97172D}"/>
              </a:ext>
            </a:extLst>
          </p:cNvPr>
          <p:cNvSpPr>
            <a:spLocks noGrp="1"/>
          </p:cNvSpPr>
          <p:nvPr>
            <p:ph idx="1"/>
          </p:nvPr>
        </p:nvSpPr>
        <p:spPr>
          <a:xfrm>
            <a:off x="389333" y="980513"/>
            <a:ext cx="8365334" cy="3444477"/>
          </a:xfrm>
        </p:spPr>
        <p:txBody>
          <a:bodyPr/>
          <a:lstStyle/>
          <a:p>
            <a:pPr>
              <a:lnSpc>
                <a:spcPct val="100000"/>
              </a:lnSpc>
              <a:spcBef>
                <a:spcPts val="1200"/>
              </a:spcBef>
            </a:pPr>
            <a:r>
              <a:rPr lang="nn-NO" sz="1200"/>
              <a:t>FNs naturtoppmøte desember 2022 </a:t>
            </a:r>
            <a:r>
              <a:rPr lang="nb-NO" sz="1200">
                <a:hlinkClick r:id="rId2"/>
              </a:rPr>
              <a:t>Naturavtalen</a:t>
            </a:r>
            <a:r>
              <a:rPr lang="nn-NO" sz="1200"/>
              <a:t> (Kunming-Montreal Global </a:t>
            </a:r>
            <a:r>
              <a:rPr lang="nn-NO" sz="1200" err="1"/>
              <a:t>Biodiversity</a:t>
            </a:r>
            <a:r>
              <a:rPr lang="nn-NO" sz="1200"/>
              <a:t> Framework (</a:t>
            </a:r>
            <a:r>
              <a:rPr lang="nn-NO" sz="1200" err="1"/>
              <a:t>GBF</a:t>
            </a:r>
            <a:r>
              <a:rPr lang="nn-NO" sz="1200"/>
              <a:t>).</a:t>
            </a:r>
          </a:p>
          <a:p>
            <a:pPr>
              <a:lnSpc>
                <a:spcPct val="100000"/>
              </a:lnSpc>
              <a:spcBef>
                <a:spcPts val="1200"/>
              </a:spcBef>
            </a:pPr>
            <a:r>
              <a:rPr lang="nn-NO" sz="1200">
                <a:solidFill>
                  <a:schemeClr val="accent2"/>
                </a:solidFill>
                <a:hlinkClick r:id="rId3">
                  <a:extLst>
                    <a:ext uri="{A12FA001-AC4F-418D-AE19-62706E023703}">
                      <ahyp:hlinkClr xmlns:ahyp="http://schemas.microsoft.com/office/drawing/2018/hyperlinkcolor" val="tx"/>
                    </a:ext>
                  </a:extLst>
                </a:hlinkClick>
              </a:rPr>
              <a:t>Norsk </a:t>
            </a:r>
            <a:r>
              <a:rPr lang="nn-NO" sz="1200" err="1">
                <a:solidFill>
                  <a:schemeClr val="accent2"/>
                </a:solidFill>
                <a:hlinkClick r:id="rId3">
                  <a:extLst>
                    <a:ext uri="{A12FA001-AC4F-418D-AE19-62706E023703}">
                      <ahyp:hlinkClr xmlns:ahyp="http://schemas.microsoft.com/office/drawing/2018/hyperlinkcolor" val="tx"/>
                    </a:ext>
                  </a:extLst>
                </a:hlinkClick>
              </a:rPr>
              <a:t>rødliste</a:t>
            </a:r>
            <a:r>
              <a:rPr lang="nn-NO" sz="1200">
                <a:solidFill>
                  <a:schemeClr val="accent2"/>
                </a:solidFill>
                <a:hlinkClick r:id="rId3">
                  <a:extLst>
                    <a:ext uri="{A12FA001-AC4F-418D-AE19-62706E023703}">
                      <ahyp:hlinkClr xmlns:ahyp="http://schemas.microsoft.com/office/drawing/2018/hyperlinkcolor" val="tx"/>
                    </a:ext>
                  </a:extLst>
                </a:hlinkClick>
              </a:rPr>
              <a:t> for </a:t>
            </a:r>
            <a:r>
              <a:rPr lang="nn-NO" sz="1200" err="1">
                <a:solidFill>
                  <a:schemeClr val="accent2"/>
                </a:solidFill>
                <a:hlinkClick r:id="rId3">
                  <a:extLst>
                    <a:ext uri="{A12FA001-AC4F-418D-AE19-62706E023703}">
                      <ahyp:hlinkClr xmlns:ahyp="http://schemas.microsoft.com/office/drawing/2018/hyperlinkcolor" val="tx"/>
                    </a:ext>
                  </a:extLst>
                </a:hlinkClick>
              </a:rPr>
              <a:t>naturtyper</a:t>
            </a:r>
            <a:r>
              <a:rPr lang="nn-NO" sz="1200">
                <a:solidFill>
                  <a:schemeClr val="accent2"/>
                </a:solidFill>
                <a:hlinkClick r:id="rId3">
                  <a:extLst>
                    <a:ext uri="{A12FA001-AC4F-418D-AE19-62706E023703}">
                      <ahyp:hlinkClr xmlns:ahyp="http://schemas.microsoft.com/office/drawing/2018/hyperlinkcolor" val="tx"/>
                    </a:ext>
                  </a:extLst>
                </a:hlinkClick>
              </a:rPr>
              <a:t> 2018</a:t>
            </a:r>
            <a:r>
              <a:rPr lang="nn-NO" sz="1200">
                <a:solidFill>
                  <a:schemeClr val="accent2"/>
                </a:solidFill>
              </a:rPr>
              <a:t> </a:t>
            </a:r>
            <a:r>
              <a:rPr lang="nn-NO" sz="1200"/>
              <a:t>viser kva naturtypar som har risiko for å gå tapt frå Norge.</a:t>
            </a:r>
            <a:endParaRPr lang="nb-NO" sz="1200"/>
          </a:p>
          <a:p>
            <a:pPr>
              <a:lnSpc>
                <a:spcPct val="100000"/>
              </a:lnSpc>
              <a:spcBef>
                <a:spcPts val="1200"/>
              </a:spcBef>
            </a:pPr>
            <a:r>
              <a:rPr lang="nn-NO" sz="1200">
                <a:solidFill>
                  <a:schemeClr val="accent2"/>
                </a:solidFill>
                <a:hlinkClick r:id="rId4">
                  <a:extLst>
                    <a:ext uri="{A12FA001-AC4F-418D-AE19-62706E023703}">
                      <ahyp:hlinkClr xmlns:ahyp="http://schemas.microsoft.com/office/drawing/2018/hyperlinkcolor" val="tx"/>
                    </a:ext>
                  </a:extLst>
                </a:hlinkClick>
              </a:rPr>
              <a:t>Norsk </a:t>
            </a:r>
            <a:r>
              <a:rPr lang="nn-NO" sz="1200" err="1">
                <a:solidFill>
                  <a:schemeClr val="accent2"/>
                </a:solidFill>
                <a:hlinkClick r:id="rId4">
                  <a:extLst>
                    <a:ext uri="{A12FA001-AC4F-418D-AE19-62706E023703}">
                      <ahyp:hlinkClr xmlns:ahyp="http://schemas.microsoft.com/office/drawing/2018/hyperlinkcolor" val="tx"/>
                    </a:ext>
                  </a:extLst>
                </a:hlinkClick>
              </a:rPr>
              <a:t>rødliste</a:t>
            </a:r>
            <a:r>
              <a:rPr lang="nn-NO" sz="1200">
                <a:solidFill>
                  <a:schemeClr val="accent2"/>
                </a:solidFill>
                <a:hlinkClick r:id="rId4">
                  <a:extLst>
                    <a:ext uri="{A12FA001-AC4F-418D-AE19-62706E023703}">
                      <ahyp:hlinkClr xmlns:ahyp="http://schemas.microsoft.com/office/drawing/2018/hyperlinkcolor" val="tx"/>
                    </a:ext>
                  </a:extLst>
                </a:hlinkClick>
              </a:rPr>
              <a:t> for arter 2021</a:t>
            </a:r>
            <a:r>
              <a:rPr lang="nn-NO" sz="1200">
                <a:solidFill>
                  <a:schemeClr val="accent2"/>
                </a:solidFill>
              </a:rPr>
              <a:t> </a:t>
            </a:r>
            <a:r>
              <a:rPr lang="nn-NO" sz="1200"/>
              <a:t>er ei oversikt over artar som har risiko for å </a:t>
            </a:r>
            <a:r>
              <a:rPr lang="nn-NO" sz="1200" err="1"/>
              <a:t>dø</a:t>
            </a:r>
            <a:r>
              <a:rPr lang="nn-NO" sz="1200"/>
              <a:t> ut frå Norge.</a:t>
            </a:r>
            <a:endParaRPr lang="nb-NO" sz="1200"/>
          </a:p>
          <a:p>
            <a:pPr>
              <a:lnSpc>
                <a:spcPct val="100000"/>
              </a:lnSpc>
              <a:spcBef>
                <a:spcPts val="1200"/>
              </a:spcBef>
            </a:pPr>
            <a:r>
              <a:rPr lang="nn-NO" sz="1200">
                <a:solidFill>
                  <a:schemeClr val="accent2"/>
                </a:solidFill>
                <a:hlinkClick r:id="rId5">
                  <a:extLst>
                    <a:ext uri="{A12FA001-AC4F-418D-AE19-62706E023703}">
                      <ahyp:hlinkClr xmlns:ahyp="http://schemas.microsoft.com/office/drawing/2018/hyperlinkcolor" val="tx"/>
                    </a:ext>
                  </a:extLst>
                </a:hlinkClick>
              </a:rPr>
              <a:t>Fremmedartslista 2018</a:t>
            </a:r>
            <a:r>
              <a:rPr lang="nn-NO" sz="1200">
                <a:solidFill>
                  <a:schemeClr val="accent2"/>
                </a:solidFill>
              </a:rPr>
              <a:t> </a:t>
            </a:r>
            <a:r>
              <a:rPr lang="nn-NO" sz="1200"/>
              <a:t>viser kva økologisk risiko framande artar kan bety for naturmangfaldet i Norge.</a:t>
            </a:r>
          </a:p>
          <a:p>
            <a:pPr>
              <a:lnSpc>
                <a:spcPct val="100000"/>
              </a:lnSpc>
              <a:spcBef>
                <a:spcPts val="1200"/>
              </a:spcBef>
            </a:pPr>
            <a:r>
              <a:rPr lang="nn-NO" sz="1200">
                <a:solidFill>
                  <a:schemeClr val="accent2"/>
                </a:solidFill>
                <a:hlinkClick r:id="rId6">
                  <a:extLst>
                    <a:ext uri="{A12FA001-AC4F-418D-AE19-62706E023703}">
                      <ahyp:hlinkClr xmlns:ahyp="http://schemas.microsoft.com/office/drawing/2018/hyperlinkcolor" val="tx"/>
                    </a:ext>
                  </a:extLst>
                </a:hlinkClick>
              </a:rPr>
              <a:t>Miljøstatus</a:t>
            </a:r>
            <a:r>
              <a:rPr lang="nn-NO" sz="1200">
                <a:solidFill>
                  <a:schemeClr val="accent2"/>
                </a:solidFill>
              </a:rPr>
              <a:t> </a:t>
            </a:r>
            <a:r>
              <a:rPr lang="nn-NO" sz="1200"/>
              <a:t>viser miljøets tilstand og utvikling i Noreg. </a:t>
            </a:r>
            <a:endParaRPr lang="nb-NO" sz="1200"/>
          </a:p>
          <a:p>
            <a:pPr>
              <a:lnSpc>
                <a:spcPct val="100000"/>
              </a:lnSpc>
              <a:spcBef>
                <a:spcPts val="1200"/>
              </a:spcBef>
            </a:pPr>
            <a:r>
              <a:rPr lang="nn-NO" sz="1200">
                <a:solidFill>
                  <a:schemeClr val="accent2"/>
                </a:solidFill>
                <a:hlinkClick r:id="rId7">
                  <a:extLst>
                    <a:ext uri="{A12FA001-AC4F-418D-AE19-62706E023703}">
                      <ahyp:hlinkClr xmlns:ahyp="http://schemas.microsoft.com/office/drawing/2018/hyperlinkcolor" val="tx"/>
                    </a:ext>
                  </a:extLst>
                </a:hlinkClick>
              </a:rPr>
              <a:t>Klimaprofil Møre og Romsdal</a:t>
            </a:r>
            <a:r>
              <a:rPr lang="nn-NO" sz="1200">
                <a:solidFill>
                  <a:schemeClr val="accent2"/>
                </a:solidFill>
              </a:rPr>
              <a:t> </a:t>
            </a:r>
            <a:r>
              <a:rPr lang="nn-NO" sz="1200"/>
              <a:t>gir </a:t>
            </a:r>
            <a:r>
              <a:rPr lang="nb-NO" sz="1200" err="1"/>
              <a:t>avgjerdslegrunnlag</a:t>
            </a:r>
            <a:r>
              <a:rPr lang="nb-NO" sz="1200"/>
              <a:t> for klimatilpassing i </a:t>
            </a:r>
            <a:r>
              <a:rPr lang="nb-NO" sz="1200" err="1"/>
              <a:t>kommunane</a:t>
            </a:r>
            <a:r>
              <a:rPr lang="nb-NO" sz="1200"/>
              <a:t>.</a:t>
            </a:r>
          </a:p>
          <a:p>
            <a:pPr>
              <a:lnSpc>
                <a:spcPct val="100000"/>
              </a:lnSpc>
              <a:spcBef>
                <a:spcPts val="1200"/>
              </a:spcBef>
            </a:pPr>
            <a:r>
              <a:rPr lang="nn-NO" sz="1200" err="1">
                <a:solidFill>
                  <a:schemeClr val="accent2"/>
                </a:solidFill>
                <a:hlinkClick r:id="rId8">
                  <a:extLst>
                    <a:ext uri="{A12FA001-AC4F-418D-AE19-62706E023703}">
                      <ahyp:hlinkClr xmlns:ahyp="http://schemas.microsoft.com/office/drawing/2018/hyperlinkcolor" val="tx"/>
                    </a:ext>
                  </a:extLst>
                </a:hlinkClick>
              </a:rPr>
              <a:t>Utslipp</a:t>
            </a:r>
            <a:r>
              <a:rPr lang="nn-NO" sz="1200">
                <a:solidFill>
                  <a:schemeClr val="accent2"/>
                </a:solidFill>
                <a:hlinkClick r:id="rId8">
                  <a:extLst>
                    <a:ext uri="{A12FA001-AC4F-418D-AE19-62706E023703}">
                      <ahyp:hlinkClr xmlns:ahyp="http://schemas.microsoft.com/office/drawing/2018/hyperlinkcolor" val="tx"/>
                    </a:ext>
                  </a:extLst>
                </a:hlinkClick>
              </a:rPr>
              <a:t> av </a:t>
            </a:r>
            <a:r>
              <a:rPr lang="nn-NO" sz="1200" err="1">
                <a:solidFill>
                  <a:schemeClr val="accent2"/>
                </a:solidFill>
                <a:hlinkClick r:id="rId8">
                  <a:extLst>
                    <a:ext uri="{A12FA001-AC4F-418D-AE19-62706E023703}">
                      <ahyp:hlinkClr xmlns:ahyp="http://schemas.microsoft.com/office/drawing/2018/hyperlinkcolor" val="tx"/>
                    </a:ext>
                  </a:extLst>
                </a:hlinkClick>
              </a:rPr>
              <a:t>klimagasser</a:t>
            </a:r>
            <a:r>
              <a:rPr lang="nn-NO" sz="1200">
                <a:solidFill>
                  <a:schemeClr val="accent2"/>
                </a:solidFill>
                <a:hlinkClick r:id="rId8">
                  <a:extLst>
                    <a:ext uri="{A12FA001-AC4F-418D-AE19-62706E023703}">
                      <ahyp:hlinkClr xmlns:ahyp="http://schemas.microsoft.com/office/drawing/2018/hyperlinkcolor" val="tx"/>
                    </a:ext>
                  </a:extLst>
                </a:hlinkClick>
              </a:rPr>
              <a:t> i </a:t>
            </a:r>
            <a:r>
              <a:rPr lang="nn-NO" sz="1200" err="1">
                <a:solidFill>
                  <a:schemeClr val="accent2"/>
                </a:solidFill>
                <a:hlinkClick r:id="rId8">
                  <a:extLst>
                    <a:ext uri="{A12FA001-AC4F-418D-AE19-62706E023703}">
                      <ahyp:hlinkClr xmlns:ahyp="http://schemas.microsoft.com/office/drawing/2018/hyperlinkcolor" val="tx"/>
                    </a:ext>
                  </a:extLst>
                </a:hlinkClick>
              </a:rPr>
              <a:t>kommuner</a:t>
            </a:r>
            <a:r>
              <a:rPr lang="nn-NO" sz="1200">
                <a:solidFill>
                  <a:schemeClr val="accent2"/>
                </a:solidFill>
              </a:rPr>
              <a:t> </a:t>
            </a:r>
            <a:r>
              <a:rPr lang="nn-NO" sz="1200"/>
              <a:t>viser klimagassutslepp (CO</a:t>
            </a:r>
            <a:r>
              <a:rPr lang="nn-NO" sz="1200" baseline="-25000"/>
              <a:t>2</a:t>
            </a:r>
            <a:r>
              <a:rPr lang="nn-NO" sz="1200"/>
              <a:t>e) fordelt på ni sektorar i norske kommunar og fylke.</a:t>
            </a:r>
          </a:p>
          <a:p>
            <a:pPr marL="87750" marR="0" lvl="0" indent="-87750" algn="l" defTabSz="6858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nn-NO" sz="1200" b="0" i="0" u="sng" strike="noStrike" kern="1200" cap="none" spc="0" normalizeH="0" baseline="0" noProof="0">
                <a:ln>
                  <a:noFill/>
                </a:ln>
                <a:solidFill>
                  <a:srgbClr val="0563C1"/>
                </a:solidFill>
                <a:effectLst/>
                <a:uLnTx/>
                <a:uFillTx/>
                <a:latin typeface="Poppins  "/>
                <a:ea typeface="Calibri" panose="020F0502020204030204" pitchFamily="34" charset="0"/>
                <a:cs typeface="Calibri" panose="020F0502020204030204" pitchFamily="34" charset="0"/>
                <a:hlinkClick r:id="rId9"/>
              </a:rPr>
              <a:t>Artsdatabanken</a:t>
            </a:r>
            <a:endParaRPr kumimoji="0" lang="nb-NO" sz="1200" b="0" i="0" u="none" strike="noStrike" kern="1200" cap="none" spc="0" normalizeH="0" baseline="0" noProof="0">
              <a:ln>
                <a:noFill/>
              </a:ln>
              <a:solidFill>
                <a:srgbClr val="000000"/>
              </a:solidFill>
              <a:effectLst/>
              <a:uLnTx/>
              <a:uFillTx/>
              <a:latin typeface="Poppins  "/>
              <a:ea typeface="Calibri" panose="020F0502020204030204" pitchFamily="34" charset="0"/>
              <a:cs typeface="Arial" panose="020B0604020202020204" pitchFamily="34" charset="0"/>
            </a:endParaRPr>
          </a:p>
          <a:p>
            <a:pPr marL="87750" marR="0" lvl="0" indent="-87750" algn="l" defTabSz="6858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nn-NO" sz="1200" b="0" i="0" u="sng" strike="noStrike" kern="1200" cap="none" spc="10" normalizeH="0" baseline="0" noProof="0">
                <a:ln>
                  <a:noFill/>
                </a:ln>
                <a:solidFill>
                  <a:srgbClr val="0563C1"/>
                </a:solidFill>
                <a:effectLst/>
                <a:uLnTx/>
                <a:uFillTx/>
                <a:latin typeface="Poppins  "/>
                <a:ea typeface="Calibri" panose="020F0502020204030204" pitchFamily="34" charset="0"/>
                <a:cs typeface="Calibri" panose="020F0502020204030204" pitchFamily="34" charset="0"/>
                <a:hlinkClick r:id="rId10"/>
              </a:rPr>
              <a:t>Rettleiar i klimatilpassa handtering av overvatn (pdf </a:t>
            </a:r>
            <a:r>
              <a:rPr kumimoji="0" lang="nn-NO" sz="1200" b="0" i="0" u="sng" strike="noStrike" kern="1200" cap="none" spc="10" normalizeH="0" baseline="0" noProof="0" err="1">
                <a:ln>
                  <a:noFill/>
                </a:ln>
                <a:solidFill>
                  <a:srgbClr val="0563C1"/>
                </a:solidFill>
                <a:effectLst/>
                <a:uLnTx/>
                <a:uFillTx/>
                <a:latin typeface="Poppins  "/>
                <a:ea typeface="Calibri" panose="020F0502020204030204" pitchFamily="34" charset="0"/>
                <a:cs typeface="Calibri" panose="020F0502020204030204" pitchFamily="34" charset="0"/>
                <a:hlinkClick r:id="rId10"/>
              </a:rPr>
              <a:t>zip</a:t>
            </a:r>
            <a:r>
              <a:rPr kumimoji="0" lang="nn-NO" sz="1200" b="0" i="0" u="sng" strike="noStrike" kern="1200" cap="none" spc="10" normalizeH="0" baseline="0" noProof="0">
                <a:ln>
                  <a:noFill/>
                </a:ln>
                <a:solidFill>
                  <a:srgbClr val="0563C1"/>
                </a:solidFill>
                <a:effectLst/>
                <a:uLnTx/>
                <a:uFillTx/>
                <a:latin typeface="Poppins  "/>
                <a:ea typeface="Calibri" panose="020F0502020204030204" pitchFamily="34" charset="0"/>
                <a:cs typeface="Calibri" panose="020F0502020204030204" pitchFamily="34" charset="0"/>
                <a:hlinkClick r:id="rId10"/>
              </a:rPr>
              <a:t>)</a:t>
            </a:r>
            <a:r>
              <a:rPr kumimoji="0" lang="nn-NO" sz="1200" b="0" i="0" u="none" strike="noStrike" kern="1200" cap="none" spc="10" normalizeH="0" baseline="0" noProof="0">
                <a:ln>
                  <a:noFill/>
                </a:ln>
                <a:solidFill>
                  <a:srgbClr val="000000"/>
                </a:solidFill>
                <a:effectLst/>
                <a:uLnTx/>
                <a:uFillTx/>
                <a:latin typeface="Poppins  "/>
                <a:ea typeface="Calibri" panose="020F0502020204030204" pitchFamily="34" charset="0"/>
                <a:cs typeface="Calibri" panose="020F0502020204030204" pitchFamily="34" charset="0"/>
              </a:rPr>
              <a:t>, Norsk vann</a:t>
            </a:r>
            <a:endParaRPr kumimoji="0" lang="nb-NO" sz="1200" b="0" i="0" u="none" strike="noStrike" kern="1200" cap="none" spc="0" normalizeH="0" baseline="0" noProof="0">
              <a:ln>
                <a:noFill/>
              </a:ln>
              <a:solidFill>
                <a:srgbClr val="000000"/>
              </a:solidFill>
              <a:effectLst/>
              <a:uLnTx/>
              <a:uFillTx/>
              <a:latin typeface="Poppins  "/>
              <a:ea typeface="Calibri" panose="020F0502020204030204" pitchFamily="34" charset="0"/>
              <a:cs typeface="Arial" panose="020B0604020202020204" pitchFamily="34" charset="0"/>
            </a:endParaRPr>
          </a:p>
          <a:p>
            <a:pPr marL="87750" marR="0" lvl="0" indent="-87750" algn="l" defTabSz="6858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nn-NO" sz="1200" b="0" i="0" u="sng" strike="noStrike" kern="1200" cap="none" spc="10" normalizeH="0" baseline="0" noProof="0">
                <a:ln>
                  <a:noFill/>
                </a:ln>
                <a:solidFill>
                  <a:srgbClr val="0563C1"/>
                </a:solidFill>
                <a:effectLst/>
                <a:uLnTx/>
                <a:uFillTx/>
                <a:latin typeface="Poppins  "/>
                <a:ea typeface="Calibri" panose="020F0502020204030204" pitchFamily="34" charset="0"/>
                <a:cs typeface="Calibri" panose="020F0502020204030204" pitchFamily="34" charset="0"/>
                <a:hlinkClick r:id="rId11"/>
              </a:rPr>
              <a:t>Rettleiar for handtering av overvatn i arealplanar</a:t>
            </a:r>
            <a:r>
              <a:rPr kumimoji="0" lang="nn-NO" sz="1200" b="0" i="0" u="none" strike="noStrike" kern="1200" cap="none" spc="10" normalizeH="0" baseline="0" noProof="0">
                <a:ln>
                  <a:noFill/>
                </a:ln>
                <a:solidFill>
                  <a:srgbClr val="000000"/>
                </a:solidFill>
                <a:effectLst/>
                <a:uLnTx/>
                <a:uFillTx/>
                <a:latin typeface="Poppins  "/>
                <a:ea typeface="Calibri" panose="020F0502020204030204" pitchFamily="34" charset="0"/>
                <a:cs typeface="Calibri" panose="020F0502020204030204" pitchFamily="34" charset="0"/>
              </a:rPr>
              <a:t>, NVE</a:t>
            </a:r>
            <a:endParaRPr kumimoji="0" lang="nb-NO" sz="1200" b="0" i="0" u="none" strike="noStrike" kern="1200" cap="none" spc="0" normalizeH="0" baseline="0" noProof="0">
              <a:ln>
                <a:noFill/>
              </a:ln>
              <a:solidFill>
                <a:srgbClr val="000000"/>
              </a:solidFill>
              <a:effectLst/>
              <a:uLnTx/>
              <a:uFillTx/>
              <a:latin typeface="Poppins  "/>
              <a:ea typeface="Calibri" panose="020F0502020204030204" pitchFamily="34" charset="0"/>
              <a:cs typeface="Arial" panose="020B0604020202020204" pitchFamily="34" charset="0"/>
            </a:endParaRPr>
          </a:p>
          <a:p>
            <a:pPr marL="87750" marR="0" lvl="0" indent="-87750" algn="l" defTabSz="6858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nb-NO" sz="1200" b="0" i="0" u="sng" strike="noStrike" kern="1200" cap="none" spc="0" normalizeH="0" baseline="0" noProof="0">
                <a:ln>
                  <a:noFill/>
                </a:ln>
                <a:solidFill>
                  <a:srgbClr val="0563C1"/>
                </a:solidFill>
                <a:effectLst/>
                <a:uLnTx/>
                <a:uFillTx/>
                <a:latin typeface="Poppins  "/>
                <a:ea typeface="Calibri" panose="020F0502020204030204" pitchFamily="34" charset="0"/>
                <a:cs typeface="Calibri" panose="020F0502020204030204" pitchFamily="34" charset="0"/>
                <a:hlinkClick r:id="rId12"/>
              </a:rPr>
              <a:t>Miljødirektoratet</a:t>
            </a:r>
            <a:endParaRPr kumimoji="0" lang="nb-NO" sz="1200" b="0" i="0" u="none" strike="noStrike" kern="1200" cap="none" spc="0" normalizeH="0" baseline="0" noProof="0">
              <a:ln>
                <a:noFill/>
              </a:ln>
              <a:solidFill>
                <a:srgbClr val="000000"/>
              </a:solidFill>
              <a:effectLst/>
              <a:uLnTx/>
              <a:uFillTx/>
              <a:latin typeface="Poppins  "/>
              <a:ea typeface="+mn-ea"/>
              <a:cs typeface="+mn-cs"/>
            </a:endParaRPr>
          </a:p>
          <a:p>
            <a:pPr marL="87750" marR="0" lvl="0" indent="-87750" algn="l" defTabSz="685800" rtl="0" eaLnBrk="1" fontAlgn="auto" latinLnBrk="0" hangingPunct="1">
              <a:lnSpc>
                <a:spcPct val="100000"/>
              </a:lnSpc>
              <a:spcBef>
                <a:spcPts val="1200"/>
              </a:spcBef>
              <a:spcAft>
                <a:spcPts val="0"/>
              </a:spcAft>
              <a:buClrTx/>
              <a:buSzTx/>
              <a:buFont typeface="Arial" panose="020B0604020202020204" pitchFamily="34" charset="0"/>
              <a:buChar char="•"/>
              <a:tabLst/>
              <a:defRPr/>
            </a:pPr>
            <a:endParaRPr kumimoji="0" lang="nb-NO" sz="1000" b="0" i="0" u="none" strike="noStrike" kern="1200" cap="none" spc="0" normalizeH="0" baseline="0" noProof="0">
              <a:ln>
                <a:noFill/>
              </a:ln>
              <a:solidFill>
                <a:srgbClr val="000000"/>
              </a:solidFill>
              <a:effectLst/>
              <a:uLnTx/>
              <a:uFillTx/>
              <a:latin typeface="Poppins  "/>
              <a:ea typeface="+mn-ea"/>
              <a:cs typeface="+mn-cs"/>
            </a:endParaRPr>
          </a:p>
          <a:p>
            <a:pPr>
              <a:lnSpc>
                <a:spcPct val="100000"/>
              </a:lnSpc>
              <a:spcBef>
                <a:spcPts val="1200"/>
              </a:spcBef>
            </a:pPr>
            <a:endParaRPr lang="nb-NO" sz="1200"/>
          </a:p>
        </p:txBody>
      </p:sp>
    </p:spTree>
    <p:extLst>
      <p:ext uri="{BB962C8B-B14F-4D97-AF65-F5344CB8AC3E}">
        <p14:creationId xmlns:p14="http://schemas.microsoft.com/office/powerpoint/2010/main" val="29898443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C3360E5-C6C3-1D46-7E4E-62F932ABD4AC}"/>
              </a:ext>
            </a:extLst>
          </p:cNvPr>
          <p:cNvSpPr>
            <a:spLocks noGrp="1"/>
          </p:cNvSpPr>
          <p:nvPr>
            <p:ph type="title"/>
          </p:nvPr>
        </p:nvSpPr>
        <p:spPr>
          <a:xfrm>
            <a:off x="3859899" y="3413166"/>
            <a:ext cx="4723119" cy="892288"/>
          </a:xfrm>
        </p:spPr>
        <p:txBody>
          <a:bodyPr anchor="t">
            <a:normAutofit/>
          </a:bodyPr>
          <a:lstStyle/>
          <a:p>
            <a:r>
              <a:rPr lang="nb-NO"/>
              <a:t>Energi og krafttilgang </a:t>
            </a:r>
          </a:p>
        </p:txBody>
      </p:sp>
      <p:pic>
        <p:nvPicPr>
          <p:cNvPr id="3" name="Grafikk 2">
            <a:extLst>
              <a:ext uri="{FF2B5EF4-FFF2-40B4-BE49-F238E27FC236}">
                <a16:creationId xmlns:a16="http://schemas.microsoft.com/office/drawing/2014/main" id="{CE257472-B45D-CA86-F7E1-6E8A82A1E53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00250" y="0"/>
            <a:ext cx="5143500" cy="5143500"/>
          </a:xfrm>
          <a:custGeom>
            <a:avLst/>
            <a:gdLst>
              <a:gd name="connsiteX0" fmla="*/ 3389263 w 9144000"/>
              <a:gd name="connsiteY0" fmla="*/ 3003472 h 5143500"/>
              <a:gd name="connsiteX1" fmla="*/ 3389263 w 9144000"/>
              <a:gd name="connsiteY1" fmla="*/ 4920258 h 5143500"/>
              <a:gd name="connsiteX2" fmla="*/ 8918122 w 9144000"/>
              <a:gd name="connsiteY2" fmla="*/ 4920258 h 5143500"/>
              <a:gd name="connsiteX3" fmla="*/ 8918122 w 9144000"/>
              <a:gd name="connsiteY3" fmla="*/ 3003472 h 5143500"/>
              <a:gd name="connsiteX4" fmla="*/ 0 w 9144000"/>
              <a:gd name="connsiteY4" fmla="*/ 0 h 5143500"/>
              <a:gd name="connsiteX5" fmla="*/ 9144000 w 9144000"/>
              <a:gd name="connsiteY5" fmla="*/ 0 h 5143500"/>
              <a:gd name="connsiteX6" fmla="*/ 9144000 w 9144000"/>
              <a:gd name="connsiteY6" fmla="*/ 5143500 h 5143500"/>
              <a:gd name="connsiteX7" fmla="*/ 0 w 91440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3500">
                <a:moveTo>
                  <a:pt x="3389263" y="3003472"/>
                </a:moveTo>
                <a:lnTo>
                  <a:pt x="3389263" y="4920258"/>
                </a:lnTo>
                <a:lnTo>
                  <a:pt x="8918122" y="4920258"/>
                </a:lnTo>
                <a:lnTo>
                  <a:pt x="8918122" y="3003472"/>
                </a:lnTo>
                <a:close/>
                <a:moveTo>
                  <a:pt x="0" y="0"/>
                </a:moveTo>
                <a:lnTo>
                  <a:pt x="9144000" y="0"/>
                </a:lnTo>
                <a:lnTo>
                  <a:pt x="9144000" y="5143500"/>
                </a:lnTo>
                <a:lnTo>
                  <a:pt x="0" y="5143500"/>
                </a:lnTo>
                <a:close/>
              </a:path>
            </a:pathLst>
          </a:custGeom>
        </p:spPr>
      </p:pic>
    </p:spTree>
    <p:extLst>
      <p:ext uri="{BB962C8B-B14F-4D97-AF65-F5344CB8AC3E}">
        <p14:creationId xmlns:p14="http://schemas.microsoft.com/office/powerpoint/2010/main" val="42737805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97F8F0-B93B-A1AC-E9F0-35555BCF1A8B}"/>
              </a:ext>
            </a:extLst>
          </p:cNvPr>
          <p:cNvSpPr>
            <a:spLocks noGrp="1"/>
          </p:cNvSpPr>
          <p:nvPr>
            <p:ph type="title"/>
          </p:nvPr>
        </p:nvSpPr>
        <p:spPr>
          <a:xfrm>
            <a:off x="389333" y="319369"/>
            <a:ext cx="8365334" cy="413827"/>
          </a:xfrm>
        </p:spPr>
        <p:txBody>
          <a:bodyPr/>
          <a:lstStyle/>
          <a:p>
            <a:r>
              <a:rPr lang="nb-NO" dirty="0"/>
              <a:t>Energibruk</a:t>
            </a:r>
          </a:p>
        </p:txBody>
      </p:sp>
      <p:pic>
        <p:nvPicPr>
          <p:cNvPr id="4" name="Bilde 3" descr="Sluttbruk energi Norge, 2021">
            <a:extLst>
              <a:ext uri="{FF2B5EF4-FFF2-40B4-BE49-F238E27FC236}">
                <a16:creationId xmlns:a16="http://schemas.microsoft.com/office/drawing/2014/main" id="{5D1F0A71-1F2F-25C1-0387-05E2E1FABB9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9332" y="740008"/>
            <a:ext cx="5857785" cy="3791165"/>
          </a:xfrm>
          <a:prstGeom prst="rect">
            <a:avLst/>
          </a:prstGeom>
          <a:noFill/>
          <a:ln>
            <a:noFill/>
          </a:ln>
        </p:spPr>
      </p:pic>
      <p:sp>
        <p:nvSpPr>
          <p:cNvPr id="3" name="Plasshaldar for innhald 2">
            <a:extLst>
              <a:ext uri="{FF2B5EF4-FFF2-40B4-BE49-F238E27FC236}">
                <a16:creationId xmlns:a16="http://schemas.microsoft.com/office/drawing/2014/main" id="{E8736DDC-2D7B-9647-92EB-45104B97172D}"/>
              </a:ext>
            </a:extLst>
          </p:cNvPr>
          <p:cNvSpPr>
            <a:spLocks noGrp="1"/>
          </p:cNvSpPr>
          <p:nvPr>
            <p:ph idx="1"/>
          </p:nvPr>
        </p:nvSpPr>
        <p:spPr>
          <a:xfrm>
            <a:off x="6247118" y="1016478"/>
            <a:ext cx="2312893" cy="2202433"/>
          </a:xfrm>
        </p:spPr>
        <p:txBody>
          <a:bodyPr/>
          <a:lstStyle/>
          <a:p>
            <a:pPr>
              <a:lnSpc>
                <a:spcPct val="100000"/>
              </a:lnSpc>
              <a:spcBef>
                <a:spcPts val="0"/>
              </a:spcBef>
              <a:spcAft>
                <a:spcPts val="600"/>
              </a:spcAft>
            </a:pPr>
            <a:r>
              <a:rPr lang="nn-NO">
                <a:cs typeface="Arial" panose="020B0604020202020204" pitchFamily="34" charset="0"/>
              </a:rPr>
              <a:t>Den grøne omstillinga krev elektrisitet</a:t>
            </a:r>
          </a:p>
          <a:p>
            <a:pPr>
              <a:lnSpc>
                <a:spcPct val="100000"/>
              </a:lnSpc>
              <a:spcBef>
                <a:spcPts val="0"/>
              </a:spcBef>
              <a:spcAft>
                <a:spcPts val="600"/>
              </a:spcAft>
            </a:pPr>
            <a:r>
              <a:rPr lang="nn-NO">
                <a:cs typeface="Arial" panose="020B0604020202020204" pitchFamily="34" charset="0"/>
              </a:rPr>
              <a:t>Den største auken er venta i dei ytre, kystnære delane av fylket.</a:t>
            </a:r>
          </a:p>
          <a:p>
            <a:pPr>
              <a:lnSpc>
                <a:spcPct val="100000"/>
              </a:lnSpc>
              <a:spcBef>
                <a:spcPts val="0"/>
              </a:spcBef>
              <a:spcAft>
                <a:spcPts val="600"/>
              </a:spcAft>
            </a:pPr>
            <a:r>
              <a:rPr lang="nn-NO">
                <a:cs typeface="Arial" panose="020B0604020202020204" pitchFamily="34" charset="0"/>
              </a:rPr>
              <a:t>Om lag 52 % av den totale energibruken i Norge kjem frå fornybare kjelder, i hovudsak vasskraft. </a:t>
            </a:r>
          </a:p>
        </p:txBody>
      </p:sp>
      <p:sp>
        <p:nvSpPr>
          <p:cNvPr id="8" name="TekstSylinder 7">
            <a:extLst>
              <a:ext uri="{FF2B5EF4-FFF2-40B4-BE49-F238E27FC236}">
                <a16:creationId xmlns:a16="http://schemas.microsoft.com/office/drawing/2014/main" id="{382B9AB2-D4AD-6091-EFBD-DBF851F916F6}"/>
              </a:ext>
            </a:extLst>
          </p:cNvPr>
          <p:cNvSpPr txBox="1"/>
          <p:nvPr/>
        </p:nvSpPr>
        <p:spPr>
          <a:xfrm>
            <a:off x="3462946" y="4599520"/>
            <a:ext cx="4572000" cy="246221"/>
          </a:xfrm>
          <a:prstGeom prst="rect">
            <a:avLst/>
          </a:prstGeom>
          <a:noFill/>
        </p:spPr>
        <p:txBody>
          <a:bodyPr wrap="square">
            <a:spAutoFit/>
          </a:bodyPr>
          <a:lstStyle/>
          <a:p>
            <a:r>
              <a:rPr lang="nb-NO" sz="1000" b="1" dirty="0">
                <a:latin typeface="Poppins "/>
                <a:cs typeface="Arial" panose="020B0604020202020204" pitchFamily="34" charset="0"/>
              </a:rPr>
              <a:t>Sluttbruk energi Norge, 2021.  </a:t>
            </a:r>
            <a:r>
              <a:rPr lang="nn-NO" sz="1000" dirty="0">
                <a:effectLst/>
                <a:latin typeface="Poppins "/>
                <a:ea typeface="Calibri" panose="020F0502020204030204" pitchFamily="34" charset="0"/>
                <a:cs typeface="Arial" panose="020B0604020202020204" pitchFamily="34" charset="0"/>
              </a:rPr>
              <a:t>Kjelde: SSB</a:t>
            </a:r>
            <a:endParaRPr lang="nb-NO" sz="1000" dirty="0">
              <a:effectLst/>
              <a:latin typeface="Poppins "/>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389649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97F8F0-B93B-A1AC-E9F0-35555BCF1A8B}"/>
              </a:ext>
            </a:extLst>
          </p:cNvPr>
          <p:cNvSpPr>
            <a:spLocks noGrp="1"/>
          </p:cNvSpPr>
          <p:nvPr>
            <p:ph type="title"/>
          </p:nvPr>
        </p:nvSpPr>
        <p:spPr>
          <a:xfrm>
            <a:off x="264038" y="233185"/>
            <a:ext cx="8365334" cy="413827"/>
          </a:xfrm>
        </p:spPr>
        <p:txBody>
          <a:bodyPr/>
          <a:lstStyle/>
          <a:p>
            <a:r>
              <a:rPr lang="nb-NO" dirty="0"/>
              <a:t>Energiproduksjon</a:t>
            </a:r>
          </a:p>
        </p:txBody>
      </p:sp>
      <p:pic>
        <p:nvPicPr>
          <p:cNvPr id="5" name="Bilde 4" descr="Regional inndeling etter nettselskap i Møre og Romsdal">
            <a:extLst>
              <a:ext uri="{FF2B5EF4-FFF2-40B4-BE49-F238E27FC236}">
                <a16:creationId xmlns:a16="http://schemas.microsoft.com/office/drawing/2014/main" id="{3951A89D-5E43-3E47-DA0D-C6B35EDDCB60}"/>
              </a:ext>
              <a:ext uri="{C183D7F6-B498-43B3-948B-1728B52AA6E4}">
                <adec:decorative xmlns:adec="http://schemas.microsoft.com/office/drawing/2017/decorative" val="0"/>
              </a:ext>
            </a:extLst>
          </p:cNvPr>
          <p:cNvPicPr>
            <a:picLocks noChangeAspect="1"/>
          </p:cNvPicPr>
          <p:nvPr/>
        </p:nvPicPr>
        <p:blipFill>
          <a:blip r:embed="rId2"/>
          <a:stretch>
            <a:fillRect/>
          </a:stretch>
        </p:blipFill>
        <p:spPr>
          <a:xfrm>
            <a:off x="583008" y="647012"/>
            <a:ext cx="3034145" cy="2062280"/>
          </a:xfrm>
          <a:prstGeom prst="rect">
            <a:avLst/>
          </a:prstGeom>
        </p:spPr>
      </p:pic>
      <p:pic>
        <p:nvPicPr>
          <p:cNvPr id="9" name="Bilde 8" descr="Energibalanse (forbruk og middelsproduksjon i Møre og Romsdal)">
            <a:extLst>
              <a:ext uri="{FF2B5EF4-FFF2-40B4-BE49-F238E27FC236}">
                <a16:creationId xmlns:a16="http://schemas.microsoft.com/office/drawing/2014/main" id="{035E9B58-D111-B371-DCD0-5EF27D7C2BDA}"/>
              </a:ext>
            </a:extLst>
          </p:cNvPr>
          <p:cNvPicPr>
            <a:picLocks noChangeAspect="1"/>
          </p:cNvPicPr>
          <p:nvPr/>
        </p:nvPicPr>
        <p:blipFill>
          <a:blip r:embed="rId3"/>
          <a:stretch>
            <a:fillRect/>
          </a:stretch>
        </p:blipFill>
        <p:spPr>
          <a:xfrm>
            <a:off x="299388" y="2707216"/>
            <a:ext cx="2814795" cy="2235964"/>
          </a:xfrm>
          <a:prstGeom prst="rect">
            <a:avLst/>
          </a:prstGeom>
        </p:spPr>
      </p:pic>
      <p:sp>
        <p:nvSpPr>
          <p:cNvPr id="3" name="Plasshaldar for innhald 2">
            <a:extLst>
              <a:ext uri="{FF2B5EF4-FFF2-40B4-BE49-F238E27FC236}">
                <a16:creationId xmlns:a16="http://schemas.microsoft.com/office/drawing/2014/main" id="{E8736DDC-2D7B-9647-92EB-45104B97172D}"/>
              </a:ext>
            </a:extLst>
          </p:cNvPr>
          <p:cNvSpPr>
            <a:spLocks noGrp="1"/>
          </p:cNvSpPr>
          <p:nvPr>
            <p:ph idx="1"/>
          </p:nvPr>
        </p:nvSpPr>
        <p:spPr>
          <a:xfrm>
            <a:off x="3923755" y="515988"/>
            <a:ext cx="4867830" cy="4515797"/>
          </a:xfrm>
        </p:spPr>
        <p:txBody>
          <a:bodyPr vert="horz" lIns="36000" tIns="18000" rIns="36000" bIns="18000" rtlCol="0" anchor="t">
            <a:noAutofit/>
          </a:bodyPr>
          <a:lstStyle/>
          <a:p>
            <a:pPr marL="87630" indent="-87630">
              <a:lnSpc>
                <a:spcPct val="100000"/>
              </a:lnSpc>
              <a:spcBef>
                <a:spcPts val="0"/>
              </a:spcBef>
            </a:pPr>
            <a:r>
              <a:rPr lang="nn-NO" sz="1400">
                <a:latin typeface="Poppins  "/>
                <a:ea typeface="Calibri" panose="020F0502020204030204" pitchFamily="34" charset="0"/>
                <a:cs typeface="Arial"/>
              </a:rPr>
              <a:t>Figurane viser nettområda i fylket og f</a:t>
            </a:r>
            <a:r>
              <a:rPr lang="nn-NO" sz="1400">
                <a:effectLst/>
                <a:latin typeface="Poppins  "/>
                <a:ea typeface="Calibri" panose="020F0502020204030204" pitchFamily="34" charset="0"/>
                <a:cs typeface="Arial"/>
              </a:rPr>
              <a:t>orventa energibalanse i desse. Nordmøre </a:t>
            </a:r>
            <a:r>
              <a:rPr lang="nn-NO" sz="1400" err="1">
                <a:effectLst/>
                <a:latin typeface="Poppins  "/>
                <a:ea typeface="Calibri" panose="020F0502020204030204" pitchFamily="34" charset="0"/>
                <a:cs typeface="Arial"/>
              </a:rPr>
              <a:t>tilhøyrer</a:t>
            </a:r>
            <a:r>
              <a:rPr lang="nn-NO" sz="1400">
                <a:effectLst/>
                <a:latin typeface="Poppins  "/>
                <a:ea typeface="Calibri" panose="020F0502020204030204" pitchFamily="34" charset="0"/>
                <a:cs typeface="Arial"/>
              </a:rPr>
              <a:t> </a:t>
            </a:r>
            <a:r>
              <a:rPr lang="nn-NO" sz="1400">
                <a:latin typeface="Poppins  "/>
                <a:ea typeface="Calibri" panose="020F0502020204030204" pitchFamily="34" charset="0"/>
                <a:cs typeface="Arial"/>
              </a:rPr>
              <a:t>områda</a:t>
            </a:r>
            <a:r>
              <a:rPr lang="nn-NO" sz="1400">
                <a:effectLst/>
                <a:latin typeface="Poppins  "/>
                <a:ea typeface="Calibri" panose="020F0502020204030204" pitchFamily="34" charset="0"/>
                <a:cs typeface="Arial"/>
              </a:rPr>
              <a:t> D og E.</a:t>
            </a:r>
            <a:r>
              <a:rPr lang="nn-NO" sz="1400">
                <a:latin typeface="Poppins  "/>
                <a:ea typeface="Calibri" panose="020F0502020204030204" pitchFamily="34" charset="0"/>
                <a:cs typeface="Arial"/>
              </a:rPr>
              <a:t>  </a:t>
            </a:r>
            <a:r>
              <a:rPr lang="nn-NO" sz="1400" err="1">
                <a:latin typeface="Poppins  "/>
                <a:cs typeface="Arial"/>
              </a:rPr>
              <a:t>KII</a:t>
            </a:r>
            <a:r>
              <a:rPr lang="nn-NO" sz="1400">
                <a:latin typeface="Poppins  "/>
                <a:cs typeface="Arial"/>
              </a:rPr>
              <a:t> = kraftintensiv industri</a:t>
            </a:r>
            <a:endParaRPr lang="nb-NO" sz="1400">
              <a:latin typeface="Poppins  "/>
              <a:cs typeface="Arial"/>
            </a:endParaRPr>
          </a:p>
          <a:p>
            <a:pPr marL="0" indent="0">
              <a:lnSpc>
                <a:spcPct val="100000"/>
              </a:lnSpc>
              <a:spcBef>
                <a:spcPts val="0"/>
              </a:spcBef>
              <a:buNone/>
            </a:pPr>
            <a:endParaRPr lang="nn-NO" sz="1400">
              <a:latin typeface="Poppins  "/>
              <a:ea typeface="Calibri" panose="020F0502020204030204" pitchFamily="34" charset="0"/>
              <a:cs typeface="Arial"/>
            </a:endParaRPr>
          </a:p>
          <a:p>
            <a:pPr marL="87630" indent="-87630">
              <a:lnSpc>
                <a:spcPct val="100000"/>
              </a:lnSpc>
              <a:spcBef>
                <a:spcPts val="0"/>
              </a:spcBef>
            </a:pPr>
            <a:r>
              <a:rPr lang="nb-NO" sz="1400">
                <a:effectLst/>
                <a:latin typeface="Poppins  "/>
                <a:ea typeface="Calibri" panose="020F0502020204030204" pitchFamily="34" charset="0"/>
              </a:rPr>
              <a:t>Om lag 60 prosent av </a:t>
            </a:r>
            <a:r>
              <a:rPr lang="nb-NO" sz="1400">
                <a:latin typeface="Poppins  "/>
                <a:ea typeface="Calibri" panose="020F0502020204030204" pitchFamily="34" charset="0"/>
              </a:rPr>
              <a:t>kraft</a:t>
            </a:r>
            <a:r>
              <a:rPr lang="nb-NO" sz="1400">
                <a:effectLst/>
                <a:latin typeface="Poppins  "/>
                <a:ea typeface="Calibri" panose="020F0502020204030204" pitchFamily="34" charset="0"/>
              </a:rPr>
              <a:t>behovet (</a:t>
            </a:r>
            <a:r>
              <a:rPr lang="nb-NO" sz="1400" err="1">
                <a:effectLst/>
                <a:latin typeface="Poppins  "/>
                <a:ea typeface="Calibri" panose="020F0502020204030204" pitchFamily="34" charset="0"/>
              </a:rPr>
              <a:t>straumen</a:t>
            </a:r>
            <a:r>
              <a:rPr lang="nb-NO" sz="1400">
                <a:effectLst/>
                <a:latin typeface="Poppins  "/>
                <a:ea typeface="Calibri" panose="020F0502020204030204" pitchFamily="34" charset="0"/>
              </a:rPr>
              <a:t>) i fylket blir produsert her, resten kjem </a:t>
            </a:r>
            <a:r>
              <a:rPr lang="nb-NO" sz="1400" err="1">
                <a:effectLst/>
                <a:latin typeface="Poppins  "/>
                <a:ea typeface="Calibri" panose="020F0502020204030204" pitchFamily="34" charset="0"/>
              </a:rPr>
              <a:t>utanfrå</a:t>
            </a:r>
            <a:r>
              <a:rPr lang="nb-NO" sz="1400">
                <a:effectLst/>
                <a:latin typeface="Poppins  "/>
                <a:ea typeface="Calibri" panose="020F0502020204030204" pitchFamily="34" charset="0"/>
              </a:rPr>
              <a:t>.</a:t>
            </a:r>
            <a:r>
              <a:rPr lang="nb-NO" sz="1400">
                <a:latin typeface="Poppins  "/>
                <a:ea typeface="Calibri" panose="020F0502020204030204" pitchFamily="34" charset="0"/>
              </a:rPr>
              <a:t> </a:t>
            </a:r>
            <a:endParaRPr lang="nn-NO" sz="1400">
              <a:effectLst/>
              <a:latin typeface="Poppins  "/>
              <a:ea typeface="Calibri" panose="020F0502020204030204" pitchFamily="34" charset="0"/>
              <a:cs typeface="Arial" panose="020B0604020202020204" pitchFamily="34" charset="0"/>
            </a:endParaRPr>
          </a:p>
          <a:p>
            <a:pPr marL="0" indent="0">
              <a:lnSpc>
                <a:spcPct val="100000"/>
              </a:lnSpc>
              <a:spcBef>
                <a:spcPts val="0"/>
              </a:spcBef>
              <a:buNone/>
            </a:pPr>
            <a:endParaRPr lang="nb-NO" sz="1400">
              <a:latin typeface="Poppins  "/>
              <a:ea typeface="Calibri" panose="020F0502020204030204" pitchFamily="34" charset="0"/>
              <a:cs typeface="Arial"/>
            </a:endParaRPr>
          </a:p>
          <a:p>
            <a:pPr marL="87630" indent="-87630">
              <a:lnSpc>
                <a:spcPct val="100000"/>
              </a:lnSpc>
              <a:spcBef>
                <a:spcPts val="0"/>
              </a:spcBef>
            </a:pPr>
            <a:r>
              <a:rPr lang="nb-NO" sz="1400">
                <a:effectLst/>
                <a:latin typeface="Poppins  "/>
                <a:ea typeface="Calibri" panose="020F0502020204030204" pitchFamily="34" charset="0"/>
                <a:cs typeface="Arial"/>
              </a:rPr>
              <a:t>Aktuelle kjelder for ny energiproduksjon kan </a:t>
            </a:r>
            <a:r>
              <a:rPr lang="nb-NO" sz="1400" err="1">
                <a:effectLst/>
                <a:latin typeface="Poppins  "/>
                <a:ea typeface="Calibri" panose="020F0502020204030204" pitchFamily="34" charset="0"/>
                <a:cs typeface="Arial"/>
              </a:rPr>
              <a:t>vere</a:t>
            </a:r>
            <a:r>
              <a:rPr lang="nb-NO" sz="1400">
                <a:effectLst/>
                <a:latin typeface="Poppins  "/>
                <a:ea typeface="Calibri" panose="020F0502020204030204" pitchFamily="34" charset="0"/>
                <a:cs typeface="Arial"/>
              </a:rPr>
              <a:t> vasskraft (og i kombinasjon med lagring i elektriske batteri, ammoniakk eller hydrogen), vindkraft, havenergi og </a:t>
            </a:r>
            <a:r>
              <a:rPr lang="nb-NO" sz="1400" err="1">
                <a:effectLst/>
                <a:latin typeface="Poppins  "/>
                <a:ea typeface="Calibri" panose="020F0502020204030204" pitchFamily="34" charset="0"/>
                <a:cs typeface="Arial"/>
              </a:rPr>
              <a:t>bølgjekraft</a:t>
            </a:r>
            <a:r>
              <a:rPr lang="nb-NO" sz="1400">
                <a:effectLst/>
                <a:latin typeface="Poppins  "/>
                <a:ea typeface="Calibri" panose="020F0502020204030204" pitchFamily="34" charset="0"/>
                <a:cs typeface="Arial"/>
              </a:rPr>
              <a:t>, geoenergi, solkraft og </a:t>
            </a:r>
            <a:r>
              <a:rPr lang="nb-NO" sz="1400">
                <a:latin typeface="Poppins  "/>
                <a:cs typeface="Arial"/>
              </a:rPr>
              <a:t>bioenergi. </a:t>
            </a:r>
            <a:endParaRPr lang="nb-NO" sz="1400">
              <a:latin typeface="Poppins  "/>
              <a:cs typeface="Arial" panose="020B0604020202020204" pitchFamily="34" charset="0"/>
            </a:endParaRPr>
          </a:p>
          <a:p>
            <a:pPr marL="87630" indent="-87630">
              <a:lnSpc>
                <a:spcPct val="100000"/>
              </a:lnSpc>
              <a:spcBef>
                <a:spcPts val="0"/>
              </a:spcBef>
            </a:pPr>
            <a:endParaRPr lang="nb-NO" sz="1400">
              <a:latin typeface="Poppins  "/>
              <a:cs typeface="Arial"/>
            </a:endParaRPr>
          </a:p>
          <a:p>
            <a:pPr marL="87630" indent="-87630">
              <a:lnSpc>
                <a:spcPct val="100000"/>
              </a:lnSpc>
              <a:spcBef>
                <a:spcPts val="0"/>
              </a:spcBef>
            </a:pPr>
            <a:r>
              <a:rPr lang="nn-NO" sz="1400">
                <a:latin typeface="Poppins  "/>
                <a:cs typeface="Arial"/>
              </a:rPr>
              <a:t>Kjernekraft er ikkje ein del av energiløysinga i Norge i dag, og forventast ikkje å bli det i løpet av planperioden, mellom anna p.g.a.:</a:t>
            </a:r>
          </a:p>
          <a:p>
            <a:pPr marL="272415" lvl="1" indent="-87630">
              <a:lnSpc>
                <a:spcPct val="100000"/>
              </a:lnSpc>
              <a:spcBef>
                <a:spcPts val="0"/>
              </a:spcBef>
            </a:pPr>
            <a:r>
              <a:rPr lang="nn-NO" sz="1400">
                <a:latin typeface="Poppins  "/>
                <a:cs typeface="Arial"/>
              </a:rPr>
              <a:t>tidsbruk til avklaring om vi skal satse på kjernekraft i Norge</a:t>
            </a:r>
          </a:p>
          <a:p>
            <a:pPr marL="272415" lvl="1" indent="-87630">
              <a:lnSpc>
                <a:spcPct val="100000"/>
              </a:lnSpc>
              <a:spcBef>
                <a:spcPts val="0"/>
              </a:spcBef>
            </a:pPr>
            <a:r>
              <a:rPr lang="nn-NO" sz="1400">
                <a:latin typeface="Poppins  "/>
                <a:cs typeface="Arial"/>
              </a:rPr>
              <a:t>tidsbruk til eventuelle konsesjonsprosessar</a:t>
            </a:r>
          </a:p>
          <a:p>
            <a:pPr marL="272415" lvl="1" indent="-87630">
              <a:lnSpc>
                <a:spcPct val="100000"/>
              </a:lnSpc>
              <a:spcBef>
                <a:spcPts val="0"/>
              </a:spcBef>
            </a:pPr>
            <a:r>
              <a:rPr lang="nn-NO" sz="1400">
                <a:latin typeface="Poppins  "/>
                <a:cs typeface="Arial"/>
              </a:rPr>
              <a:t>lang byggetid.</a:t>
            </a:r>
          </a:p>
          <a:p>
            <a:pPr marL="87630" indent="-87630">
              <a:lnSpc>
                <a:spcPct val="100000"/>
              </a:lnSpc>
              <a:spcBef>
                <a:spcPts val="0"/>
              </a:spcBef>
              <a:spcAft>
                <a:spcPts val="600"/>
              </a:spcAft>
            </a:pPr>
            <a:endParaRPr lang="nb-NO">
              <a:cs typeface="Arial" panose="020B0604020202020204" pitchFamily="34" charset="0"/>
            </a:endParaRPr>
          </a:p>
        </p:txBody>
      </p:sp>
      <p:sp>
        <p:nvSpPr>
          <p:cNvPr id="8" name="TekstSylinder 7">
            <a:extLst>
              <a:ext uri="{FF2B5EF4-FFF2-40B4-BE49-F238E27FC236}">
                <a16:creationId xmlns:a16="http://schemas.microsoft.com/office/drawing/2014/main" id="{382B9AB2-D4AD-6091-EFBD-DBF851F916F6}"/>
              </a:ext>
            </a:extLst>
          </p:cNvPr>
          <p:cNvSpPr txBox="1"/>
          <p:nvPr/>
        </p:nvSpPr>
        <p:spPr>
          <a:xfrm>
            <a:off x="0" y="4910545"/>
            <a:ext cx="4572000" cy="246221"/>
          </a:xfrm>
          <a:prstGeom prst="rect">
            <a:avLst/>
          </a:prstGeom>
          <a:noFill/>
        </p:spPr>
        <p:txBody>
          <a:bodyPr wrap="square">
            <a:spAutoFit/>
          </a:bodyPr>
          <a:lstStyle/>
          <a:p>
            <a:r>
              <a:rPr lang="nn-NO" sz="1000">
                <a:effectLst/>
                <a:latin typeface="Poppins "/>
                <a:ea typeface="Calibri" panose="020F0502020204030204" pitchFamily="34" charset="0"/>
                <a:cs typeface="Arial" panose="020B0604020202020204" pitchFamily="34" charset="0"/>
              </a:rPr>
              <a:t>Kjelde: </a:t>
            </a:r>
            <a:r>
              <a:rPr lang="nb-NO" sz="1000">
                <a:latin typeface="Poppins "/>
                <a:cs typeface="Arial" panose="020B0604020202020204" pitchFamily="34" charset="0"/>
              </a:rPr>
              <a:t>Regional kraftsystemutredning Møre og Romsdal.</a:t>
            </a:r>
          </a:p>
        </p:txBody>
      </p:sp>
    </p:spTree>
    <p:extLst>
      <p:ext uri="{BB962C8B-B14F-4D97-AF65-F5344CB8AC3E}">
        <p14:creationId xmlns:p14="http://schemas.microsoft.com/office/powerpoint/2010/main" val="23633017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97F8F0-B93B-A1AC-E9F0-35555BCF1A8B}"/>
              </a:ext>
              <a:ext uri="{C183D7F6-B498-43B3-948B-1728B52AA6E4}">
                <adec:decorative xmlns:adec="http://schemas.microsoft.com/office/drawing/2017/decorative" val="0"/>
              </a:ext>
            </a:extLst>
          </p:cNvPr>
          <p:cNvSpPr>
            <a:spLocks noGrp="1"/>
          </p:cNvSpPr>
          <p:nvPr>
            <p:ph type="title"/>
          </p:nvPr>
        </p:nvSpPr>
        <p:spPr>
          <a:xfrm>
            <a:off x="332183" y="287507"/>
            <a:ext cx="8365334" cy="413827"/>
          </a:xfrm>
        </p:spPr>
        <p:txBody>
          <a:bodyPr/>
          <a:lstStyle/>
          <a:p>
            <a:r>
              <a:rPr lang="nb-NO" dirty="0"/>
              <a:t>Nettkapasitet – scenario for forbruksvekst mot 2040</a:t>
            </a:r>
          </a:p>
        </p:txBody>
      </p:sp>
      <p:sp>
        <p:nvSpPr>
          <p:cNvPr id="3" name="Plasshaldar for innhald 2">
            <a:extLst>
              <a:ext uri="{FF2B5EF4-FFF2-40B4-BE49-F238E27FC236}">
                <a16:creationId xmlns:a16="http://schemas.microsoft.com/office/drawing/2014/main" id="{E8736DDC-2D7B-9647-92EB-45104B97172D}"/>
              </a:ext>
            </a:extLst>
          </p:cNvPr>
          <p:cNvSpPr>
            <a:spLocks noGrp="1"/>
          </p:cNvSpPr>
          <p:nvPr>
            <p:ph idx="1"/>
          </p:nvPr>
        </p:nvSpPr>
        <p:spPr>
          <a:xfrm>
            <a:off x="5528552" y="755403"/>
            <a:ext cx="3282043" cy="3873135"/>
          </a:xfrm>
        </p:spPr>
        <p:txBody>
          <a:bodyPr vert="horz" lIns="36000" tIns="18000" rIns="36000" bIns="18000" rtlCol="0" anchor="t">
            <a:noAutofit/>
          </a:bodyPr>
          <a:lstStyle/>
          <a:p>
            <a:pPr marL="87630" indent="-87630">
              <a:lnSpc>
                <a:spcPct val="100000"/>
              </a:lnSpc>
              <a:spcBef>
                <a:spcPts val="0"/>
              </a:spcBef>
            </a:pPr>
            <a:r>
              <a:rPr lang="nb-NO" sz="1300" dirty="0">
                <a:latin typeface="Poppins  "/>
              </a:rPr>
              <a:t>Store forbruksplanar på Nordmøre, men avgrensa nettkapasitet</a:t>
            </a:r>
            <a:r>
              <a:rPr lang="nb-NO" sz="1300" dirty="0">
                <a:latin typeface="Poppins "/>
              </a:rPr>
              <a:t>. </a:t>
            </a:r>
          </a:p>
          <a:p>
            <a:pPr marL="87630" indent="-87630">
              <a:lnSpc>
                <a:spcPct val="100000"/>
              </a:lnSpc>
              <a:spcBef>
                <a:spcPts val="0"/>
              </a:spcBef>
            </a:pPr>
            <a:endParaRPr lang="nb-NO" sz="1300" dirty="0">
              <a:latin typeface="Poppins "/>
            </a:endParaRPr>
          </a:p>
          <a:p>
            <a:pPr marL="87630" indent="-87630">
              <a:lnSpc>
                <a:spcPct val="100000"/>
              </a:lnSpc>
              <a:spcBef>
                <a:spcPts val="0"/>
              </a:spcBef>
            </a:pPr>
            <a:r>
              <a:rPr lang="nn-NO" sz="1300" dirty="0">
                <a:latin typeface="Poppins "/>
              </a:rPr>
              <a:t>I teorien kapasitet innafor dagens </a:t>
            </a:r>
            <a:r>
              <a:rPr lang="nn-NO" sz="1300" dirty="0">
                <a:latin typeface="Poppins  "/>
              </a:rPr>
              <a:t>nett til å tilknytte </a:t>
            </a:r>
            <a:r>
              <a:rPr lang="nn-NO" sz="1300" dirty="0" err="1">
                <a:latin typeface="Poppins  "/>
              </a:rPr>
              <a:t>middelscenariet</a:t>
            </a:r>
            <a:r>
              <a:rPr lang="nn-NO" sz="1300" dirty="0">
                <a:latin typeface="Poppins  "/>
              </a:rPr>
              <a:t>.</a:t>
            </a:r>
          </a:p>
          <a:p>
            <a:pPr marL="0" indent="0">
              <a:lnSpc>
                <a:spcPct val="100000"/>
              </a:lnSpc>
              <a:spcBef>
                <a:spcPts val="0"/>
              </a:spcBef>
              <a:buNone/>
            </a:pPr>
            <a:endParaRPr lang="nn-NO" sz="1300" dirty="0">
              <a:latin typeface="Poppins  "/>
            </a:endParaRPr>
          </a:p>
          <a:p>
            <a:pPr marL="87630" indent="-87630">
              <a:lnSpc>
                <a:spcPct val="100000"/>
              </a:lnSpc>
              <a:spcBef>
                <a:spcPts val="0"/>
              </a:spcBef>
            </a:pPr>
            <a:r>
              <a:rPr lang="nn-NO" sz="1300" dirty="0">
                <a:latin typeface="Poppins  "/>
              </a:rPr>
              <a:t>Det er ikkje kapasitet innafor  dagens nett til å tilknytte høgt scenario.</a:t>
            </a:r>
          </a:p>
          <a:p>
            <a:pPr marL="87630" indent="-87630">
              <a:lnSpc>
                <a:spcPct val="100000"/>
              </a:lnSpc>
              <a:spcBef>
                <a:spcPts val="0"/>
              </a:spcBef>
            </a:pPr>
            <a:endParaRPr lang="nn-NO" sz="1300" dirty="0">
              <a:latin typeface="Poppins  "/>
            </a:endParaRPr>
          </a:p>
          <a:p>
            <a:pPr marL="87630" indent="-87630">
              <a:lnSpc>
                <a:spcPct val="100000"/>
              </a:lnSpc>
              <a:spcBef>
                <a:spcPts val="0"/>
              </a:spcBef>
            </a:pPr>
            <a:r>
              <a:rPr lang="nn-NO" sz="1300" dirty="0">
                <a:latin typeface="Poppins  "/>
              </a:rPr>
              <a:t>Statnett har avgjort å gå vidare med planlegging av tiltak i «</a:t>
            </a:r>
            <a:r>
              <a:rPr lang="nn-NO" sz="1300" i="1" dirty="0">
                <a:latin typeface="Poppins  "/>
              </a:rPr>
              <a:t>indre konsept</a:t>
            </a:r>
            <a:r>
              <a:rPr lang="nn-NO" sz="1300" dirty="0">
                <a:latin typeface="Poppins  "/>
              </a:rPr>
              <a:t>». Dvs. ny 420 kV-leidning Isfjorden-Istad-Fræna og ny 420 kV-leidning Snilldal-Tjeldbergodden-Surna. I tillegg til tiltak på 420 kV inneber konseptet at NEAS bygger ei 132 kV-leidning frå Istad til Kristiansund.</a:t>
            </a:r>
          </a:p>
          <a:p>
            <a:pPr marL="87630" indent="-87630">
              <a:lnSpc>
                <a:spcPct val="100000"/>
              </a:lnSpc>
              <a:spcBef>
                <a:spcPts val="0"/>
              </a:spcBef>
              <a:spcAft>
                <a:spcPts val="600"/>
              </a:spcAft>
            </a:pPr>
            <a:endParaRPr lang="nb-NO" sz="1300" dirty="0">
              <a:effectLst/>
              <a:latin typeface="Calibri" panose="020F0502020204030204" pitchFamily="34" charset="0"/>
              <a:ea typeface="Calibri" panose="020F0502020204030204" pitchFamily="34" charset="0"/>
              <a:cs typeface="Arial" panose="020B0604020202020204" pitchFamily="34" charset="0"/>
            </a:endParaRPr>
          </a:p>
          <a:p>
            <a:pPr marL="87630" indent="-87630">
              <a:lnSpc>
                <a:spcPct val="100000"/>
              </a:lnSpc>
              <a:spcBef>
                <a:spcPts val="0"/>
              </a:spcBef>
              <a:spcAft>
                <a:spcPts val="600"/>
              </a:spcAft>
            </a:pPr>
            <a:endParaRPr lang="nb-NO" sz="1400" dirty="0">
              <a:cs typeface="Arial" panose="020B0604020202020204" pitchFamily="34" charset="0"/>
            </a:endParaRPr>
          </a:p>
        </p:txBody>
      </p:sp>
      <p:pic>
        <p:nvPicPr>
          <p:cNvPr id="4" name="Bilde 3" descr="Scenario for forbruksvekst fram mot 2040 (i MW)">
            <a:extLst>
              <a:ext uri="{FF2B5EF4-FFF2-40B4-BE49-F238E27FC236}">
                <a16:creationId xmlns:a16="http://schemas.microsoft.com/office/drawing/2014/main" id="{C83CD866-E6B8-AFD0-D36C-9A5E951B57EB}"/>
              </a:ext>
            </a:extLst>
          </p:cNvPr>
          <p:cNvPicPr>
            <a:picLocks noChangeAspect="1"/>
          </p:cNvPicPr>
          <p:nvPr/>
        </p:nvPicPr>
        <p:blipFill>
          <a:blip r:embed="rId2"/>
          <a:stretch>
            <a:fillRect/>
          </a:stretch>
        </p:blipFill>
        <p:spPr>
          <a:xfrm>
            <a:off x="229778" y="853125"/>
            <a:ext cx="5298774" cy="3089537"/>
          </a:xfrm>
          <a:prstGeom prst="rect">
            <a:avLst/>
          </a:prstGeom>
        </p:spPr>
      </p:pic>
      <p:sp>
        <p:nvSpPr>
          <p:cNvPr id="8" name="TekstSylinder 7">
            <a:extLst>
              <a:ext uri="{FF2B5EF4-FFF2-40B4-BE49-F238E27FC236}">
                <a16:creationId xmlns:a16="http://schemas.microsoft.com/office/drawing/2014/main" id="{382B9AB2-D4AD-6091-EFBD-DBF851F916F6}"/>
              </a:ext>
              <a:ext uri="{C183D7F6-B498-43B3-948B-1728B52AA6E4}">
                <adec:decorative xmlns:adec="http://schemas.microsoft.com/office/drawing/2017/decorative" val="0"/>
              </a:ext>
            </a:extLst>
          </p:cNvPr>
          <p:cNvSpPr txBox="1"/>
          <p:nvPr/>
        </p:nvSpPr>
        <p:spPr>
          <a:xfrm>
            <a:off x="229778" y="3942662"/>
            <a:ext cx="4916980" cy="707886"/>
          </a:xfrm>
          <a:prstGeom prst="rect">
            <a:avLst/>
          </a:prstGeom>
          <a:noFill/>
        </p:spPr>
        <p:txBody>
          <a:bodyPr wrap="square">
            <a:spAutoFit/>
          </a:bodyPr>
          <a:lstStyle/>
          <a:p>
            <a:r>
              <a:rPr lang="nb-NO" sz="1000" b="1" dirty="0">
                <a:latin typeface="Poppins "/>
                <a:cs typeface="Arial" panose="020B0604020202020204" pitchFamily="34" charset="0"/>
              </a:rPr>
              <a:t>Scenario for forbruksvekst fram mot 2040 (i MW)</a:t>
            </a:r>
          </a:p>
          <a:p>
            <a:r>
              <a:rPr lang="nb-NO" sz="1000" dirty="0">
                <a:latin typeface="Poppins "/>
                <a:cs typeface="Arial" panose="020B0604020202020204" pitchFamily="34" charset="0"/>
              </a:rPr>
              <a:t>Referanseår for dagens forbruk er 2020. Kjelde: Statnett, Konseptvalgutredning – Tilrettelegging for forbruksvekst i Nordmøre og Romsdal</a:t>
            </a:r>
          </a:p>
        </p:txBody>
      </p:sp>
    </p:spTree>
    <p:extLst>
      <p:ext uri="{BB962C8B-B14F-4D97-AF65-F5344CB8AC3E}">
        <p14:creationId xmlns:p14="http://schemas.microsoft.com/office/powerpoint/2010/main" val="399324995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97F8F0-B93B-A1AC-E9F0-35555BCF1A8B}"/>
              </a:ext>
            </a:extLst>
          </p:cNvPr>
          <p:cNvSpPr>
            <a:spLocks noGrp="1"/>
          </p:cNvSpPr>
          <p:nvPr>
            <p:ph type="title"/>
          </p:nvPr>
        </p:nvSpPr>
        <p:spPr/>
        <p:txBody>
          <a:bodyPr/>
          <a:lstStyle/>
          <a:p>
            <a:r>
              <a:rPr lang="nb-NO"/>
              <a:t>Oppsummering energi og krafttilgang</a:t>
            </a:r>
          </a:p>
        </p:txBody>
      </p:sp>
      <p:sp>
        <p:nvSpPr>
          <p:cNvPr id="3" name="Plasshaldar for innhald 2">
            <a:extLst>
              <a:ext uri="{FF2B5EF4-FFF2-40B4-BE49-F238E27FC236}">
                <a16:creationId xmlns:a16="http://schemas.microsoft.com/office/drawing/2014/main" id="{E8736DDC-2D7B-9647-92EB-45104B97172D}"/>
              </a:ext>
            </a:extLst>
          </p:cNvPr>
          <p:cNvSpPr>
            <a:spLocks noGrp="1"/>
          </p:cNvSpPr>
          <p:nvPr>
            <p:ph idx="1"/>
          </p:nvPr>
        </p:nvSpPr>
        <p:spPr>
          <a:xfrm>
            <a:off x="243336" y="1071750"/>
            <a:ext cx="8365334" cy="3746910"/>
          </a:xfrm>
        </p:spPr>
        <p:txBody>
          <a:bodyPr/>
          <a:lstStyle/>
          <a:p>
            <a:pPr>
              <a:lnSpc>
                <a:spcPct val="100000"/>
              </a:lnSpc>
              <a:spcBef>
                <a:spcPts val="0"/>
              </a:spcBef>
              <a:spcAft>
                <a:spcPts val="600"/>
              </a:spcAft>
            </a:pPr>
            <a:r>
              <a:rPr lang="nn-NO" sz="1400"/>
              <a:t>Den venta auken i behovet for elektrisitet, i kombinasjon med svakt transmisjonsnett og lite ny produksjon, gjer det utfordrande å etablere ny industri</a:t>
            </a:r>
          </a:p>
          <a:p>
            <a:pPr marL="0" indent="0">
              <a:lnSpc>
                <a:spcPct val="100000"/>
              </a:lnSpc>
              <a:spcBef>
                <a:spcPts val="0"/>
              </a:spcBef>
              <a:spcAft>
                <a:spcPts val="600"/>
              </a:spcAft>
              <a:buNone/>
            </a:pPr>
            <a:endParaRPr lang="nn-NO" sz="1400"/>
          </a:p>
          <a:p>
            <a:pPr>
              <a:lnSpc>
                <a:spcPct val="100000"/>
              </a:lnSpc>
              <a:spcBef>
                <a:spcPts val="0"/>
              </a:spcBef>
              <a:spcAft>
                <a:spcPts val="600"/>
              </a:spcAft>
            </a:pPr>
            <a:r>
              <a:rPr lang="nb-NO" altLang="nb-NO" sz="1400"/>
              <a:t>Store </a:t>
            </a:r>
            <a:r>
              <a:rPr lang="nb-NO" altLang="nb-NO" sz="1400" err="1"/>
              <a:t>delar</a:t>
            </a:r>
            <a:r>
              <a:rPr lang="nb-NO" altLang="nb-NO" sz="1400"/>
              <a:t> av NEAS sitt nett når forventa levetid </a:t>
            </a:r>
            <a:r>
              <a:rPr lang="nb-NO" altLang="nb-NO" sz="1400" err="1"/>
              <a:t>innan</a:t>
            </a:r>
            <a:r>
              <a:rPr lang="nb-NO" altLang="nb-NO" sz="1400"/>
              <a:t> 20 år. </a:t>
            </a:r>
          </a:p>
          <a:p>
            <a:pPr>
              <a:lnSpc>
                <a:spcPct val="100000"/>
              </a:lnSpc>
              <a:spcBef>
                <a:spcPts val="0"/>
              </a:spcBef>
              <a:spcAft>
                <a:spcPts val="600"/>
              </a:spcAft>
            </a:pPr>
            <a:endParaRPr lang="nn-NO" sz="1400"/>
          </a:p>
          <a:p>
            <a:pPr>
              <a:lnSpc>
                <a:spcPct val="100000"/>
              </a:lnSpc>
              <a:spcBef>
                <a:spcPts val="0"/>
              </a:spcBef>
              <a:spcAft>
                <a:spcPts val="600"/>
              </a:spcAft>
            </a:pPr>
            <a:r>
              <a:rPr lang="nn-NO" sz="1400"/>
              <a:t>Styrking av straumnettet tek tid (konsesjonsbehandling, planlegging og utbygging), er kostbart og fører til inngrep i naturen.</a:t>
            </a:r>
          </a:p>
          <a:p>
            <a:pPr>
              <a:lnSpc>
                <a:spcPct val="100000"/>
              </a:lnSpc>
              <a:spcBef>
                <a:spcPts val="0"/>
              </a:spcBef>
              <a:spcAft>
                <a:spcPts val="600"/>
              </a:spcAft>
            </a:pPr>
            <a:endParaRPr lang="nn-NO" sz="1400"/>
          </a:p>
          <a:p>
            <a:pPr>
              <a:lnSpc>
                <a:spcPct val="100000"/>
              </a:lnSpc>
              <a:spcBef>
                <a:spcPts val="0"/>
              </a:spcBef>
              <a:spcAft>
                <a:spcPts val="600"/>
              </a:spcAft>
            </a:pPr>
            <a:r>
              <a:rPr lang="nb-NO" sz="1400"/>
              <a:t>Behovet for nye </a:t>
            </a:r>
            <a:r>
              <a:rPr lang="nb-NO" sz="1400" err="1"/>
              <a:t>nettiltak</a:t>
            </a:r>
            <a:r>
              <a:rPr lang="nb-NO" sz="1400"/>
              <a:t> på Nordmøre er nært knytt til forbruksutviklinga. Dette krev tett samarbeid mellom Statnett og regionale nettselskap, og med aktuelle forbruks-</a:t>
            </a:r>
            <a:r>
              <a:rPr lang="nb-NO" sz="1400" err="1"/>
              <a:t>aktørar</a:t>
            </a:r>
            <a:r>
              <a:rPr lang="nb-NO" sz="1400"/>
              <a:t>.</a:t>
            </a:r>
          </a:p>
          <a:p>
            <a:pPr marL="0" indent="0">
              <a:lnSpc>
                <a:spcPct val="100000"/>
              </a:lnSpc>
              <a:spcBef>
                <a:spcPts val="0"/>
              </a:spcBef>
              <a:spcAft>
                <a:spcPts val="600"/>
              </a:spcAft>
              <a:buNone/>
            </a:pPr>
            <a:endParaRPr lang="nb-NO" sz="1400"/>
          </a:p>
          <a:p>
            <a:pPr>
              <a:lnSpc>
                <a:spcPct val="100000"/>
              </a:lnSpc>
              <a:spcBef>
                <a:spcPts val="0"/>
              </a:spcBef>
              <a:spcAft>
                <a:spcPts val="600"/>
              </a:spcAft>
            </a:pPr>
            <a:r>
              <a:rPr lang="nb-NO" sz="1400"/>
              <a:t>Tiltaka som inngår i «indre konsept» </a:t>
            </a:r>
            <a:r>
              <a:rPr lang="nb-NO" sz="1400" err="1"/>
              <a:t>inneber</a:t>
            </a:r>
            <a:r>
              <a:rPr lang="nb-NO" sz="1400"/>
              <a:t> omfattende </a:t>
            </a:r>
            <a:r>
              <a:rPr lang="nb-NO" sz="1400" err="1"/>
              <a:t>investeringar</a:t>
            </a:r>
            <a:r>
              <a:rPr lang="nb-NO" sz="1400"/>
              <a:t> og </a:t>
            </a:r>
            <a:r>
              <a:rPr lang="nb-NO" sz="1400" err="1"/>
              <a:t>vesentlege</a:t>
            </a:r>
            <a:r>
              <a:rPr lang="nb-NO" sz="1400"/>
              <a:t> natur- og miljøinngrep. Dialog med </a:t>
            </a:r>
            <a:r>
              <a:rPr lang="nb-NO" sz="1400" err="1"/>
              <a:t>interessentar</a:t>
            </a:r>
            <a:r>
              <a:rPr lang="nb-NO" sz="1400"/>
              <a:t> og </a:t>
            </a:r>
            <a:r>
              <a:rPr lang="nb-NO" sz="1400" err="1"/>
              <a:t>brukarar</a:t>
            </a:r>
            <a:r>
              <a:rPr lang="nb-NO" sz="1400"/>
              <a:t> av områda blir viktig for å </a:t>
            </a:r>
            <a:r>
              <a:rPr lang="nb-NO" sz="1400" err="1"/>
              <a:t>gjere</a:t>
            </a:r>
            <a:r>
              <a:rPr lang="nb-NO" sz="1400"/>
              <a:t> gode </a:t>
            </a:r>
            <a:r>
              <a:rPr lang="nb-NO" sz="1400" err="1"/>
              <a:t>avvegingar</a:t>
            </a:r>
            <a:r>
              <a:rPr lang="nb-NO" sz="1400"/>
              <a:t> om detaljert </a:t>
            </a:r>
            <a:r>
              <a:rPr lang="nb-NO" sz="1400" err="1"/>
              <a:t>traséval</a:t>
            </a:r>
            <a:r>
              <a:rPr lang="nb-NO" sz="1400"/>
              <a:t>.</a:t>
            </a:r>
          </a:p>
          <a:p>
            <a:pPr>
              <a:lnSpc>
                <a:spcPct val="100000"/>
              </a:lnSpc>
              <a:spcBef>
                <a:spcPts val="0"/>
              </a:spcBef>
              <a:spcAft>
                <a:spcPts val="600"/>
              </a:spcAft>
            </a:pPr>
            <a:endParaRPr kumimoji="0" lang="nb-NO" altLang="nb-NO" sz="2800" b="0" i="0" u="none" strike="noStrike" cap="none" normalizeH="0" baseline="0">
              <a:ln>
                <a:noFill/>
              </a:ln>
              <a:solidFill>
                <a:schemeClr val="tx1"/>
              </a:solidFill>
              <a:effectLst/>
              <a:latin typeface="Arial" panose="020B0604020202020204" pitchFamily="34" charset="0"/>
            </a:endParaRPr>
          </a:p>
          <a:p>
            <a:pPr>
              <a:lnSpc>
                <a:spcPct val="100000"/>
              </a:lnSpc>
              <a:spcBef>
                <a:spcPts val="0"/>
              </a:spcBef>
              <a:spcAft>
                <a:spcPts val="600"/>
              </a:spcAft>
            </a:pPr>
            <a:endParaRPr lang="nb-NO"/>
          </a:p>
          <a:p>
            <a:pPr>
              <a:lnSpc>
                <a:spcPct val="100000"/>
              </a:lnSpc>
              <a:spcBef>
                <a:spcPts val="0"/>
              </a:spcBef>
              <a:spcAft>
                <a:spcPts val="600"/>
              </a:spcAft>
            </a:pPr>
            <a:endParaRPr lang="nb-NO"/>
          </a:p>
          <a:p>
            <a:pPr>
              <a:lnSpc>
                <a:spcPct val="100000"/>
              </a:lnSpc>
              <a:spcBef>
                <a:spcPts val="0"/>
              </a:spcBef>
              <a:spcAft>
                <a:spcPts val="600"/>
              </a:spcAft>
            </a:pPr>
            <a:endParaRPr lang="nb-NO"/>
          </a:p>
          <a:p>
            <a:pPr>
              <a:lnSpc>
                <a:spcPct val="100000"/>
              </a:lnSpc>
              <a:spcBef>
                <a:spcPts val="0"/>
              </a:spcBef>
              <a:spcAft>
                <a:spcPts val="600"/>
              </a:spcAft>
            </a:pPr>
            <a:endParaRPr lang="nb-NO"/>
          </a:p>
          <a:p>
            <a:pPr>
              <a:lnSpc>
                <a:spcPct val="100000"/>
              </a:lnSpc>
              <a:spcBef>
                <a:spcPts val="0"/>
              </a:spcBef>
            </a:pPr>
            <a:endParaRPr lang="nb-NO"/>
          </a:p>
          <a:p>
            <a:endParaRPr lang="nb-NO"/>
          </a:p>
        </p:txBody>
      </p:sp>
    </p:spTree>
    <p:extLst>
      <p:ext uri="{BB962C8B-B14F-4D97-AF65-F5344CB8AC3E}">
        <p14:creationId xmlns:p14="http://schemas.microsoft.com/office/powerpoint/2010/main" val="13666212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97F8F0-B93B-A1AC-E9F0-35555BCF1A8B}"/>
              </a:ext>
            </a:extLst>
          </p:cNvPr>
          <p:cNvSpPr>
            <a:spLocks noGrp="1"/>
          </p:cNvSpPr>
          <p:nvPr>
            <p:ph type="title"/>
          </p:nvPr>
        </p:nvSpPr>
        <p:spPr/>
        <p:txBody>
          <a:bodyPr/>
          <a:lstStyle/>
          <a:p>
            <a:r>
              <a:rPr lang="nb-NO" dirty="0"/>
              <a:t>Oppsummering av energi og krafttilgang</a:t>
            </a:r>
          </a:p>
        </p:txBody>
      </p:sp>
      <p:sp>
        <p:nvSpPr>
          <p:cNvPr id="3" name="Plasshaldar for innhald 2">
            <a:extLst>
              <a:ext uri="{FF2B5EF4-FFF2-40B4-BE49-F238E27FC236}">
                <a16:creationId xmlns:a16="http://schemas.microsoft.com/office/drawing/2014/main" id="{E8736DDC-2D7B-9647-92EB-45104B97172D}"/>
              </a:ext>
            </a:extLst>
          </p:cNvPr>
          <p:cNvSpPr>
            <a:spLocks noGrp="1"/>
          </p:cNvSpPr>
          <p:nvPr>
            <p:ph idx="1"/>
          </p:nvPr>
        </p:nvSpPr>
        <p:spPr>
          <a:xfrm>
            <a:off x="389333" y="1048522"/>
            <a:ext cx="8365334" cy="3918856"/>
          </a:xfrm>
        </p:spPr>
        <p:txBody>
          <a:bodyPr/>
          <a:lstStyle/>
          <a:p>
            <a:pPr>
              <a:lnSpc>
                <a:spcPct val="100000"/>
              </a:lnSpc>
              <a:spcBef>
                <a:spcPts val="0"/>
              </a:spcBef>
              <a:spcAft>
                <a:spcPts val="600"/>
              </a:spcAft>
            </a:pPr>
            <a:r>
              <a:rPr lang="nn-NO"/>
              <a:t>Dagens nett på Nordmøre er høgt utnytta. Nytt forbruk ut over kapasiteten som allereie er tildelt, må handterast med systemvern og/eller bli </a:t>
            </a:r>
            <a:r>
              <a:rPr lang="nn-NO" err="1"/>
              <a:t>tilknytta</a:t>
            </a:r>
            <a:r>
              <a:rPr lang="nn-NO"/>
              <a:t> med vilkår om forbruksrestriksjonar. Konsekvensen vil vere gradvis auke i avbrotskostnader, og kanskje i ein situasjon med tapt verdiskaping som følge av at nye kundar må utsette, lytte eller skrinlegge planar. Ved forbruksvekst som i høgt scenario, vil volumet av avvist etterspurnad vere vesentleg.</a:t>
            </a:r>
          </a:p>
          <a:p>
            <a:pPr>
              <a:lnSpc>
                <a:spcPct val="100000"/>
              </a:lnSpc>
              <a:spcBef>
                <a:spcPts val="0"/>
              </a:spcBef>
              <a:spcAft>
                <a:spcPts val="600"/>
              </a:spcAft>
            </a:pPr>
            <a:endParaRPr lang="nn-NO"/>
          </a:p>
          <a:p>
            <a:pPr>
              <a:lnSpc>
                <a:spcPct val="100000"/>
              </a:lnSpc>
              <a:spcBef>
                <a:spcPts val="0"/>
              </a:spcBef>
              <a:spcAft>
                <a:spcPts val="600"/>
              </a:spcAft>
            </a:pPr>
            <a:r>
              <a:rPr lang="nb-NO"/>
              <a:t>I </a:t>
            </a:r>
            <a:r>
              <a:rPr lang="nb-NO" err="1"/>
              <a:t>ein</a:t>
            </a:r>
            <a:r>
              <a:rPr lang="nb-NO"/>
              <a:t> pressa situasjon i el-nettet, bør </a:t>
            </a:r>
            <a:r>
              <a:rPr lang="nb-NO" err="1"/>
              <a:t>ein</a:t>
            </a:r>
            <a:r>
              <a:rPr lang="nb-NO"/>
              <a:t> ta i bruk ulike former for fleksibilitet for å minke topplasta og avlaste nettet ved kritiske </a:t>
            </a:r>
            <a:r>
              <a:rPr lang="nb-NO" err="1"/>
              <a:t>hendingar</a:t>
            </a:r>
            <a:r>
              <a:rPr lang="nb-NO"/>
              <a:t>. (Dette gjeld både i produksjonen til dømes gjennom fornybare kjelder, i lagring av energi til dømes i batteri, og i forbruket). </a:t>
            </a:r>
            <a:r>
              <a:rPr lang="nn-NO"/>
              <a:t>For hushald og mindre verksemder kan innføring av ny nettleigemodell, smarte varmtvasstankar og smarte straummålarar (AMS) nyttast. Større forbrukarar kan få redusert nettleige ved å tillate at nettselskapet koplar ut straumtilførsla i situasjonar der nettet er pressa.</a:t>
            </a:r>
            <a:endParaRPr lang="nb-NO"/>
          </a:p>
          <a:p>
            <a:pPr>
              <a:lnSpc>
                <a:spcPct val="100000"/>
              </a:lnSpc>
              <a:spcBef>
                <a:spcPts val="0"/>
              </a:spcBef>
            </a:pPr>
            <a:endParaRPr lang="nb-NO"/>
          </a:p>
          <a:p>
            <a:endParaRPr lang="nb-NO"/>
          </a:p>
        </p:txBody>
      </p:sp>
    </p:spTree>
    <p:extLst>
      <p:ext uri="{BB962C8B-B14F-4D97-AF65-F5344CB8AC3E}">
        <p14:creationId xmlns:p14="http://schemas.microsoft.com/office/powerpoint/2010/main" val="1414127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97F8F0-B93B-A1AC-E9F0-35555BCF1A8B}"/>
              </a:ext>
            </a:extLst>
          </p:cNvPr>
          <p:cNvSpPr>
            <a:spLocks noGrp="1"/>
          </p:cNvSpPr>
          <p:nvPr>
            <p:ph type="title"/>
          </p:nvPr>
        </p:nvSpPr>
        <p:spPr>
          <a:xfrm>
            <a:off x="389333" y="363319"/>
            <a:ext cx="8365334" cy="413827"/>
          </a:xfrm>
        </p:spPr>
        <p:txBody>
          <a:bodyPr/>
          <a:lstStyle/>
          <a:p>
            <a:r>
              <a:rPr lang="nb-NO"/>
              <a:t>Oppsummering </a:t>
            </a:r>
            <a:r>
              <a:rPr lang="nb-NO" err="1"/>
              <a:t>berekraft</a:t>
            </a:r>
            <a:endParaRPr lang="nb-NO"/>
          </a:p>
        </p:txBody>
      </p:sp>
      <p:sp>
        <p:nvSpPr>
          <p:cNvPr id="3" name="Plasshaldar for innhald 2">
            <a:extLst>
              <a:ext uri="{FF2B5EF4-FFF2-40B4-BE49-F238E27FC236}">
                <a16:creationId xmlns:a16="http://schemas.microsoft.com/office/drawing/2014/main" id="{E8736DDC-2D7B-9647-92EB-45104B97172D}"/>
              </a:ext>
            </a:extLst>
          </p:cNvPr>
          <p:cNvSpPr>
            <a:spLocks noGrp="1"/>
          </p:cNvSpPr>
          <p:nvPr>
            <p:ph idx="1"/>
          </p:nvPr>
        </p:nvSpPr>
        <p:spPr>
          <a:xfrm>
            <a:off x="389333" y="903772"/>
            <a:ext cx="8365334" cy="3444477"/>
          </a:xfrm>
        </p:spPr>
        <p:txBody>
          <a:bodyPr/>
          <a:lstStyle/>
          <a:p>
            <a:pPr marL="0" indent="0">
              <a:spcBef>
                <a:spcPts val="1200"/>
              </a:spcBef>
              <a:buNone/>
            </a:pPr>
            <a:r>
              <a:rPr lang="nn-NO" sz="1200"/>
              <a:t>Ein gjennomgang av samfunnsplanane visar at alle </a:t>
            </a:r>
            <a:r>
              <a:rPr lang="nn-NO" sz="1200" err="1"/>
              <a:t>nordmørskommunane</a:t>
            </a:r>
            <a:r>
              <a:rPr lang="nn-NO" sz="1200"/>
              <a:t> har lagt anten FNs </a:t>
            </a:r>
            <a:r>
              <a:rPr lang="nn-NO" sz="1200" err="1"/>
              <a:t>berekraftsmål</a:t>
            </a:r>
            <a:r>
              <a:rPr lang="nn-NO" sz="1200"/>
              <a:t> (FN17) eller dei tre berekraftsdimensjonane til grunn i overordna planar for inneverande valperiode. Det varierer likevel kor systematisk berekraft er følgt opp i handlingsplanar og verksemdsstyring.</a:t>
            </a:r>
          </a:p>
          <a:p>
            <a:pPr marL="0" indent="0">
              <a:spcBef>
                <a:spcPts val="1200"/>
              </a:spcBef>
              <a:buNone/>
            </a:pPr>
            <a:r>
              <a:rPr lang="nn-NO" sz="1200"/>
              <a:t>I inneverande kommunestyreperiode har mykje av arbeidet med berekraft handla om å sette seg inn i dei 17 måla og dei 169 delmåla. Det har også handla om å finne måtar å måle berekraft på. I Møre og Romsdal har alle kommunane gjennomført ei første kartlegging. Utarbeiding av gode måleindikatorar er noko vi må halde fram med også i neste kommunestyreperiode. Særleg innan den miljømessige dimensjonen er det behov for meir kartlegging og fleire målindikatorar.</a:t>
            </a:r>
          </a:p>
          <a:p>
            <a:pPr marL="0" indent="0">
              <a:spcBef>
                <a:spcPts val="1200"/>
              </a:spcBef>
              <a:buNone/>
            </a:pPr>
            <a:r>
              <a:rPr lang="nn-NO" sz="1200"/>
              <a:t>Både planlegging og berekraft handlar om å sjå samanhengar og vege interesser mot kvarandre. Dette krev at dei som tek avgjerder har kunnskap om kva konsekvensar eit tiltak har for ulike grupper innbyggarar, natur og økonomisk grunnlag. Synleggjering av målkonfliktar og samanhengar blir derfor viktig i arbeidet med berekraft framover. Vi blir utfordra på å løfte blikket utover eigne hjartesaker, sektorar – og geografiske område. Dette klarer vi berre om vi legg til rette for samarbeid.</a:t>
            </a:r>
          </a:p>
        </p:txBody>
      </p:sp>
    </p:spTree>
    <p:extLst>
      <p:ext uri="{BB962C8B-B14F-4D97-AF65-F5344CB8AC3E}">
        <p14:creationId xmlns:p14="http://schemas.microsoft.com/office/powerpoint/2010/main" val="1093926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97F8F0-B93B-A1AC-E9F0-35555BCF1A8B}"/>
              </a:ext>
            </a:extLst>
          </p:cNvPr>
          <p:cNvSpPr>
            <a:spLocks noGrp="1"/>
          </p:cNvSpPr>
          <p:nvPr>
            <p:ph type="title"/>
          </p:nvPr>
        </p:nvSpPr>
        <p:spPr/>
        <p:txBody>
          <a:bodyPr/>
          <a:lstStyle/>
          <a:p>
            <a:r>
              <a:rPr lang="nb-NO"/>
              <a:t>Refleksjonsspørsmål energi og krafttilgang </a:t>
            </a:r>
          </a:p>
        </p:txBody>
      </p:sp>
      <p:sp>
        <p:nvSpPr>
          <p:cNvPr id="3" name="Plasshaldar for innhald 2">
            <a:extLst>
              <a:ext uri="{FF2B5EF4-FFF2-40B4-BE49-F238E27FC236}">
                <a16:creationId xmlns:a16="http://schemas.microsoft.com/office/drawing/2014/main" id="{E8736DDC-2D7B-9647-92EB-45104B97172D}"/>
              </a:ext>
            </a:extLst>
          </p:cNvPr>
          <p:cNvSpPr>
            <a:spLocks noGrp="1"/>
          </p:cNvSpPr>
          <p:nvPr>
            <p:ph idx="1"/>
          </p:nvPr>
        </p:nvSpPr>
        <p:spPr/>
        <p:txBody>
          <a:bodyPr vert="horz" lIns="36000" tIns="18000" rIns="36000" bIns="18000" rtlCol="0" anchor="t">
            <a:noAutofit/>
          </a:bodyPr>
          <a:lstStyle/>
          <a:p>
            <a:pPr marL="342900" indent="-342900">
              <a:lnSpc>
                <a:spcPct val="100000"/>
              </a:lnSpc>
              <a:spcBef>
                <a:spcPts val="0"/>
              </a:spcBef>
              <a:spcAft>
                <a:spcPts val="600"/>
              </a:spcAft>
              <a:buFont typeface="Symbol" panose="05050102010706020507" pitchFamily="18" charset="2"/>
              <a:buChar char=""/>
            </a:pPr>
            <a:r>
              <a:rPr lang="nn-NO">
                <a:cs typeface="Arial"/>
              </a:rPr>
              <a:t>Bør ein produsere meir energi på Nordmøre? I tilfelle kvifor/kvifor ikkje?</a:t>
            </a:r>
            <a:endParaRPr lang="nb-NO">
              <a:cs typeface="Arial"/>
            </a:endParaRPr>
          </a:p>
          <a:p>
            <a:pPr marL="0" indent="0">
              <a:lnSpc>
                <a:spcPct val="100000"/>
              </a:lnSpc>
              <a:spcBef>
                <a:spcPts val="0"/>
              </a:spcBef>
              <a:spcAft>
                <a:spcPts val="600"/>
              </a:spcAft>
              <a:buNone/>
            </a:pPr>
            <a:endParaRPr lang="nn-NO">
              <a:cs typeface="Arial"/>
            </a:endParaRPr>
          </a:p>
          <a:p>
            <a:pPr marL="342900" indent="-342900">
              <a:lnSpc>
                <a:spcPct val="100000"/>
              </a:lnSpc>
              <a:spcBef>
                <a:spcPts val="0"/>
              </a:spcBef>
              <a:spcAft>
                <a:spcPts val="600"/>
              </a:spcAft>
              <a:buFont typeface="Symbol" panose="05050102010706020507" pitchFamily="18" charset="2"/>
              <a:buChar char=""/>
            </a:pPr>
            <a:r>
              <a:rPr lang="nn-NO">
                <a:cs typeface="Arial"/>
              </a:rPr>
              <a:t>Kva energikjelder bør ein i tilfelle satse på Nordmøre? Korleis skal omsynet til natur vektleggast? Kva type innbyggarprosessar bør ein legge opp til?</a:t>
            </a:r>
            <a:endParaRPr lang="nb-NO">
              <a:cs typeface="Arial"/>
            </a:endParaRPr>
          </a:p>
          <a:p>
            <a:pPr marL="0" indent="0">
              <a:lnSpc>
                <a:spcPct val="100000"/>
              </a:lnSpc>
              <a:spcBef>
                <a:spcPts val="0"/>
              </a:spcBef>
              <a:spcAft>
                <a:spcPts val="600"/>
              </a:spcAft>
              <a:buNone/>
            </a:pPr>
            <a:endParaRPr lang="nn-NO">
              <a:cs typeface="Arial"/>
            </a:endParaRPr>
          </a:p>
          <a:p>
            <a:pPr marL="342900" indent="-342900">
              <a:lnSpc>
                <a:spcPct val="100000"/>
              </a:lnSpc>
              <a:spcBef>
                <a:spcPts val="0"/>
              </a:spcBef>
              <a:spcAft>
                <a:spcPts val="600"/>
              </a:spcAft>
              <a:buFont typeface="Symbol" panose="05050102010706020507" pitchFamily="18" charset="2"/>
              <a:buChar char=""/>
            </a:pPr>
            <a:r>
              <a:rPr lang="nn-NO">
                <a:cs typeface="Arial"/>
              </a:rPr>
              <a:t>Kva tiltak kan ein gjere på Nordmøre for å auke delen fornybare energikjelder i energimiksen?</a:t>
            </a:r>
            <a:endParaRPr lang="nb-NO">
              <a:cs typeface="Arial"/>
            </a:endParaRPr>
          </a:p>
          <a:p>
            <a:pPr marL="0" indent="0">
              <a:lnSpc>
                <a:spcPct val="100000"/>
              </a:lnSpc>
              <a:spcBef>
                <a:spcPts val="0"/>
              </a:spcBef>
              <a:spcAft>
                <a:spcPts val="600"/>
              </a:spcAft>
              <a:buNone/>
            </a:pPr>
            <a:endParaRPr lang="nn-NO">
              <a:cs typeface="Arial"/>
            </a:endParaRPr>
          </a:p>
          <a:p>
            <a:pPr marL="342900" lvl="0" indent="-342900">
              <a:lnSpc>
                <a:spcPct val="100000"/>
              </a:lnSpc>
              <a:spcBef>
                <a:spcPts val="0"/>
              </a:spcBef>
              <a:spcAft>
                <a:spcPts val="600"/>
              </a:spcAft>
              <a:buFont typeface="Symbol" panose="05050102010706020507" pitchFamily="18" charset="2"/>
              <a:buChar char=""/>
            </a:pPr>
            <a:r>
              <a:rPr lang="nn-NO">
                <a:cs typeface="Arial"/>
              </a:rPr>
              <a:t>Korleis skal omsynet til naturmangfald vektleggast ved val av nye </a:t>
            </a:r>
            <a:r>
              <a:rPr lang="nn-NO" err="1">
                <a:cs typeface="Arial"/>
              </a:rPr>
              <a:t>nettraséar</a:t>
            </a:r>
            <a:r>
              <a:rPr lang="nn-NO">
                <a:cs typeface="Arial"/>
              </a:rPr>
              <a:t>?</a:t>
            </a:r>
            <a:endParaRPr lang="nb-NO">
              <a:cs typeface="Arial"/>
            </a:endParaRPr>
          </a:p>
          <a:p>
            <a:pPr marL="342900" indent="-342900">
              <a:lnSpc>
                <a:spcPct val="100000"/>
              </a:lnSpc>
              <a:spcBef>
                <a:spcPts val="0"/>
              </a:spcBef>
              <a:spcAft>
                <a:spcPts val="600"/>
              </a:spcAft>
              <a:buFont typeface="Symbol" panose="05050102010706020507" pitchFamily="18" charset="2"/>
              <a:buChar char=""/>
            </a:pPr>
            <a:endParaRPr lang="nn-NO">
              <a:cs typeface="Arial"/>
            </a:endParaRPr>
          </a:p>
          <a:p>
            <a:pPr marL="342900" lvl="0" indent="-342900">
              <a:lnSpc>
                <a:spcPct val="100000"/>
              </a:lnSpc>
              <a:spcBef>
                <a:spcPts val="0"/>
              </a:spcBef>
              <a:spcAft>
                <a:spcPts val="600"/>
              </a:spcAft>
              <a:buFont typeface="Symbol" panose="05050102010706020507" pitchFamily="18" charset="2"/>
              <a:buChar char=""/>
            </a:pPr>
            <a:r>
              <a:rPr lang="nn-NO">
                <a:cs typeface="Arial"/>
              </a:rPr>
              <a:t>Korleis kan ein samarbeide på tvers i Nordmøre, for å legge til rette for næringsutvikling der det er tatt omsyn til energitilgangen og nettkapasiteten?</a:t>
            </a:r>
            <a:endParaRPr lang="nb-NO">
              <a:cs typeface="Arial"/>
            </a:endParaRPr>
          </a:p>
          <a:p>
            <a:pPr marL="87630" indent="-87630"/>
            <a:endParaRPr lang="nb-NO">
              <a:cs typeface="Poppins"/>
            </a:endParaRPr>
          </a:p>
        </p:txBody>
      </p:sp>
    </p:spTree>
    <p:extLst>
      <p:ext uri="{BB962C8B-B14F-4D97-AF65-F5344CB8AC3E}">
        <p14:creationId xmlns:p14="http://schemas.microsoft.com/office/powerpoint/2010/main" val="17601211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97F8F0-B93B-A1AC-E9F0-35555BCF1A8B}"/>
              </a:ext>
            </a:extLst>
          </p:cNvPr>
          <p:cNvSpPr>
            <a:spLocks noGrp="1"/>
          </p:cNvSpPr>
          <p:nvPr>
            <p:ph type="title"/>
          </p:nvPr>
        </p:nvSpPr>
        <p:spPr>
          <a:xfrm>
            <a:off x="389333" y="417048"/>
            <a:ext cx="8365334" cy="413827"/>
          </a:xfrm>
        </p:spPr>
        <p:txBody>
          <a:bodyPr/>
          <a:lstStyle/>
          <a:p>
            <a:r>
              <a:rPr lang="nb-NO"/>
              <a:t>Lenker energi og krafttilgang </a:t>
            </a:r>
          </a:p>
        </p:txBody>
      </p:sp>
      <p:sp>
        <p:nvSpPr>
          <p:cNvPr id="3" name="Plasshaldar for innhald 2">
            <a:extLst>
              <a:ext uri="{FF2B5EF4-FFF2-40B4-BE49-F238E27FC236}">
                <a16:creationId xmlns:a16="http://schemas.microsoft.com/office/drawing/2014/main" id="{E8736DDC-2D7B-9647-92EB-45104B97172D}"/>
              </a:ext>
            </a:extLst>
          </p:cNvPr>
          <p:cNvSpPr>
            <a:spLocks noGrp="1"/>
          </p:cNvSpPr>
          <p:nvPr>
            <p:ph idx="1"/>
          </p:nvPr>
        </p:nvSpPr>
        <p:spPr>
          <a:xfrm>
            <a:off x="389333" y="1035278"/>
            <a:ext cx="8365334" cy="3738278"/>
          </a:xfrm>
        </p:spPr>
        <p:txBody>
          <a:bodyPr vert="horz" lIns="36000" tIns="18000" rIns="36000" bIns="18000" rtlCol="0" anchor="t">
            <a:noAutofit/>
          </a:bodyPr>
          <a:lstStyle/>
          <a:p>
            <a:pPr marL="87630" indent="-87630">
              <a:lnSpc>
                <a:spcPct val="100000"/>
              </a:lnSpc>
              <a:spcBef>
                <a:spcPts val="600"/>
              </a:spcBef>
            </a:pPr>
            <a:r>
              <a:rPr lang="nn-NO" sz="1200" u="sng" dirty="0">
                <a:solidFill>
                  <a:srgbClr val="0563C1"/>
                </a:solidFill>
                <a:effectLst/>
                <a:latin typeface="Poppins  "/>
                <a:ea typeface="Calibri" panose="020F0502020204030204" pitchFamily="34" charset="0"/>
                <a:cs typeface="Arial"/>
                <a:hlinkClick r:id="rId2"/>
              </a:rPr>
              <a:t>Konseptvalgutredning – Tilrettelegging for forbruksvekst i Nordmøre og Romsdal</a:t>
            </a:r>
            <a:r>
              <a:rPr lang="nn-NO" sz="1200" dirty="0">
                <a:effectLst/>
                <a:latin typeface="Poppins  "/>
                <a:ea typeface="Calibri" panose="020F0502020204030204" pitchFamily="34" charset="0"/>
                <a:cs typeface="Arial"/>
              </a:rPr>
              <a:t>. Statnett, 2022</a:t>
            </a:r>
            <a:endParaRPr lang="nb-NO" sz="1200" dirty="0">
              <a:effectLst/>
              <a:latin typeface="Poppins  "/>
              <a:ea typeface="Calibri" panose="020F0502020204030204" pitchFamily="34" charset="0"/>
              <a:cs typeface="Arial"/>
            </a:endParaRPr>
          </a:p>
          <a:p>
            <a:pPr marL="87630" indent="-87630">
              <a:lnSpc>
                <a:spcPct val="100000"/>
              </a:lnSpc>
              <a:spcBef>
                <a:spcPts val="600"/>
              </a:spcBef>
            </a:pPr>
            <a:r>
              <a:rPr lang="nn-NO" sz="1200" u="sng" dirty="0">
                <a:solidFill>
                  <a:srgbClr val="0563C1"/>
                </a:solidFill>
                <a:effectLst/>
                <a:latin typeface="Poppins  "/>
                <a:ea typeface="Calibri" panose="020F0502020204030204" pitchFamily="34" charset="0"/>
                <a:cs typeface="Arial"/>
                <a:hlinkClick r:id="rId3"/>
              </a:rPr>
              <a:t>Kraftsystemutredninga for Møre og Romsdal</a:t>
            </a:r>
            <a:r>
              <a:rPr lang="nn-NO" sz="1200" dirty="0">
                <a:effectLst/>
                <a:latin typeface="Poppins  "/>
                <a:ea typeface="Calibri" panose="020F0502020204030204" pitchFamily="34" charset="0"/>
                <a:cs typeface="Arial"/>
              </a:rPr>
              <a:t>, </a:t>
            </a:r>
            <a:r>
              <a:rPr lang="nn-NO" sz="1200" dirty="0" err="1">
                <a:effectLst/>
                <a:latin typeface="Poppins  "/>
                <a:ea typeface="Calibri" panose="020F0502020204030204" pitchFamily="34" charset="0"/>
                <a:cs typeface="Arial"/>
              </a:rPr>
              <a:t>Elinett</a:t>
            </a:r>
            <a:r>
              <a:rPr lang="nn-NO" sz="1200" dirty="0">
                <a:effectLst/>
                <a:latin typeface="Poppins  "/>
                <a:ea typeface="Calibri" panose="020F0502020204030204" pitchFamily="34" charset="0"/>
                <a:cs typeface="Arial"/>
              </a:rPr>
              <a:t>, 2022</a:t>
            </a:r>
          </a:p>
          <a:p>
            <a:pPr marL="87630" indent="-87630">
              <a:lnSpc>
                <a:spcPct val="100000"/>
              </a:lnSpc>
              <a:spcBef>
                <a:spcPts val="600"/>
              </a:spcBef>
            </a:pPr>
            <a:r>
              <a:rPr lang="nn-NO" sz="1200" u="sng" dirty="0">
                <a:solidFill>
                  <a:schemeClr val="bg2">
                    <a:lumMod val="50000"/>
                  </a:schemeClr>
                </a:solidFill>
                <a:latin typeface="Poppins  "/>
                <a:cs typeface="Arial"/>
                <a:hlinkClick r:id="rId4">
                  <a:extLst>
                    <a:ext uri="{A12FA001-AC4F-418D-AE19-62706E023703}">
                      <ahyp:hlinkClr xmlns:ahyp="http://schemas.microsoft.com/office/drawing/2018/hyperlinkcolor" val="tx"/>
                    </a:ext>
                  </a:extLst>
                </a:hlinkClick>
              </a:rPr>
              <a:t>Meir av alt – raskere, energikommisjonens rapport</a:t>
            </a:r>
            <a:r>
              <a:rPr lang="nn-NO" sz="1200" dirty="0">
                <a:solidFill>
                  <a:schemeClr val="bg2">
                    <a:lumMod val="75000"/>
                  </a:schemeClr>
                </a:solidFill>
                <a:latin typeface="Poppins  "/>
                <a:cs typeface="Arial"/>
              </a:rPr>
              <a:t> </a:t>
            </a:r>
            <a:r>
              <a:rPr lang="nn-NO" sz="1200" dirty="0">
                <a:latin typeface="Poppins  "/>
                <a:cs typeface="Arial"/>
              </a:rPr>
              <a:t>NOU 2023: 3</a:t>
            </a:r>
            <a:endParaRPr lang="nb-NO" sz="1200" dirty="0">
              <a:latin typeface="Poppins  "/>
              <a:cs typeface="Arial"/>
            </a:endParaRPr>
          </a:p>
          <a:p>
            <a:pPr marL="87630" marR="0" lvl="0" indent="-8763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nn-NO" sz="1200" b="0" i="0" u="sng" strike="noStrike" kern="1200" cap="none" spc="0" normalizeH="0" baseline="0" noProof="0" dirty="0">
                <a:ln>
                  <a:noFill/>
                </a:ln>
                <a:solidFill>
                  <a:srgbClr val="0563C1"/>
                </a:solidFill>
                <a:effectLst/>
                <a:uLnTx/>
                <a:uFillTx/>
                <a:latin typeface="Poppins  "/>
                <a:ea typeface="Calibri" panose="020F0502020204030204" pitchFamily="34" charset="0"/>
                <a:cs typeface="Arial"/>
                <a:hlinkClick r:id="rId5"/>
              </a:rPr>
              <a:t>Energifakta Noreg</a:t>
            </a:r>
            <a:r>
              <a:rPr kumimoji="0" lang="nn-NO" sz="1200" b="0" i="0" u="sng" strike="noStrike" kern="1200" cap="none" spc="0" normalizeH="0" baseline="0" noProof="0" dirty="0">
                <a:ln>
                  <a:noFill/>
                </a:ln>
                <a:solidFill>
                  <a:srgbClr val="0563C1"/>
                </a:solidFill>
                <a:effectLst/>
                <a:uLnTx/>
                <a:uFillTx/>
                <a:latin typeface="Poppins  "/>
                <a:ea typeface="Calibri" panose="020F0502020204030204" pitchFamily="34" charset="0"/>
                <a:cs typeface="Arial"/>
              </a:rPr>
              <a:t> </a:t>
            </a:r>
            <a:r>
              <a:rPr kumimoji="0" lang="nn-NO" sz="1200" b="0" i="0" u="none" strike="noStrike" kern="1200" cap="none" spc="0" normalizeH="0" baseline="0" noProof="0" dirty="0">
                <a:ln>
                  <a:noFill/>
                </a:ln>
                <a:solidFill>
                  <a:srgbClr val="000000"/>
                </a:solidFill>
                <a:effectLst/>
                <a:uLnTx/>
                <a:uFillTx/>
                <a:latin typeface="Poppins  "/>
                <a:ea typeface="Calibri" panose="020F0502020204030204" pitchFamily="34" charset="0"/>
                <a:cs typeface="Arial"/>
              </a:rPr>
              <a:t>Olje- og energidepartementets informasjonsside om norsk energisektor.</a:t>
            </a:r>
            <a:endParaRPr lang="nb-NO" sz="1200" b="0" i="0" u="none" strike="noStrike" kern="1200" cap="none" spc="0" normalizeH="0" baseline="0" noProof="0" dirty="0">
              <a:ln>
                <a:noFill/>
              </a:ln>
              <a:solidFill>
                <a:srgbClr val="000000"/>
              </a:solidFill>
              <a:effectLst/>
              <a:uLnTx/>
              <a:uFillTx/>
              <a:latin typeface="Poppins  "/>
              <a:ea typeface="Calibri" panose="020F0502020204030204" pitchFamily="34" charset="0"/>
              <a:cs typeface="Arial"/>
            </a:endParaRPr>
          </a:p>
          <a:p>
            <a:pPr marL="87630" marR="0" lvl="0" indent="-8763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nn-NO" sz="1200" b="0" i="0" u="sng" strike="noStrike" kern="1200" cap="none" spc="0" normalizeH="0" baseline="0" noProof="0" dirty="0">
                <a:ln>
                  <a:noFill/>
                </a:ln>
                <a:solidFill>
                  <a:srgbClr val="0563C1"/>
                </a:solidFill>
                <a:effectLst/>
                <a:uLnTx/>
                <a:uFillTx/>
                <a:latin typeface="Poppins  "/>
                <a:ea typeface="Calibri" panose="020F0502020204030204" pitchFamily="34" charset="0"/>
                <a:cs typeface="Arial"/>
                <a:hlinkClick r:id="rId6"/>
              </a:rPr>
              <a:t>Norsk solkraft 2022 – innenlands og eksport</a:t>
            </a:r>
            <a:r>
              <a:rPr kumimoji="0" lang="nn-NO" sz="1200" b="0" i="0" u="none" strike="noStrike" kern="1200" cap="none" spc="0" normalizeH="0" baseline="0" noProof="0" dirty="0">
                <a:ln>
                  <a:noFill/>
                </a:ln>
                <a:solidFill>
                  <a:srgbClr val="000000"/>
                </a:solidFill>
                <a:effectLst/>
                <a:uLnTx/>
                <a:uFillTx/>
                <a:latin typeface="Poppins  "/>
                <a:ea typeface="Calibri" panose="020F0502020204030204" pitchFamily="34" charset="0"/>
                <a:cs typeface="Arial"/>
              </a:rPr>
              <a:t>, Multiconsult, 2022</a:t>
            </a:r>
            <a:endParaRPr lang="nb-NO" sz="1200" b="0" i="0" u="none" strike="noStrike" kern="1200" cap="none" spc="0" normalizeH="0" baseline="0" noProof="0" dirty="0">
              <a:ln>
                <a:noFill/>
              </a:ln>
              <a:solidFill>
                <a:srgbClr val="000000"/>
              </a:solidFill>
              <a:effectLst/>
              <a:uLnTx/>
              <a:uFillTx/>
              <a:latin typeface="Poppins  "/>
              <a:ea typeface="Calibri" panose="020F0502020204030204" pitchFamily="34" charset="0"/>
              <a:cs typeface="Arial"/>
            </a:endParaRPr>
          </a:p>
          <a:p>
            <a:pPr marL="87630" marR="0" lvl="0" indent="-8763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nn-NO" sz="1200" b="0" i="0" u="sng" strike="noStrike" kern="1200" cap="none" spc="0" normalizeH="0" baseline="0" noProof="0" dirty="0">
                <a:ln>
                  <a:noFill/>
                </a:ln>
                <a:solidFill>
                  <a:srgbClr val="0563C1"/>
                </a:solidFill>
                <a:effectLst/>
                <a:uLnTx/>
                <a:uFillTx/>
                <a:latin typeface="Poppins  "/>
                <a:ea typeface="Calibri" panose="020F0502020204030204" pitchFamily="34" charset="0"/>
                <a:cs typeface="Arial"/>
                <a:hlinkClick r:id="rId7"/>
              </a:rPr>
              <a:t>Temanotat Energieffektivisering som klimaløsning</a:t>
            </a:r>
            <a:r>
              <a:rPr kumimoji="0" lang="nn-NO" sz="1200" b="0" i="0" u="none" strike="noStrike" kern="1200" cap="none" spc="0" normalizeH="0" baseline="0" noProof="0" dirty="0">
                <a:ln>
                  <a:noFill/>
                </a:ln>
                <a:solidFill>
                  <a:srgbClr val="000000"/>
                </a:solidFill>
                <a:effectLst/>
                <a:uLnTx/>
                <a:uFillTx/>
                <a:latin typeface="Poppins  "/>
                <a:ea typeface="Calibri" panose="020F0502020204030204" pitchFamily="34" charset="0"/>
                <a:cs typeface="Arial"/>
              </a:rPr>
              <a:t>. Norsk klimastiftelse, 2022.</a:t>
            </a:r>
            <a:endParaRPr lang="nb-NO" sz="1200" b="0" i="0" u="none" strike="noStrike" kern="1200" cap="none" spc="0" normalizeH="0" baseline="0" noProof="0" dirty="0">
              <a:ln>
                <a:noFill/>
              </a:ln>
              <a:solidFill>
                <a:srgbClr val="000000"/>
              </a:solidFill>
              <a:effectLst/>
              <a:uLnTx/>
              <a:uFillTx/>
              <a:latin typeface="Poppins  "/>
              <a:ea typeface="Calibri" panose="020F0502020204030204" pitchFamily="34" charset="0"/>
              <a:cs typeface="Arial"/>
            </a:endParaRPr>
          </a:p>
          <a:p>
            <a:pPr marL="87630" marR="0" lvl="0" indent="-8763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nn-NO" sz="1200" b="0" i="0" u="sng" strike="noStrike" kern="1200" cap="none" spc="0" normalizeH="0" baseline="0" noProof="0" dirty="0">
                <a:ln>
                  <a:noFill/>
                </a:ln>
                <a:solidFill>
                  <a:srgbClr val="0563C1"/>
                </a:solidFill>
                <a:effectLst/>
                <a:uLnTx/>
                <a:uFillTx/>
                <a:latin typeface="Poppins  "/>
                <a:ea typeface="Calibri" panose="020F0502020204030204" pitchFamily="34" charset="0"/>
                <a:cs typeface="Arial"/>
                <a:hlinkClick r:id="rId8"/>
              </a:rPr>
              <a:t>Noreg har et betydelig potensial for forbrukerfleksibilitet i sektorene bygg, transport og industri (PDF)</a:t>
            </a:r>
            <a:r>
              <a:rPr kumimoji="0" lang="nn-NO" sz="1200" b="0" i="0" u="none" strike="noStrike" kern="1200" cap="none" spc="0" normalizeH="0" baseline="0" noProof="0" dirty="0">
                <a:ln>
                  <a:noFill/>
                </a:ln>
                <a:solidFill>
                  <a:srgbClr val="000000"/>
                </a:solidFill>
                <a:effectLst/>
                <a:uLnTx/>
                <a:uFillTx/>
                <a:latin typeface="Poppins  "/>
                <a:ea typeface="Calibri" panose="020F0502020204030204" pitchFamily="34" charset="0"/>
                <a:cs typeface="Arial"/>
              </a:rPr>
              <a:t>. NVE, Fakta nr. 7/2020.</a:t>
            </a:r>
            <a:endParaRPr lang="nb-NO" sz="1200" b="0" i="0" u="none" strike="noStrike" kern="1200" cap="none" spc="0" normalizeH="0" baseline="0" noProof="0" dirty="0">
              <a:ln>
                <a:noFill/>
              </a:ln>
              <a:solidFill>
                <a:srgbClr val="000000"/>
              </a:solidFill>
              <a:effectLst/>
              <a:uLnTx/>
              <a:uFillTx/>
              <a:latin typeface="Poppins  "/>
              <a:ea typeface="Calibri" panose="020F0502020204030204" pitchFamily="34" charset="0"/>
              <a:cs typeface="Arial"/>
            </a:endParaRPr>
          </a:p>
          <a:p>
            <a:pPr marL="87630" marR="0" lvl="0" indent="-8763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nn-NO" sz="1200" b="0" i="0" u="sng" strike="noStrike" kern="1200" cap="none" spc="0" normalizeH="0" baseline="0" noProof="0" dirty="0">
                <a:ln>
                  <a:noFill/>
                </a:ln>
                <a:solidFill>
                  <a:srgbClr val="0563C1"/>
                </a:solidFill>
                <a:effectLst/>
                <a:uLnTx/>
                <a:uFillTx/>
                <a:latin typeface="Poppins  "/>
                <a:ea typeface="Calibri" panose="020F0502020204030204" pitchFamily="34" charset="0"/>
                <a:cs typeface="Arial"/>
                <a:hlinkClick r:id="rId9"/>
              </a:rPr>
              <a:t>Hydrogen i det moderne energisystemet (PDF)</a:t>
            </a:r>
            <a:r>
              <a:rPr kumimoji="0" lang="nn-NO" sz="1200" b="0" i="0" u="none" strike="noStrike" kern="1200" cap="none" spc="0" normalizeH="0" baseline="0" noProof="0" dirty="0">
                <a:ln>
                  <a:noFill/>
                </a:ln>
                <a:solidFill>
                  <a:srgbClr val="000000"/>
                </a:solidFill>
                <a:effectLst/>
                <a:uLnTx/>
                <a:uFillTx/>
                <a:latin typeface="Poppins  "/>
                <a:ea typeface="Calibri" panose="020F0502020204030204" pitchFamily="34" charset="0"/>
                <a:cs typeface="Arial"/>
              </a:rPr>
              <a:t>. NVE, Fakta nr.12/2019.</a:t>
            </a:r>
            <a:endParaRPr lang="nb-NO" sz="1200" b="0" i="0" u="none" strike="noStrike" kern="1200" cap="none" spc="0" normalizeH="0" baseline="0" noProof="0" dirty="0">
              <a:ln>
                <a:noFill/>
              </a:ln>
              <a:solidFill>
                <a:srgbClr val="000000"/>
              </a:solidFill>
              <a:effectLst/>
              <a:uLnTx/>
              <a:uFillTx/>
              <a:latin typeface="Poppins  "/>
              <a:ea typeface="Calibri" panose="020F0502020204030204" pitchFamily="34" charset="0"/>
              <a:cs typeface="Arial"/>
            </a:endParaRPr>
          </a:p>
          <a:p>
            <a:pPr marL="87630" marR="0" lvl="0" indent="-8763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nn-NO" sz="1200" b="0" i="0" u="sng" strike="noStrike" kern="1200" cap="none" spc="0" normalizeH="0" baseline="0" noProof="0" dirty="0">
                <a:ln>
                  <a:noFill/>
                </a:ln>
                <a:solidFill>
                  <a:srgbClr val="0563C1"/>
                </a:solidFill>
                <a:effectLst/>
                <a:uLnTx/>
                <a:uFillTx/>
                <a:latin typeface="Poppins  "/>
                <a:ea typeface="Calibri" panose="020F0502020204030204" pitchFamily="34" charset="0"/>
                <a:cs typeface="Arial"/>
                <a:hlinkClick r:id="rId10"/>
              </a:rPr>
              <a:t>Kraftfull satsing på havvind</a:t>
            </a:r>
            <a:r>
              <a:rPr kumimoji="0" lang="nn-NO" sz="1200" b="0" i="0" u="none" strike="noStrike" kern="1200" cap="none" spc="0" normalizeH="0" baseline="0" noProof="0" dirty="0">
                <a:ln>
                  <a:noFill/>
                </a:ln>
                <a:solidFill>
                  <a:srgbClr val="000000"/>
                </a:solidFill>
                <a:effectLst/>
                <a:uLnTx/>
                <a:uFillTx/>
                <a:latin typeface="Poppins  "/>
                <a:ea typeface="Calibri" panose="020F0502020204030204" pitchFamily="34" charset="0"/>
                <a:cs typeface="Arial"/>
              </a:rPr>
              <a:t>. Regjeringa, 2022.</a:t>
            </a:r>
            <a:endParaRPr lang="nb-NO" sz="1200" b="0" i="0" u="none" strike="noStrike" kern="1200" cap="none" spc="0" normalizeH="0" baseline="0" noProof="0" dirty="0">
              <a:ln>
                <a:noFill/>
              </a:ln>
              <a:solidFill>
                <a:srgbClr val="000000"/>
              </a:solidFill>
              <a:effectLst/>
              <a:uLnTx/>
              <a:uFillTx/>
              <a:latin typeface="Poppins  "/>
              <a:ea typeface="Calibri" panose="020F0502020204030204" pitchFamily="34" charset="0"/>
              <a:cs typeface="Arial"/>
            </a:endParaRPr>
          </a:p>
          <a:p>
            <a:pPr marL="87630" marR="0" lvl="0" indent="-8763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nn-NO" sz="1200" b="0" i="0" u="sng" strike="noStrike" kern="1200" cap="none" spc="0" normalizeH="0" baseline="0" noProof="0" dirty="0">
                <a:ln>
                  <a:noFill/>
                </a:ln>
                <a:solidFill>
                  <a:srgbClr val="0563C1"/>
                </a:solidFill>
                <a:effectLst/>
                <a:uLnTx/>
                <a:uFillTx/>
                <a:latin typeface="Poppins  "/>
                <a:ea typeface="Calibri" panose="020F0502020204030204" pitchFamily="34" charset="0"/>
                <a:cs typeface="Arial"/>
                <a:hlinkClick r:id="rId11"/>
              </a:rPr>
              <a:t>Meld.St. 36 (2020-2021) Energi til arbeid- langsiktig verdiskaping fra norske energiressurser</a:t>
            </a:r>
            <a:endParaRPr lang="nb-NO" sz="1200" b="0" i="0" u="none" strike="noStrike" kern="1200" cap="none" spc="0" normalizeH="0" baseline="0" noProof="0" dirty="0">
              <a:ln>
                <a:noFill/>
              </a:ln>
              <a:solidFill>
                <a:srgbClr val="000000"/>
              </a:solidFill>
              <a:effectLst/>
              <a:uLnTx/>
              <a:uFillTx/>
              <a:latin typeface="Poppins  "/>
              <a:ea typeface="Calibri" panose="020F0502020204030204" pitchFamily="34" charset="0"/>
              <a:cs typeface="Arial"/>
            </a:endParaRPr>
          </a:p>
          <a:p>
            <a:pPr marL="87630" marR="0" lvl="0" indent="-8763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nn-NO" sz="1200" b="0" i="0" u="sng" strike="noStrike" kern="1200" cap="none" spc="0" normalizeH="0" baseline="0" noProof="0" dirty="0">
                <a:ln>
                  <a:noFill/>
                </a:ln>
                <a:solidFill>
                  <a:srgbClr val="0563C1"/>
                </a:solidFill>
                <a:effectLst/>
                <a:uLnTx/>
                <a:uFillTx/>
                <a:latin typeface="Poppins  "/>
                <a:ea typeface="Calibri" panose="020F0502020204030204" pitchFamily="34" charset="0"/>
                <a:cs typeface="Arial"/>
                <a:hlinkClick r:id="rId12"/>
              </a:rPr>
              <a:t>Meld. St. 11 (2021-2022). </a:t>
            </a:r>
            <a:r>
              <a:rPr kumimoji="0" lang="nb-NO" sz="1200" b="0" i="0" u="sng" strike="noStrike" kern="1200" cap="none" spc="0" normalizeH="0" baseline="0" noProof="0" dirty="0">
                <a:ln>
                  <a:noFill/>
                </a:ln>
                <a:solidFill>
                  <a:srgbClr val="0563C1"/>
                </a:solidFill>
                <a:effectLst/>
                <a:uLnTx/>
                <a:uFillTx/>
                <a:latin typeface="Poppins  "/>
                <a:ea typeface="Calibri" panose="020F0502020204030204" pitchFamily="34" charset="0"/>
                <a:cs typeface="Arial"/>
                <a:hlinkClick r:id="rId12"/>
              </a:rPr>
              <a:t>Tilleggsmelding til Meld.St.36 (2020-2021) Energi til arbeid – langsiktig verdiskaping fra norske energiressurser.</a:t>
            </a:r>
            <a:endParaRPr lang="nb-NO" sz="1200" b="0" i="0" u="none" strike="noStrike" kern="1200" cap="none" spc="0" normalizeH="0" baseline="0" noProof="0" dirty="0">
              <a:ln>
                <a:noFill/>
              </a:ln>
              <a:solidFill>
                <a:srgbClr val="000000"/>
              </a:solidFill>
              <a:effectLst/>
              <a:uLnTx/>
              <a:uFillTx/>
              <a:latin typeface="Poppins  "/>
              <a:ea typeface="Calibri" panose="020F0502020204030204" pitchFamily="34" charset="0"/>
              <a:cs typeface="Arial"/>
            </a:endParaRPr>
          </a:p>
          <a:p>
            <a:pPr marL="87630" marR="0" lvl="0" indent="-87630" algn="l" defTabSz="6858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lang="nb-NO" sz="1200" b="0" i="0" u="none" strike="noStrike" kern="1200" cap="none" spc="0" normalizeH="0" baseline="0" noProof="0">
              <a:ln>
                <a:noFill/>
              </a:ln>
              <a:solidFill>
                <a:srgbClr val="000000"/>
              </a:solidFill>
              <a:effectLst/>
              <a:uLnTx/>
              <a:uFillTx/>
              <a:latin typeface="Poppins  "/>
              <a:ea typeface="Calibri" panose="020F0502020204030204" pitchFamily="34" charset="0"/>
              <a:cs typeface="Arial" panose="020B0604020202020204" pitchFamily="34" charset="0"/>
            </a:endParaRPr>
          </a:p>
          <a:p>
            <a:pPr marL="87630" marR="0" lvl="0" indent="-87630" algn="l" defTabSz="685800" rtl="0" eaLnBrk="1" fontAlgn="auto" latinLnBrk="0" hangingPunct="1">
              <a:lnSpc>
                <a:spcPct val="132000"/>
              </a:lnSpc>
              <a:spcBef>
                <a:spcPts val="600"/>
              </a:spcBef>
              <a:spcAft>
                <a:spcPts val="0"/>
              </a:spcAft>
              <a:buClrTx/>
              <a:buSzTx/>
              <a:buFont typeface="Arial" panose="020B0604020202020204" pitchFamily="34" charset="0"/>
              <a:buChar char="•"/>
              <a:tabLst/>
              <a:defRPr/>
            </a:pPr>
            <a:endParaRPr lang="nb-NO" sz="1200" b="0" i="0" u="none" strike="noStrike" kern="1200" cap="none" spc="0" normalizeH="0" baseline="0" noProof="0">
              <a:ln>
                <a:noFill/>
              </a:ln>
              <a:solidFill>
                <a:srgbClr val="000000"/>
              </a:solidFill>
              <a:effectLst/>
              <a:uLnTx/>
              <a:uFillTx/>
              <a:latin typeface="Poppins"/>
              <a:cs typeface="Poppins"/>
            </a:endParaRPr>
          </a:p>
          <a:p>
            <a:pPr marL="87630" indent="-87630">
              <a:lnSpc>
                <a:spcPct val="100000"/>
              </a:lnSpc>
              <a:spcBef>
                <a:spcPts val="600"/>
              </a:spcBef>
            </a:pPr>
            <a:endParaRPr lang="nn-NO" sz="1200">
              <a:effectLst/>
              <a:latin typeface="Poppins  "/>
              <a:ea typeface="Calibri" panose="020F0502020204030204" pitchFamily="34" charset="0"/>
              <a:cs typeface="Arial" panose="020B0604020202020204" pitchFamily="34" charset="0"/>
            </a:endParaRPr>
          </a:p>
          <a:p>
            <a:pPr marL="87630" indent="-87630">
              <a:lnSpc>
                <a:spcPct val="100000"/>
              </a:lnSpc>
              <a:spcBef>
                <a:spcPts val="600"/>
              </a:spcBef>
            </a:pPr>
            <a:endParaRPr lang="nn-NO" sz="1200">
              <a:latin typeface="Poppins  "/>
              <a:ea typeface="Calibri" panose="020F0502020204030204" pitchFamily="34" charset="0"/>
              <a:cs typeface="Arial" panose="020B0604020202020204" pitchFamily="34" charset="0"/>
            </a:endParaRPr>
          </a:p>
          <a:p>
            <a:pPr marL="0" indent="0">
              <a:lnSpc>
                <a:spcPct val="100000"/>
              </a:lnSpc>
              <a:spcBef>
                <a:spcPts val="600"/>
              </a:spcBef>
              <a:buNone/>
            </a:pPr>
            <a:endParaRPr lang="nb-NO" sz="1200">
              <a:effectLst/>
              <a:latin typeface="Poppins  "/>
              <a:ea typeface="Calibri" panose="020F0502020204030204" pitchFamily="34" charset="0"/>
              <a:cs typeface="Arial" panose="020B0604020202020204" pitchFamily="34" charset="0"/>
            </a:endParaRPr>
          </a:p>
          <a:p>
            <a:pPr marL="87630" indent="-87630">
              <a:spcBef>
                <a:spcPts val="600"/>
              </a:spcBef>
            </a:pPr>
            <a:endParaRPr lang="nb-NO" sz="1200">
              <a:cs typeface="Poppins"/>
            </a:endParaRPr>
          </a:p>
        </p:txBody>
      </p:sp>
    </p:spTree>
    <p:extLst>
      <p:ext uri="{BB962C8B-B14F-4D97-AF65-F5344CB8AC3E}">
        <p14:creationId xmlns:p14="http://schemas.microsoft.com/office/powerpoint/2010/main" val="30712752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BD181A0-9956-46E6-8CD8-BC6FF94356C9}"/>
              </a:ext>
            </a:extLst>
          </p:cNvPr>
          <p:cNvSpPr>
            <a:spLocks noGrp="1"/>
          </p:cNvSpPr>
          <p:nvPr>
            <p:ph type="title"/>
          </p:nvPr>
        </p:nvSpPr>
        <p:spPr>
          <a:xfrm>
            <a:off x="3859899" y="3413166"/>
            <a:ext cx="4723119" cy="892288"/>
          </a:xfrm>
        </p:spPr>
        <p:txBody>
          <a:bodyPr anchor="t">
            <a:normAutofit/>
          </a:bodyPr>
          <a:lstStyle/>
          <a:p>
            <a:r>
              <a:rPr lang="nb-NO"/>
              <a:t>Folkehelse, inkludering og integrering</a:t>
            </a:r>
          </a:p>
        </p:txBody>
      </p:sp>
      <p:pic>
        <p:nvPicPr>
          <p:cNvPr id="3" name="Grafikk 2">
            <a:extLst>
              <a:ext uri="{FF2B5EF4-FFF2-40B4-BE49-F238E27FC236}">
                <a16:creationId xmlns:a16="http://schemas.microsoft.com/office/drawing/2014/main" id="{1CFE80AE-A2FB-BDA6-DEC8-F954F681B5D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68000" y="-584950"/>
            <a:ext cx="6008915" cy="6008915"/>
          </a:xfrm>
          <a:custGeom>
            <a:avLst/>
            <a:gdLst>
              <a:gd name="connsiteX0" fmla="*/ 3389263 w 9144000"/>
              <a:gd name="connsiteY0" fmla="*/ 3003472 h 5143500"/>
              <a:gd name="connsiteX1" fmla="*/ 3389263 w 9144000"/>
              <a:gd name="connsiteY1" fmla="*/ 4920258 h 5143500"/>
              <a:gd name="connsiteX2" fmla="*/ 8918122 w 9144000"/>
              <a:gd name="connsiteY2" fmla="*/ 4920258 h 5143500"/>
              <a:gd name="connsiteX3" fmla="*/ 8918122 w 9144000"/>
              <a:gd name="connsiteY3" fmla="*/ 3003472 h 5143500"/>
              <a:gd name="connsiteX4" fmla="*/ 0 w 9144000"/>
              <a:gd name="connsiteY4" fmla="*/ 0 h 5143500"/>
              <a:gd name="connsiteX5" fmla="*/ 9144000 w 9144000"/>
              <a:gd name="connsiteY5" fmla="*/ 0 h 5143500"/>
              <a:gd name="connsiteX6" fmla="*/ 9144000 w 9144000"/>
              <a:gd name="connsiteY6" fmla="*/ 5143500 h 5143500"/>
              <a:gd name="connsiteX7" fmla="*/ 0 w 91440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3500">
                <a:moveTo>
                  <a:pt x="3389263" y="3003472"/>
                </a:moveTo>
                <a:lnTo>
                  <a:pt x="3389263" y="4920258"/>
                </a:lnTo>
                <a:lnTo>
                  <a:pt x="8918122" y="4920258"/>
                </a:lnTo>
                <a:lnTo>
                  <a:pt x="8918122" y="3003472"/>
                </a:lnTo>
                <a:close/>
                <a:moveTo>
                  <a:pt x="0" y="0"/>
                </a:moveTo>
                <a:lnTo>
                  <a:pt x="9144000" y="0"/>
                </a:lnTo>
                <a:lnTo>
                  <a:pt x="9144000" y="5143500"/>
                </a:lnTo>
                <a:lnTo>
                  <a:pt x="0" y="5143500"/>
                </a:lnTo>
                <a:close/>
              </a:path>
            </a:pathLst>
          </a:custGeom>
        </p:spPr>
      </p:pic>
      <p:pic>
        <p:nvPicPr>
          <p:cNvPr id="4" name="Grafikk 3">
            <a:extLst>
              <a:ext uri="{FF2B5EF4-FFF2-40B4-BE49-F238E27FC236}">
                <a16:creationId xmlns:a16="http://schemas.microsoft.com/office/drawing/2014/main" id="{C0F47650-E9FC-C75F-4911-892CCFE81DE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221494" y="381129"/>
            <a:ext cx="3734728" cy="3734728"/>
          </a:xfrm>
          <a:prstGeom prst="rect">
            <a:avLst/>
          </a:prstGeom>
        </p:spPr>
      </p:pic>
    </p:spTree>
    <p:extLst>
      <p:ext uri="{BB962C8B-B14F-4D97-AF65-F5344CB8AC3E}">
        <p14:creationId xmlns:p14="http://schemas.microsoft.com/office/powerpoint/2010/main" val="10021112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C3EBFB3-B905-8A5F-BDC6-21013ED9840A}"/>
              </a:ext>
            </a:extLst>
          </p:cNvPr>
          <p:cNvSpPr>
            <a:spLocks noGrp="1"/>
          </p:cNvSpPr>
          <p:nvPr>
            <p:ph type="title"/>
          </p:nvPr>
        </p:nvSpPr>
        <p:spPr>
          <a:xfrm>
            <a:off x="596899" y="440099"/>
            <a:ext cx="8157767" cy="790823"/>
          </a:xfrm>
        </p:spPr>
        <p:txBody>
          <a:bodyPr/>
          <a:lstStyle/>
          <a:p>
            <a:r>
              <a:rPr lang="nn-NO" dirty="0"/>
              <a:t>Folkehelseundersøkinga 2021</a:t>
            </a:r>
            <a:br>
              <a:rPr lang="nn-NO" dirty="0"/>
            </a:br>
            <a:r>
              <a:rPr lang="nn-NO" dirty="0"/>
              <a:t>Tilgjengelegheit</a:t>
            </a:r>
          </a:p>
        </p:txBody>
      </p:sp>
      <p:pic>
        <p:nvPicPr>
          <p:cNvPr id="3" name="Bilde 2" descr="Del av innbyggarar som opplev godt eller svært godt tilgjenge til ulike sørvis og aktivitetstilbod i nærmiljøet.">
            <a:extLst>
              <a:ext uri="{FF2B5EF4-FFF2-40B4-BE49-F238E27FC236}">
                <a16:creationId xmlns:a16="http://schemas.microsoft.com/office/drawing/2014/main" id="{F1BEAB18-44DF-1FFF-8600-EE78DEC1C082}"/>
              </a:ext>
            </a:extLst>
          </p:cNvPr>
          <p:cNvPicPr>
            <a:picLocks noChangeAspect="1"/>
          </p:cNvPicPr>
          <p:nvPr/>
        </p:nvPicPr>
        <p:blipFill>
          <a:blip r:embed="rId2"/>
          <a:stretch>
            <a:fillRect/>
          </a:stretch>
        </p:blipFill>
        <p:spPr>
          <a:xfrm>
            <a:off x="441901" y="1804278"/>
            <a:ext cx="8028738" cy="2066003"/>
          </a:xfrm>
          <a:prstGeom prst="rect">
            <a:avLst/>
          </a:prstGeom>
        </p:spPr>
      </p:pic>
    </p:spTree>
    <p:extLst>
      <p:ext uri="{BB962C8B-B14F-4D97-AF65-F5344CB8AC3E}">
        <p14:creationId xmlns:p14="http://schemas.microsoft.com/office/powerpoint/2010/main" val="35112417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E8E54281-3C4C-CAC9-1DF7-ADF0DBBF412B}"/>
              </a:ext>
            </a:extLst>
          </p:cNvPr>
          <p:cNvSpPr>
            <a:spLocks noGrp="1"/>
          </p:cNvSpPr>
          <p:nvPr>
            <p:ph type="title"/>
          </p:nvPr>
        </p:nvSpPr>
        <p:spPr>
          <a:xfrm>
            <a:off x="367582" y="328012"/>
            <a:ext cx="8408836" cy="732208"/>
          </a:xfrm>
        </p:spPr>
        <p:txBody>
          <a:bodyPr/>
          <a:lstStyle/>
          <a:p>
            <a:r>
              <a:rPr lang="nn-NO" sz="2400" dirty="0"/>
              <a:t>Folkehelseundersøkinga 2021</a:t>
            </a:r>
            <a:br>
              <a:rPr lang="nn-NO" sz="2400" dirty="0"/>
            </a:br>
            <a:r>
              <a:rPr lang="nn-NO" sz="2400" dirty="0"/>
              <a:t>Deltaking i organisert aktivitet kvar veke</a:t>
            </a:r>
          </a:p>
        </p:txBody>
      </p:sp>
      <p:sp>
        <p:nvSpPr>
          <p:cNvPr id="5" name="Plassholder for innhold 4">
            <a:extLst>
              <a:ext uri="{FF2B5EF4-FFF2-40B4-BE49-F238E27FC236}">
                <a16:creationId xmlns:a16="http://schemas.microsoft.com/office/drawing/2014/main" id="{8FD9108F-5090-8FFD-9192-CDA0D2A595D4}"/>
              </a:ext>
            </a:extLst>
          </p:cNvPr>
          <p:cNvSpPr>
            <a:spLocks noGrp="1"/>
          </p:cNvSpPr>
          <p:nvPr>
            <p:ph type="body" sz="quarter" idx="17"/>
          </p:nvPr>
        </p:nvSpPr>
        <p:spPr/>
        <p:txBody>
          <a:bodyPr/>
          <a:lstStyle/>
          <a:p>
            <a:pPr marL="0" indent="0">
              <a:lnSpc>
                <a:spcPct val="107000"/>
              </a:lnSpc>
              <a:spcAft>
                <a:spcPts val="800"/>
              </a:spcAft>
              <a:buNone/>
            </a:pPr>
            <a:r>
              <a:rPr lang="nn-NO" sz="1000"/>
              <a:t>					</a:t>
            </a:r>
          </a:p>
          <a:p>
            <a:pPr marL="0" indent="0">
              <a:buNone/>
            </a:pPr>
            <a:endParaRPr lang="nn-NO" sz="1000"/>
          </a:p>
        </p:txBody>
      </p:sp>
      <p:graphicFrame>
        <p:nvGraphicFramePr>
          <p:cNvPr id="2" name="Diagram 1" descr="Resultat frå folkehelseundersøkinga, del som deltek i organisert aktivitet kvar veke">
            <a:extLst>
              <a:ext uri="{FF2B5EF4-FFF2-40B4-BE49-F238E27FC236}">
                <a16:creationId xmlns:a16="http://schemas.microsoft.com/office/drawing/2014/main" id="{D0E24AA0-71CF-E6AE-65FC-81D1DA6F81BB}"/>
              </a:ext>
            </a:extLst>
          </p:cNvPr>
          <p:cNvGraphicFramePr>
            <a:graphicFrameLocks/>
          </p:cNvGraphicFramePr>
          <p:nvPr>
            <p:extLst>
              <p:ext uri="{D42A27DB-BD31-4B8C-83A1-F6EECF244321}">
                <p14:modId xmlns:p14="http://schemas.microsoft.com/office/powerpoint/2010/main" val="2013349790"/>
              </p:ext>
            </p:extLst>
          </p:nvPr>
        </p:nvGraphicFramePr>
        <p:xfrm>
          <a:off x="654828" y="1286059"/>
          <a:ext cx="6955340" cy="34273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278299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E8E54281-3C4C-CAC9-1DF7-ADF0DBBF412B}"/>
              </a:ext>
            </a:extLst>
          </p:cNvPr>
          <p:cNvSpPr>
            <a:spLocks noGrp="1"/>
          </p:cNvSpPr>
          <p:nvPr>
            <p:ph type="title"/>
          </p:nvPr>
        </p:nvSpPr>
        <p:spPr>
          <a:xfrm>
            <a:off x="367582" y="328012"/>
            <a:ext cx="8408836" cy="732208"/>
          </a:xfrm>
        </p:spPr>
        <p:txBody>
          <a:bodyPr/>
          <a:lstStyle/>
          <a:p>
            <a:r>
              <a:rPr lang="nn-NO" sz="2400"/>
              <a:t>Folkehelseundersøkinga 2021</a:t>
            </a:r>
            <a:br>
              <a:rPr lang="nn-NO" sz="2400"/>
            </a:br>
            <a:r>
              <a:rPr lang="nn-NO" sz="2000"/>
              <a:t>Prosentdel med økonomiske vanskar* etter kommune 2021</a:t>
            </a:r>
            <a:br>
              <a:rPr lang="nn-NO" sz="2400"/>
            </a:br>
            <a:endParaRPr lang="nn-NO" sz="2400"/>
          </a:p>
        </p:txBody>
      </p:sp>
      <p:sp>
        <p:nvSpPr>
          <p:cNvPr id="5" name="Plassholder for innhold 4">
            <a:extLst>
              <a:ext uri="{FF2B5EF4-FFF2-40B4-BE49-F238E27FC236}">
                <a16:creationId xmlns:a16="http://schemas.microsoft.com/office/drawing/2014/main" id="{8FD9108F-5090-8FFD-9192-CDA0D2A595D4}"/>
              </a:ext>
            </a:extLst>
          </p:cNvPr>
          <p:cNvSpPr>
            <a:spLocks noGrp="1"/>
          </p:cNvSpPr>
          <p:nvPr>
            <p:ph type="body" sz="quarter" idx="17"/>
          </p:nvPr>
        </p:nvSpPr>
        <p:spPr/>
        <p:txBody>
          <a:bodyPr/>
          <a:lstStyle/>
          <a:p>
            <a:pPr marL="0" indent="0">
              <a:lnSpc>
                <a:spcPct val="107000"/>
              </a:lnSpc>
              <a:spcAft>
                <a:spcPts val="800"/>
              </a:spcAft>
              <a:buNone/>
            </a:pPr>
            <a:r>
              <a:rPr lang="nn-NO" sz="1000"/>
              <a:t>					</a:t>
            </a:r>
          </a:p>
          <a:p>
            <a:pPr marL="0" indent="0">
              <a:buNone/>
            </a:pPr>
            <a:endParaRPr lang="nn-NO" sz="1000"/>
          </a:p>
        </p:txBody>
      </p:sp>
      <p:graphicFrame>
        <p:nvGraphicFramePr>
          <p:cNvPr id="3" name="Diagram 2" descr="Folkehelseundersøkinga 2021 - prosentdel med økonomiske vanskar etter kommune">
            <a:extLst>
              <a:ext uri="{FF2B5EF4-FFF2-40B4-BE49-F238E27FC236}">
                <a16:creationId xmlns:a16="http://schemas.microsoft.com/office/drawing/2014/main" id="{9763C5C7-FC4B-7123-0992-CCEAC54C7B1C}"/>
              </a:ext>
            </a:extLst>
          </p:cNvPr>
          <p:cNvGraphicFramePr>
            <a:graphicFrameLocks/>
          </p:cNvGraphicFramePr>
          <p:nvPr>
            <p:extLst>
              <p:ext uri="{D42A27DB-BD31-4B8C-83A1-F6EECF244321}">
                <p14:modId xmlns:p14="http://schemas.microsoft.com/office/powerpoint/2010/main" val="1230329262"/>
              </p:ext>
            </p:extLst>
          </p:nvPr>
        </p:nvGraphicFramePr>
        <p:xfrm>
          <a:off x="337358" y="1314121"/>
          <a:ext cx="8270152" cy="3585443"/>
        </p:xfrm>
        <a:graphic>
          <a:graphicData uri="http://schemas.openxmlformats.org/drawingml/2006/chart">
            <c:chart xmlns:c="http://schemas.openxmlformats.org/drawingml/2006/chart" xmlns:r="http://schemas.openxmlformats.org/officeDocument/2006/relationships" r:id="rId2"/>
          </a:graphicData>
        </a:graphic>
      </p:graphicFrame>
      <p:sp>
        <p:nvSpPr>
          <p:cNvPr id="7" name="TekstSylinder 6">
            <a:extLst>
              <a:ext uri="{FF2B5EF4-FFF2-40B4-BE49-F238E27FC236}">
                <a16:creationId xmlns:a16="http://schemas.microsoft.com/office/drawing/2014/main" id="{5D0E5893-9E4D-2C1F-4D1C-219B341CFA1D}"/>
              </a:ext>
            </a:extLst>
          </p:cNvPr>
          <p:cNvSpPr txBox="1"/>
          <p:nvPr/>
        </p:nvSpPr>
        <p:spPr>
          <a:xfrm>
            <a:off x="223164" y="4436423"/>
            <a:ext cx="4249270" cy="553998"/>
          </a:xfrm>
          <a:prstGeom prst="rect">
            <a:avLst/>
          </a:prstGeom>
          <a:noFill/>
        </p:spPr>
        <p:txBody>
          <a:bodyPr wrap="square" rtlCol="0">
            <a:spAutoFit/>
          </a:bodyPr>
          <a:lstStyle/>
          <a:p>
            <a:r>
              <a:rPr lang="nb-NO" sz="1000"/>
              <a:t>* Del som har svart at det er «Svært </a:t>
            </a:r>
            <a:r>
              <a:rPr lang="nb-NO" sz="1000" err="1"/>
              <a:t>vanskeleg</a:t>
            </a:r>
            <a:r>
              <a:rPr lang="nb-NO" sz="1000"/>
              <a:t>», «</a:t>
            </a:r>
            <a:r>
              <a:rPr lang="nb-NO" sz="1000" err="1"/>
              <a:t>Vanskeleg</a:t>
            </a:r>
            <a:r>
              <a:rPr lang="nb-NO" sz="1000"/>
              <a:t>» eller «Forholdsvis </a:t>
            </a:r>
            <a:r>
              <a:rPr lang="nb-NO" sz="1000" err="1"/>
              <a:t>vanskeleg</a:t>
            </a:r>
            <a:r>
              <a:rPr lang="nb-NO" sz="1000"/>
              <a:t>» å få pengene til å strekke til i det </a:t>
            </a:r>
            <a:r>
              <a:rPr lang="nb-NO" sz="1000" err="1"/>
              <a:t>daglege</a:t>
            </a:r>
            <a:r>
              <a:rPr lang="nb-NO" sz="1000"/>
              <a:t>.  </a:t>
            </a:r>
          </a:p>
        </p:txBody>
      </p:sp>
    </p:spTree>
    <p:extLst>
      <p:ext uri="{BB962C8B-B14F-4D97-AF65-F5344CB8AC3E}">
        <p14:creationId xmlns:p14="http://schemas.microsoft.com/office/powerpoint/2010/main" val="13056612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2F4B6BDD-0A74-628C-EEDB-3D850893B3DE}"/>
              </a:ext>
            </a:extLst>
          </p:cNvPr>
          <p:cNvSpPr>
            <a:spLocks noGrp="1"/>
          </p:cNvSpPr>
          <p:nvPr>
            <p:ph type="title"/>
          </p:nvPr>
        </p:nvSpPr>
        <p:spPr>
          <a:xfrm>
            <a:off x="465729" y="440100"/>
            <a:ext cx="8288938" cy="554129"/>
          </a:xfrm>
        </p:spPr>
        <p:txBody>
          <a:bodyPr/>
          <a:lstStyle/>
          <a:p>
            <a:r>
              <a:rPr lang="nn-NO" dirty="0"/>
              <a:t>Låginntekt</a:t>
            </a:r>
          </a:p>
        </p:txBody>
      </p:sp>
      <p:sp>
        <p:nvSpPr>
          <p:cNvPr id="7" name="Plassholder for tekst 6">
            <a:extLst>
              <a:ext uri="{FF2B5EF4-FFF2-40B4-BE49-F238E27FC236}">
                <a16:creationId xmlns:a16="http://schemas.microsoft.com/office/drawing/2014/main" id="{D5421053-033D-B899-6FB8-9CA1E818819F}"/>
              </a:ext>
            </a:extLst>
          </p:cNvPr>
          <p:cNvSpPr>
            <a:spLocks noGrp="1"/>
          </p:cNvSpPr>
          <p:nvPr>
            <p:ph type="body" sz="quarter" idx="4294967295"/>
          </p:nvPr>
        </p:nvSpPr>
        <p:spPr>
          <a:xfrm>
            <a:off x="791028" y="1262063"/>
            <a:ext cx="3292021" cy="414337"/>
          </a:xfrm>
        </p:spPr>
        <p:txBody>
          <a:bodyPr vert="horz" lIns="36000" tIns="18000" rIns="36000" bIns="18000" rtlCol="0" anchor="t">
            <a:noAutofit/>
          </a:bodyPr>
          <a:lstStyle/>
          <a:p>
            <a:pPr marL="0" indent="0">
              <a:buNone/>
            </a:pPr>
            <a:r>
              <a:rPr lang="nn-NO" dirty="0"/>
              <a:t>Hushaldningar med låginntekt</a:t>
            </a:r>
            <a:endParaRPr lang="nb-NO" dirty="0"/>
          </a:p>
        </p:txBody>
      </p:sp>
      <p:sp>
        <p:nvSpPr>
          <p:cNvPr id="8" name="Plassholder for tekst 7">
            <a:extLst>
              <a:ext uri="{FF2B5EF4-FFF2-40B4-BE49-F238E27FC236}">
                <a16:creationId xmlns:a16="http://schemas.microsoft.com/office/drawing/2014/main" id="{42DDE88D-B465-06AA-939C-C8EF41D0F95F}"/>
              </a:ext>
            </a:extLst>
          </p:cNvPr>
          <p:cNvSpPr>
            <a:spLocks noGrp="1"/>
          </p:cNvSpPr>
          <p:nvPr>
            <p:ph type="body" sz="quarter" idx="4294967295"/>
          </p:nvPr>
        </p:nvSpPr>
        <p:spPr>
          <a:xfrm>
            <a:off x="4642637" y="1285630"/>
            <a:ext cx="3435068" cy="414337"/>
          </a:xfrm>
        </p:spPr>
        <p:txBody>
          <a:bodyPr vert="horz" lIns="36000" tIns="18000" rIns="36000" bIns="18000" rtlCol="0" anchor="t">
            <a:noAutofit/>
          </a:bodyPr>
          <a:lstStyle/>
          <a:p>
            <a:pPr marL="0" indent="0">
              <a:buNone/>
            </a:pPr>
            <a:r>
              <a:rPr lang="nn-NO"/>
              <a:t>Vedvarande låginntekt</a:t>
            </a:r>
            <a:endParaRPr lang="nb-NO"/>
          </a:p>
        </p:txBody>
      </p:sp>
      <p:graphicFrame>
        <p:nvGraphicFramePr>
          <p:cNvPr id="3" name="Tabell 2">
            <a:extLst>
              <a:ext uri="{FF2B5EF4-FFF2-40B4-BE49-F238E27FC236}">
                <a16:creationId xmlns:a16="http://schemas.microsoft.com/office/drawing/2014/main" id="{71DFAFF8-8591-85B1-FEBD-0BBD2FF9554D}"/>
              </a:ext>
            </a:extLst>
          </p:cNvPr>
          <p:cNvGraphicFramePr>
            <a:graphicFrameLocks noGrp="1"/>
          </p:cNvGraphicFramePr>
          <p:nvPr>
            <p:extLst>
              <p:ext uri="{D42A27DB-BD31-4B8C-83A1-F6EECF244321}">
                <p14:modId xmlns:p14="http://schemas.microsoft.com/office/powerpoint/2010/main" val="1744268559"/>
              </p:ext>
            </p:extLst>
          </p:nvPr>
        </p:nvGraphicFramePr>
        <p:xfrm>
          <a:off x="791028" y="1712938"/>
          <a:ext cx="3292021" cy="2774315"/>
        </p:xfrm>
        <a:graphic>
          <a:graphicData uri="http://schemas.openxmlformats.org/drawingml/2006/table">
            <a:tbl>
              <a:tblPr firstRow="1"/>
              <a:tblGrid>
                <a:gridCol w="1662253">
                  <a:extLst>
                    <a:ext uri="{9D8B030D-6E8A-4147-A177-3AD203B41FA5}">
                      <a16:colId xmlns:a16="http://schemas.microsoft.com/office/drawing/2014/main" val="1884883317"/>
                    </a:ext>
                  </a:extLst>
                </a:gridCol>
                <a:gridCol w="543256">
                  <a:extLst>
                    <a:ext uri="{9D8B030D-6E8A-4147-A177-3AD203B41FA5}">
                      <a16:colId xmlns:a16="http://schemas.microsoft.com/office/drawing/2014/main" val="3927571671"/>
                    </a:ext>
                  </a:extLst>
                </a:gridCol>
                <a:gridCol w="543256">
                  <a:extLst>
                    <a:ext uri="{9D8B030D-6E8A-4147-A177-3AD203B41FA5}">
                      <a16:colId xmlns:a16="http://schemas.microsoft.com/office/drawing/2014/main" val="134373213"/>
                    </a:ext>
                  </a:extLst>
                </a:gridCol>
                <a:gridCol w="543256">
                  <a:extLst>
                    <a:ext uri="{9D8B030D-6E8A-4147-A177-3AD203B41FA5}">
                      <a16:colId xmlns:a16="http://schemas.microsoft.com/office/drawing/2014/main" val="3516051498"/>
                    </a:ext>
                  </a:extLst>
                </a:gridCol>
              </a:tblGrid>
              <a:tr h="545465">
                <a:tc gridSpan="4">
                  <a:txBody>
                    <a:bodyPr/>
                    <a:lstStyle/>
                    <a:p>
                      <a:pPr algn="ctr" fontAlgn="b"/>
                      <a:r>
                        <a:rPr lang="nn-NO" sz="900" b="1" i="0" u="none" strike="noStrike" dirty="0">
                          <a:solidFill>
                            <a:srgbClr val="000000"/>
                          </a:solidFill>
                          <a:effectLst/>
                          <a:latin typeface="Poppins" panose="00000500000000000000" pitchFamily="2" charset="0"/>
                        </a:rPr>
                        <a:t>Personar under 18 år i </a:t>
                      </a:r>
                      <a:r>
                        <a:rPr lang="nn-NO" sz="900" b="1" i="0" u="none" strike="noStrike" dirty="0" err="1">
                          <a:solidFill>
                            <a:srgbClr val="000000"/>
                          </a:solidFill>
                          <a:effectLst/>
                          <a:latin typeface="Poppins" panose="00000500000000000000" pitchFamily="2" charset="0"/>
                        </a:rPr>
                        <a:t>hushaldningar</a:t>
                      </a:r>
                      <a:r>
                        <a:rPr lang="nn-NO" sz="900" b="1" i="0" u="none" strike="noStrike" dirty="0">
                          <a:solidFill>
                            <a:srgbClr val="000000"/>
                          </a:solidFill>
                          <a:effectLst/>
                          <a:latin typeface="Poppins" panose="00000500000000000000" pitchFamily="2" charset="0"/>
                        </a:rPr>
                        <a:t> med låg inntekt (prosentdel) (OECD-skala 60 prosent)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hMerge="1">
                  <a:txBody>
                    <a:bodyPr/>
                    <a:lstStyle/>
                    <a:p>
                      <a:endParaRPr lang="nn-NO"/>
                    </a:p>
                  </a:txBody>
                  <a:tcPr/>
                </a:tc>
                <a:tc hMerge="1">
                  <a:txBody>
                    <a:bodyPr/>
                    <a:lstStyle/>
                    <a:p>
                      <a:endParaRPr lang="nn-NO"/>
                    </a:p>
                  </a:txBody>
                  <a:tcPr/>
                </a:tc>
                <a:tc hMerge="1">
                  <a:txBody>
                    <a:bodyPr/>
                    <a:lstStyle/>
                    <a:p>
                      <a:endParaRPr lang="nn-NO"/>
                    </a:p>
                  </a:txBody>
                  <a:tcPr/>
                </a:tc>
                <a:extLst>
                  <a:ext uri="{0D108BD9-81ED-4DB2-BD59-A6C34878D82A}">
                    <a16:rowId xmlns:a16="http://schemas.microsoft.com/office/drawing/2014/main" val="1809273138"/>
                  </a:ext>
                </a:extLst>
              </a:tr>
              <a:tr h="247650">
                <a:tc>
                  <a:txBody>
                    <a:bodyPr/>
                    <a:lstStyle/>
                    <a:p>
                      <a:pPr algn="l" fontAlgn="b"/>
                      <a:r>
                        <a:rPr lang="nb-NO" sz="1000" b="0" i="0" u="none" strike="noStrike" dirty="0">
                          <a:solidFill>
                            <a:srgbClr val="000000"/>
                          </a:solidFill>
                          <a:effectLst/>
                          <a:latin typeface="Poppins" panose="00000500000000000000" pitchFamily="2"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1" i="0" u="none" strike="noStrike" dirty="0">
                          <a:solidFill>
                            <a:srgbClr val="000000"/>
                          </a:solidFill>
                          <a:effectLst/>
                          <a:latin typeface="Poppins" panose="00000500000000000000" pitchFamily="2" charset="0"/>
                        </a:rPr>
                        <a:t>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1" i="0" u="none" strike="noStrike">
                          <a:solidFill>
                            <a:srgbClr val="000000"/>
                          </a:solidFill>
                          <a:effectLst/>
                          <a:latin typeface="Poppins" panose="00000500000000000000" pitchFamily="2" charset="0"/>
                        </a:rPr>
                        <a:t>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1" i="0" u="none" strike="noStrike">
                          <a:solidFill>
                            <a:srgbClr val="000000"/>
                          </a:solidFill>
                          <a:effectLst/>
                          <a:latin typeface="Poppins" panose="00000500000000000000" pitchFamily="2" charset="0"/>
                        </a:rPr>
                        <a:t>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2348246"/>
                  </a:ext>
                </a:extLst>
              </a:tr>
              <a:tr h="247650">
                <a:tc>
                  <a:txBody>
                    <a:bodyPr/>
                    <a:lstStyle/>
                    <a:p>
                      <a:pPr algn="l" fontAlgn="b"/>
                      <a:r>
                        <a:rPr lang="nb-NO" sz="1000" b="0" i="0" u="none" strike="noStrike" dirty="0">
                          <a:solidFill>
                            <a:srgbClr val="000000"/>
                          </a:solidFill>
                          <a:effectLst/>
                          <a:latin typeface="Poppins" panose="00000500000000000000" pitchFamily="2" charset="0"/>
                        </a:rPr>
                        <a:t>Kristiansund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16,6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15,7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15,2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4669169"/>
                  </a:ext>
                </a:extLst>
              </a:tr>
              <a:tr h="247650">
                <a:tc>
                  <a:txBody>
                    <a:bodyPr/>
                    <a:lstStyle/>
                    <a:p>
                      <a:pPr algn="l" fontAlgn="b"/>
                      <a:r>
                        <a:rPr lang="nb-NO" sz="1000" b="0" i="0" u="none" strike="noStrike">
                          <a:solidFill>
                            <a:srgbClr val="000000"/>
                          </a:solidFill>
                          <a:effectLst/>
                          <a:latin typeface="Poppins" panose="00000500000000000000" pitchFamily="2" charset="0"/>
                        </a:rPr>
                        <a:t>Averøy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11,1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12,8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11,5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6116165"/>
                  </a:ext>
                </a:extLst>
              </a:tr>
              <a:tr h="247650">
                <a:tc>
                  <a:txBody>
                    <a:bodyPr/>
                    <a:lstStyle/>
                    <a:p>
                      <a:pPr algn="l" fontAlgn="b"/>
                      <a:r>
                        <a:rPr lang="nb-NO" sz="1000" b="0" i="0" u="none" strike="noStrike" dirty="0">
                          <a:solidFill>
                            <a:srgbClr val="000000"/>
                          </a:solidFill>
                          <a:effectLst/>
                          <a:latin typeface="Poppins" panose="00000500000000000000" pitchFamily="2" charset="0"/>
                        </a:rPr>
                        <a:t>Gjemnes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10,9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11,2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13,0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3168745"/>
                  </a:ext>
                </a:extLst>
              </a:tr>
              <a:tr h="247650">
                <a:tc>
                  <a:txBody>
                    <a:bodyPr/>
                    <a:lstStyle/>
                    <a:p>
                      <a:pPr algn="l" fontAlgn="b"/>
                      <a:r>
                        <a:rPr lang="nb-NO" sz="1000" b="0" i="0" u="none" strike="noStrike">
                          <a:solidFill>
                            <a:srgbClr val="000000"/>
                          </a:solidFill>
                          <a:effectLst/>
                          <a:latin typeface="Poppins" panose="00000500000000000000" pitchFamily="2" charset="0"/>
                        </a:rPr>
                        <a:t>Tingvoll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16,0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15,1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16,5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2057850"/>
                  </a:ext>
                </a:extLst>
              </a:tr>
              <a:tr h="247650">
                <a:tc>
                  <a:txBody>
                    <a:bodyPr/>
                    <a:lstStyle/>
                    <a:p>
                      <a:pPr algn="l" fontAlgn="b"/>
                      <a:r>
                        <a:rPr lang="nb-NO" sz="1000" b="0" i="0" u="none" strike="noStrike">
                          <a:solidFill>
                            <a:srgbClr val="000000"/>
                          </a:solidFill>
                          <a:effectLst/>
                          <a:latin typeface="Poppins" panose="00000500000000000000" pitchFamily="2" charset="0"/>
                        </a:rPr>
                        <a:t>Sunndal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15,6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16,0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2999680"/>
                  </a:ext>
                </a:extLst>
              </a:tr>
              <a:tr h="247650">
                <a:tc>
                  <a:txBody>
                    <a:bodyPr/>
                    <a:lstStyle/>
                    <a:p>
                      <a:pPr algn="l" fontAlgn="b"/>
                      <a:r>
                        <a:rPr lang="nb-NO" sz="1000" b="0" i="0" u="none" strike="noStrike">
                          <a:solidFill>
                            <a:srgbClr val="000000"/>
                          </a:solidFill>
                          <a:effectLst/>
                          <a:latin typeface="Poppins" panose="00000500000000000000" pitchFamily="2" charset="0"/>
                        </a:rPr>
                        <a:t>Surnadal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13,0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14,3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14,4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4136583"/>
                  </a:ext>
                </a:extLst>
              </a:tr>
              <a:tr h="247650">
                <a:tc>
                  <a:txBody>
                    <a:bodyPr/>
                    <a:lstStyle/>
                    <a:p>
                      <a:pPr algn="l" fontAlgn="b"/>
                      <a:r>
                        <a:rPr lang="nb-NO" sz="1000" b="0" i="0" u="none" strike="noStrike">
                          <a:solidFill>
                            <a:srgbClr val="000000"/>
                          </a:solidFill>
                          <a:effectLst/>
                          <a:latin typeface="Poppins" panose="00000500000000000000" pitchFamily="2" charset="0"/>
                        </a:rPr>
                        <a:t>Smøla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14,6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11,2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2351988"/>
                  </a:ext>
                </a:extLst>
              </a:tr>
              <a:tr h="247650">
                <a:tc>
                  <a:txBody>
                    <a:bodyPr/>
                    <a:lstStyle/>
                    <a:p>
                      <a:pPr algn="l" fontAlgn="b"/>
                      <a:r>
                        <a:rPr lang="nb-NO" sz="1000" b="0" i="0" u="none" strike="noStrike">
                          <a:solidFill>
                            <a:srgbClr val="000000"/>
                          </a:solidFill>
                          <a:effectLst/>
                          <a:latin typeface="Poppins" panose="00000500000000000000" pitchFamily="2" charset="0"/>
                        </a:rPr>
                        <a:t>Aure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18,7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17,4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dirty="0">
                          <a:solidFill>
                            <a:srgbClr val="000000"/>
                          </a:solidFill>
                          <a:effectLst/>
                          <a:latin typeface="Poppins" panose="00000500000000000000" pitchFamily="2" charset="0"/>
                        </a:rPr>
                        <a:t>15,8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6232821"/>
                  </a:ext>
                </a:extLst>
              </a:tr>
            </a:tbl>
          </a:graphicData>
        </a:graphic>
      </p:graphicFrame>
      <p:graphicFrame>
        <p:nvGraphicFramePr>
          <p:cNvPr id="2" name="Tabell 1">
            <a:extLst>
              <a:ext uri="{FF2B5EF4-FFF2-40B4-BE49-F238E27FC236}">
                <a16:creationId xmlns:a16="http://schemas.microsoft.com/office/drawing/2014/main" id="{82E9304C-3BD4-A723-6FA1-16E8EFC3585C}"/>
              </a:ext>
            </a:extLst>
          </p:cNvPr>
          <p:cNvGraphicFramePr>
            <a:graphicFrameLocks noGrp="1"/>
          </p:cNvGraphicFramePr>
          <p:nvPr>
            <p:extLst>
              <p:ext uri="{D42A27DB-BD31-4B8C-83A1-F6EECF244321}">
                <p14:modId xmlns:p14="http://schemas.microsoft.com/office/powerpoint/2010/main" val="25845657"/>
              </p:ext>
            </p:extLst>
          </p:nvPr>
        </p:nvGraphicFramePr>
        <p:xfrm>
          <a:off x="4642637" y="1722612"/>
          <a:ext cx="3505705" cy="2764641"/>
        </p:xfrm>
        <a:graphic>
          <a:graphicData uri="http://schemas.openxmlformats.org/drawingml/2006/table">
            <a:tbl>
              <a:tblPr firstRow="1"/>
              <a:tblGrid>
                <a:gridCol w="1024923">
                  <a:extLst>
                    <a:ext uri="{9D8B030D-6E8A-4147-A177-3AD203B41FA5}">
                      <a16:colId xmlns:a16="http://schemas.microsoft.com/office/drawing/2014/main" val="128541428"/>
                    </a:ext>
                  </a:extLst>
                </a:gridCol>
                <a:gridCol w="803634">
                  <a:extLst>
                    <a:ext uri="{9D8B030D-6E8A-4147-A177-3AD203B41FA5}">
                      <a16:colId xmlns:a16="http://schemas.microsoft.com/office/drawing/2014/main" val="1481803480"/>
                    </a:ext>
                  </a:extLst>
                </a:gridCol>
                <a:gridCol w="873514">
                  <a:extLst>
                    <a:ext uri="{9D8B030D-6E8A-4147-A177-3AD203B41FA5}">
                      <a16:colId xmlns:a16="http://schemas.microsoft.com/office/drawing/2014/main" val="2732071893"/>
                    </a:ext>
                  </a:extLst>
                </a:gridCol>
                <a:gridCol w="803634">
                  <a:extLst>
                    <a:ext uri="{9D8B030D-6E8A-4147-A177-3AD203B41FA5}">
                      <a16:colId xmlns:a16="http://schemas.microsoft.com/office/drawing/2014/main" val="2288596580"/>
                    </a:ext>
                  </a:extLst>
                </a:gridCol>
              </a:tblGrid>
              <a:tr h="535791">
                <a:tc gridSpan="4">
                  <a:txBody>
                    <a:bodyPr/>
                    <a:lstStyle/>
                    <a:p>
                      <a:pPr algn="ctr" fontAlgn="b"/>
                      <a:r>
                        <a:rPr lang="nn-NO" sz="1000" b="1" i="0" u="none" strike="noStrike" dirty="0">
                          <a:solidFill>
                            <a:srgbClr val="000000"/>
                          </a:solidFill>
                          <a:effectLst/>
                          <a:latin typeface="Poppins" panose="00000500000000000000" pitchFamily="2" charset="0"/>
                        </a:rPr>
                        <a:t>Tal personar med vedvarande låginntekt </a:t>
                      </a:r>
                    </a:p>
                    <a:p>
                      <a:pPr algn="ctr" fontAlgn="b"/>
                      <a:r>
                        <a:rPr lang="nn-NO" sz="1000" b="1" i="0" u="none" strike="noStrike" dirty="0">
                          <a:solidFill>
                            <a:srgbClr val="000000"/>
                          </a:solidFill>
                          <a:effectLst/>
                          <a:latin typeface="Poppins" panose="00000500000000000000" pitchFamily="2" charset="0"/>
                        </a:rPr>
                        <a:t>(EU-skala 60 prosent)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hMerge="1">
                  <a:txBody>
                    <a:bodyPr/>
                    <a:lstStyle/>
                    <a:p>
                      <a:endParaRPr lang="nn-NO"/>
                    </a:p>
                  </a:txBody>
                  <a:tcPr/>
                </a:tc>
                <a:tc hMerge="1">
                  <a:txBody>
                    <a:bodyPr/>
                    <a:lstStyle/>
                    <a:p>
                      <a:endParaRPr lang="nn-NO"/>
                    </a:p>
                  </a:txBody>
                  <a:tcPr/>
                </a:tc>
                <a:tc hMerge="1">
                  <a:txBody>
                    <a:bodyPr/>
                    <a:lstStyle/>
                    <a:p>
                      <a:endParaRPr lang="nn-NO"/>
                    </a:p>
                  </a:txBody>
                  <a:tcPr/>
                </a:tc>
                <a:extLst>
                  <a:ext uri="{0D108BD9-81ED-4DB2-BD59-A6C34878D82A}">
                    <a16:rowId xmlns:a16="http://schemas.microsoft.com/office/drawing/2014/main" val="969170263"/>
                  </a:ext>
                </a:extLst>
              </a:tr>
              <a:tr h="247650">
                <a:tc>
                  <a:txBody>
                    <a:bodyPr/>
                    <a:lstStyle/>
                    <a:p>
                      <a:pPr algn="l" fontAlgn="b"/>
                      <a:r>
                        <a:rPr lang="nb-NO" sz="1100" b="0" i="0" u="none" strike="noStrike">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000" b="1" i="0" u="none" strike="noStrike">
                          <a:solidFill>
                            <a:srgbClr val="000000"/>
                          </a:solidFill>
                          <a:effectLst/>
                          <a:latin typeface="Poppins" panose="00000500000000000000" pitchFamily="2" charset="0"/>
                        </a:rPr>
                        <a:t>2017-2019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000" b="1" i="0" u="none" strike="noStrike">
                          <a:solidFill>
                            <a:srgbClr val="000000"/>
                          </a:solidFill>
                          <a:effectLst/>
                          <a:latin typeface="Poppins" panose="00000500000000000000" pitchFamily="2" charset="0"/>
                        </a:rPr>
                        <a:t>2018-2020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nb-NO" sz="1000" b="1" i="0" u="none" strike="noStrike">
                          <a:solidFill>
                            <a:srgbClr val="000000"/>
                          </a:solidFill>
                          <a:effectLst/>
                          <a:latin typeface="Poppins" panose="00000500000000000000" pitchFamily="2" charset="0"/>
                        </a:rPr>
                        <a:t>2019-2021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36745534"/>
                  </a:ext>
                </a:extLst>
              </a:tr>
              <a:tr h="247650">
                <a:tc>
                  <a:txBody>
                    <a:bodyPr/>
                    <a:lstStyle/>
                    <a:p>
                      <a:pPr algn="l" fontAlgn="b"/>
                      <a:r>
                        <a:rPr lang="nb-NO" sz="1000" b="0" i="0" u="none" strike="noStrike">
                          <a:solidFill>
                            <a:srgbClr val="000000"/>
                          </a:solidFill>
                          <a:effectLst/>
                          <a:latin typeface="Poppins" panose="00000500000000000000" pitchFamily="2" charset="0"/>
                        </a:rPr>
                        <a:t>Kristiansund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2271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2331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2272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3355068"/>
                  </a:ext>
                </a:extLst>
              </a:tr>
              <a:tr h="247650">
                <a:tc>
                  <a:txBody>
                    <a:bodyPr/>
                    <a:lstStyle/>
                    <a:p>
                      <a:pPr algn="l" fontAlgn="b"/>
                      <a:r>
                        <a:rPr lang="nb-NO" sz="1000" b="0" i="0" u="none" strike="noStrike">
                          <a:solidFill>
                            <a:srgbClr val="000000"/>
                          </a:solidFill>
                          <a:effectLst/>
                          <a:latin typeface="Poppins" panose="00000500000000000000" pitchFamily="2" charset="0"/>
                        </a:rPr>
                        <a:t>Averøy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425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422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411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8018088"/>
                  </a:ext>
                </a:extLst>
              </a:tr>
              <a:tr h="247650">
                <a:tc>
                  <a:txBody>
                    <a:bodyPr/>
                    <a:lstStyle/>
                    <a:p>
                      <a:pPr algn="l" fontAlgn="b"/>
                      <a:r>
                        <a:rPr lang="nb-NO" sz="1000" b="0" i="0" u="none" strike="noStrike">
                          <a:solidFill>
                            <a:srgbClr val="000000"/>
                          </a:solidFill>
                          <a:effectLst/>
                          <a:latin typeface="Poppins" panose="00000500000000000000" pitchFamily="2" charset="0"/>
                        </a:rPr>
                        <a:t>Gjemnes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189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188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172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571903"/>
                  </a:ext>
                </a:extLst>
              </a:tr>
              <a:tr h="247650">
                <a:tc>
                  <a:txBody>
                    <a:bodyPr/>
                    <a:lstStyle/>
                    <a:p>
                      <a:pPr algn="l" fontAlgn="b"/>
                      <a:r>
                        <a:rPr lang="nb-NO" sz="1000" b="0" i="0" u="none" strike="noStrike">
                          <a:solidFill>
                            <a:srgbClr val="000000"/>
                          </a:solidFill>
                          <a:effectLst/>
                          <a:latin typeface="Poppins" panose="00000500000000000000" pitchFamily="2" charset="0"/>
                        </a:rPr>
                        <a:t>Tingvoll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244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1724814"/>
                  </a:ext>
                </a:extLst>
              </a:tr>
              <a:tr h="247650">
                <a:tc>
                  <a:txBody>
                    <a:bodyPr/>
                    <a:lstStyle/>
                    <a:p>
                      <a:pPr algn="l" fontAlgn="b"/>
                      <a:r>
                        <a:rPr lang="nb-NO" sz="1000" b="0" i="0" u="none" strike="noStrike">
                          <a:solidFill>
                            <a:srgbClr val="000000"/>
                          </a:solidFill>
                          <a:effectLst/>
                          <a:latin typeface="Poppins" panose="00000500000000000000" pitchFamily="2" charset="0"/>
                        </a:rPr>
                        <a:t>Sunndal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541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511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505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2758228"/>
                  </a:ext>
                </a:extLst>
              </a:tr>
              <a:tr h="247650">
                <a:tc>
                  <a:txBody>
                    <a:bodyPr/>
                    <a:lstStyle/>
                    <a:p>
                      <a:pPr algn="l" fontAlgn="b"/>
                      <a:r>
                        <a:rPr lang="nb-NO" sz="1000" b="0" i="0" u="none" strike="noStrike">
                          <a:solidFill>
                            <a:srgbClr val="000000"/>
                          </a:solidFill>
                          <a:effectLst/>
                          <a:latin typeface="Poppins" panose="00000500000000000000" pitchFamily="2" charset="0"/>
                        </a:rPr>
                        <a:t>Surnadal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441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461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472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3410981"/>
                  </a:ext>
                </a:extLst>
              </a:tr>
              <a:tr h="247650">
                <a:tc>
                  <a:txBody>
                    <a:bodyPr/>
                    <a:lstStyle/>
                    <a:p>
                      <a:pPr algn="l" fontAlgn="b"/>
                      <a:r>
                        <a:rPr lang="nb-NO" sz="1000" b="0" i="0" u="none" strike="noStrike">
                          <a:solidFill>
                            <a:srgbClr val="000000"/>
                          </a:solidFill>
                          <a:effectLst/>
                          <a:latin typeface="Poppins" panose="00000500000000000000" pitchFamily="2" charset="0"/>
                        </a:rPr>
                        <a:t>Smøla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172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174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153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19355344"/>
                  </a:ext>
                </a:extLst>
              </a:tr>
              <a:tr h="247650">
                <a:tc>
                  <a:txBody>
                    <a:bodyPr/>
                    <a:lstStyle/>
                    <a:p>
                      <a:pPr algn="l" fontAlgn="b"/>
                      <a:r>
                        <a:rPr lang="nb-NO" sz="1000" b="0" i="0" u="none" strike="noStrike">
                          <a:solidFill>
                            <a:srgbClr val="000000"/>
                          </a:solidFill>
                          <a:effectLst/>
                          <a:latin typeface="Poppins" panose="00000500000000000000" pitchFamily="2" charset="0"/>
                        </a:rPr>
                        <a:t>Aure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395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panose="00000500000000000000" pitchFamily="2" charset="0"/>
                        </a:rPr>
                        <a:t>341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dirty="0">
                          <a:solidFill>
                            <a:srgbClr val="000000"/>
                          </a:solidFill>
                          <a:effectLst/>
                          <a:latin typeface="Poppins" panose="00000500000000000000" pitchFamily="2" charset="0"/>
                        </a:rPr>
                        <a:t>284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8380554"/>
                  </a:ext>
                </a:extLst>
              </a:tr>
            </a:tbl>
          </a:graphicData>
        </a:graphic>
      </p:graphicFrame>
    </p:spTree>
    <p:extLst>
      <p:ext uri="{BB962C8B-B14F-4D97-AF65-F5344CB8AC3E}">
        <p14:creationId xmlns:p14="http://schemas.microsoft.com/office/powerpoint/2010/main" val="32131270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descr="Kart over delen av befolkning i alderen 20-66 år som står utanfor arbeid og utdanning, som mottar trygd eller ingen stønadar/trygd">
            <a:extLst>
              <a:ext uri="{FF2B5EF4-FFF2-40B4-BE49-F238E27FC236}">
                <a16:creationId xmlns:a16="http://schemas.microsoft.com/office/drawing/2014/main" id="{28874001-44D4-B1B7-01A9-02156454AA6F}"/>
              </a:ext>
            </a:extLst>
          </p:cNvPr>
          <p:cNvPicPr>
            <a:picLocks noChangeAspect="1"/>
          </p:cNvPicPr>
          <p:nvPr/>
        </p:nvPicPr>
        <p:blipFill>
          <a:blip r:embed="rId3"/>
          <a:stretch>
            <a:fillRect/>
          </a:stretch>
        </p:blipFill>
        <p:spPr>
          <a:xfrm>
            <a:off x="875644" y="616869"/>
            <a:ext cx="7134306" cy="3909761"/>
          </a:xfrm>
          <a:prstGeom prst="rect">
            <a:avLst/>
          </a:prstGeom>
        </p:spPr>
      </p:pic>
      <p:sp>
        <p:nvSpPr>
          <p:cNvPr id="5" name="Tittel 4">
            <a:extLst>
              <a:ext uri="{FF2B5EF4-FFF2-40B4-BE49-F238E27FC236}">
                <a16:creationId xmlns:a16="http://schemas.microsoft.com/office/drawing/2014/main" id="{AF0FDF6C-6617-BD9C-1BF7-3DFEE3A1AA60}"/>
              </a:ext>
            </a:extLst>
          </p:cNvPr>
          <p:cNvSpPr txBox="1">
            <a:spLocks noGrp="1"/>
          </p:cNvSpPr>
          <p:nvPr>
            <p:ph type="title" idx="4294967295"/>
          </p:nvPr>
        </p:nvSpPr>
        <p:spPr>
          <a:xfrm>
            <a:off x="7521678" y="318197"/>
            <a:ext cx="1435924"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n-NO" sz="1000" b="0" i="0" u="none" strike="noStrike" kern="1200" cap="none" spc="0" normalizeH="0" baseline="0" noProof="0" dirty="0">
                <a:ln>
                  <a:noFill/>
                </a:ln>
                <a:solidFill>
                  <a:schemeClr val="tx1"/>
                </a:solidFill>
                <a:effectLst/>
                <a:uLnTx/>
                <a:uFillTx/>
                <a:latin typeface="+mn-lt"/>
                <a:ea typeface="+mn-ea"/>
                <a:cs typeface="+mn-cs"/>
              </a:rPr>
              <a:t>Delen av befolkning i alderen 20-66 år som står utanfor arbeid og utdanning, som mottar trygd eller ingen stønadar/trygd.</a:t>
            </a:r>
          </a:p>
        </p:txBody>
      </p:sp>
    </p:spTree>
    <p:extLst>
      <p:ext uri="{BB962C8B-B14F-4D97-AF65-F5344CB8AC3E}">
        <p14:creationId xmlns:p14="http://schemas.microsoft.com/office/powerpoint/2010/main" val="66129350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8267342-3312-3B57-4707-F6DD34AC0C03}"/>
              </a:ext>
            </a:extLst>
          </p:cNvPr>
          <p:cNvSpPr>
            <a:spLocks noGrp="1"/>
          </p:cNvSpPr>
          <p:nvPr>
            <p:ph type="title"/>
          </p:nvPr>
        </p:nvSpPr>
        <p:spPr>
          <a:xfrm>
            <a:off x="-1855145" y="265610"/>
            <a:ext cx="8365334" cy="656475"/>
          </a:xfrm>
        </p:spPr>
        <p:txBody>
          <a:bodyPr/>
          <a:lstStyle/>
          <a:p>
            <a:pPr algn="ctr"/>
            <a:r>
              <a:rPr lang="nn-NO"/>
              <a:t>Innvandrarbefolkninga </a:t>
            </a:r>
          </a:p>
        </p:txBody>
      </p:sp>
      <p:graphicFrame>
        <p:nvGraphicFramePr>
          <p:cNvPr id="3" name="Tabell 2">
            <a:extLst>
              <a:ext uri="{FF2B5EF4-FFF2-40B4-BE49-F238E27FC236}">
                <a16:creationId xmlns:a16="http://schemas.microsoft.com/office/drawing/2014/main" id="{8BE6C5F5-B0F0-7D48-9C62-F5013BA374FF}"/>
              </a:ext>
            </a:extLst>
          </p:cNvPr>
          <p:cNvGraphicFramePr>
            <a:graphicFrameLocks noGrp="1"/>
          </p:cNvGraphicFramePr>
          <p:nvPr>
            <p:extLst>
              <p:ext uri="{D42A27DB-BD31-4B8C-83A1-F6EECF244321}">
                <p14:modId xmlns:p14="http://schemas.microsoft.com/office/powerpoint/2010/main" val="640837457"/>
              </p:ext>
            </p:extLst>
          </p:nvPr>
        </p:nvGraphicFramePr>
        <p:xfrm>
          <a:off x="512606" y="1145375"/>
          <a:ext cx="6466974" cy="3283864"/>
        </p:xfrm>
        <a:graphic>
          <a:graphicData uri="http://schemas.openxmlformats.org/drawingml/2006/table">
            <a:tbl>
              <a:tblPr firstRow="1"/>
              <a:tblGrid>
                <a:gridCol w="1141810">
                  <a:extLst>
                    <a:ext uri="{9D8B030D-6E8A-4147-A177-3AD203B41FA5}">
                      <a16:colId xmlns:a16="http://schemas.microsoft.com/office/drawing/2014/main" val="2367354337"/>
                    </a:ext>
                  </a:extLst>
                </a:gridCol>
                <a:gridCol w="629964">
                  <a:extLst>
                    <a:ext uri="{9D8B030D-6E8A-4147-A177-3AD203B41FA5}">
                      <a16:colId xmlns:a16="http://schemas.microsoft.com/office/drawing/2014/main" val="1517966728"/>
                    </a:ext>
                  </a:extLst>
                </a:gridCol>
                <a:gridCol w="629964">
                  <a:extLst>
                    <a:ext uri="{9D8B030D-6E8A-4147-A177-3AD203B41FA5}">
                      <a16:colId xmlns:a16="http://schemas.microsoft.com/office/drawing/2014/main" val="1626322550"/>
                    </a:ext>
                  </a:extLst>
                </a:gridCol>
                <a:gridCol w="629964">
                  <a:extLst>
                    <a:ext uri="{9D8B030D-6E8A-4147-A177-3AD203B41FA5}">
                      <a16:colId xmlns:a16="http://schemas.microsoft.com/office/drawing/2014/main" val="172265357"/>
                    </a:ext>
                  </a:extLst>
                </a:gridCol>
                <a:gridCol w="629964">
                  <a:extLst>
                    <a:ext uri="{9D8B030D-6E8A-4147-A177-3AD203B41FA5}">
                      <a16:colId xmlns:a16="http://schemas.microsoft.com/office/drawing/2014/main" val="4283601039"/>
                    </a:ext>
                  </a:extLst>
                </a:gridCol>
                <a:gridCol w="1230399">
                  <a:extLst>
                    <a:ext uri="{9D8B030D-6E8A-4147-A177-3AD203B41FA5}">
                      <a16:colId xmlns:a16="http://schemas.microsoft.com/office/drawing/2014/main" val="1335690565"/>
                    </a:ext>
                  </a:extLst>
                </a:gridCol>
                <a:gridCol w="1574909">
                  <a:extLst>
                    <a:ext uri="{9D8B030D-6E8A-4147-A177-3AD203B41FA5}">
                      <a16:colId xmlns:a16="http://schemas.microsoft.com/office/drawing/2014/main" val="95901295"/>
                    </a:ext>
                  </a:extLst>
                </a:gridCol>
              </a:tblGrid>
              <a:tr h="282777">
                <a:tc gridSpan="7">
                  <a:txBody>
                    <a:bodyPr/>
                    <a:lstStyle/>
                    <a:p>
                      <a:pPr algn="ctr" fontAlgn="b"/>
                      <a:r>
                        <a:rPr lang="nn-NO" sz="1100" b="1" i="0" u="none" strike="noStrike">
                          <a:solidFill>
                            <a:srgbClr val="000000"/>
                          </a:solidFill>
                          <a:effectLst/>
                          <a:latin typeface="Poppins" panose="00000500000000000000" pitchFamily="2" charset="0"/>
                        </a:rPr>
                        <a:t>Innvandrarar og norskfødde med innvandrarforeldre</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hMerge="1">
                  <a:txBody>
                    <a:bodyPr/>
                    <a:lstStyle/>
                    <a:p>
                      <a:endParaRPr lang="nn-NO"/>
                    </a:p>
                  </a:txBody>
                  <a:tcPr/>
                </a:tc>
                <a:tc hMerge="1">
                  <a:txBody>
                    <a:bodyPr/>
                    <a:lstStyle/>
                    <a:p>
                      <a:endParaRPr lang="nn-NO"/>
                    </a:p>
                  </a:txBody>
                  <a:tcPr/>
                </a:tc>
                <a:tc hMerge="1">
                  <a:txBody>
                    <a:bodyPr/>
                    <a:lstStyle/>
                    <a:p>
                      <a:endParaRPr lang="nn-NO"/>
                    </a:p>
                  </a:txBody>
                  <a:tcPr/>
                </a:tc>
                <a:tc hMerge="1">
                  <a:txBody>
                    <a:bodyPr/>
                    <a:lstStyle/>
                    <a:p>
                      <a:endParaRPr lang="nn-NO"/>
                    </a:p>
                  </a:txBody>
                  <a:tcPr/>
                </a:tc>
                <a:tc hMerge="1">
                  <a:txBody>
                    <a:bodyPr/>
                    <a:lstStyle/>
                    <a:p>
                      <a:endParaRPr lang="nn-NO"/>
                    </a:p>
                  </a:txBody>
                  <a:tcPr/>
                </a:tc>
                <a:tc hMerge="1">
                  <a:txBody>
                    <a:bodyPr/>
                    <a:lstStyle/>
                    <a:p>
                      <a:endParaRPr lang="nn-NO"/>
                    </a:p>
                  </a:txBody>
                  <a:tcPr/>
                </a:tc>
                <a:extLst>
                  <a:ext uri="{0D108BD9-81ED-4DB2-BD59-A6C34878D82A}">
                    <a16:rowId xmlns:a16="http://schemas.microsoft.com/office/drawing/2014/main" val="2964318465"/>
                  </a:ext>
                </a:extLst>
              </a:tr>
              <a:tr h="738871">
                <a:tc>
                  <a:txBody>
                    <a:bodyPr/>
                    <a:lstStyle/>
                    <a:p>
                      <a:pPr algn="l" fontAlgn="b"/>
                      <a:r>
                        <a:rPr lang="nb-NO" sz="900" b="0" i="0" u="none" strike="noStrike">
                          <a:solidFill>
                            <a:srgbClr val="000000"/>
                          </a:solidFill>
                          <a:effectLst/>
                          <a:latin typeface="Poppins" panose="00000500000000000000" pitchFamily="2" charset="0"/>
                        </a:rPr>
                        <a:t> </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r" fontAlgn="b"/>
                      <a:r>
                        <a:rPr lang="nb-NO" sz="1000" b="1" i="0" u="none" strike="noStrike">
                          <a:solidFill>
                            <a:srgbClr val="000000"/>
                          </a:solidFill>
                          <a:effectLst/>
                          <a:latin typeface="Poppins" panose="00000500000000000000" pitchFamily="2" charset="0"/>
                        </a:rPr>
                        <a:t>2020</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r" fontAlgn="b"/>
                      <a:r>
                        <a:rPr lang="nb-NO" sz="1000" b="1" i="0" u="none" strike="noStrike">
                          <a:solidFill>
                            <a:srgbClr val="000000"/>
                          </a:solidFill>
                          <a:effectLst/>
                          <a:latin typeface="Poppins" panose="00000500000000000000" pitchFamily="2" charset="0"/>
                        </a:rPr>
                        <a:t>2021</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r" fontAlgn="b"/>
                      <a:r>
                        <a:rPr lang="nb-NO" sz="1000" b="1" i="0" u="none" strike="noStrike">
                          <a:solidFill>
                            <a:srgbClr val="000000"/>
                          </a:solidFill>
                          <a:effectLst/>
                          <a:latin typeface="Poppins" panose="00000500000000000000" pitchFamily="2" charset="0"/>
                        </a:rPr>
                        <a:t>2022</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r" fontAlgn="b"/>
                      <a:r>
                        <a:rPr lang="nb-NO" sz="1000" b="1" i="0" u="none" strike="noStrike">
                          <a:solidFill>
                            <a:srgbClr val="000000"/>
                          </a:solidFill>
                          <a:effectLst/>
                          <a:latin typeface="Poppins" panose="00000500000000000000" pitchFamily="2" charset="0"/>
                        </a:rPr>
                        <a:t>2023</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l" fontAlgn="b"/>
                      <a:r>
                        <a:rPr lang="nb-NO" sz="1000" b="1" i="0" u="none" strike="noStrike">
                          <a:solidFill>
                            <a:srgbClr val="000000"/>
                          </a:solidFill>
                          <a:effectLst/>
                          <a:latin typeface="Poppins" panose="00000500000000000000" pitchFamily="2" charset="0"/>
                        </a:rPr>
                        <a:t>Folketalet 2023</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b"/>
                      <a:r>
                        <a:rPr lang="nb-NO" sz="900" b="1" i="0" u="none" strike="noStrike">
                          <a:solidFill>
                            <a:srgbClr val="000000"/>
                          </a:solidFill>
                          <a:effectLst/>
                          <a:latin typeface="Poppins" panose="00000500000000000000" pitchFamily="2" charset="0"/>
                        </a:rPr>
                        <a:t>Innvandrarbefolkning i prosent av folketalet  i </a:t>
                      </a:r>
                      <a:r>
                        <a:rPr lang="nb-NO" sz="1000" b="1" i="0" u="none" strike="noStrike">
                          <a:solidFill>
                            <a:srgbClr val="000000"/>
                          </a:solidFill>
                          <a:effectLst/>
                          <a:latin typeface="Poppins" panose="00000500000000000000" pitchFamily="2" charset="0"/>
                        </a:rPr>
                        <a:t>2023</a:t>
                      </a:r>
                      <a:endParaRPr lang="nb-NO" sz="900" b="1" i="0" u="none" strike="noStrike">
                        <a:solidFill>
                          <a:srgbClr val="000000"/>
                        </a:solidFill>
                        <a:effectLst/>
                        <a:latin typeface="Poppins" panose="00000500000000000000" pitchFamily="2" charset="0"/>
                      </a:endParaRP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3658184095"/>
                  </a:ext>
                </a:extLst>
              </a:tr>
              <a:tr h="282777">
                <a:tc>
                  <a:txBody>
                    <a:bodyPr/>
                    <a:lstStyle/>
                    <a:p>
                      <a:pPr algn="l" fontAlgn="b"/>
                      <a:r>
                        <a:rPr lang="nb-NO" sz="1100" b="1" i="0" u="none" strike="noStrike">
                          <a:solidFill>
                            <a:srgbClr val="000000"/>
                          </a:solidFill>
                          <a:effectLst/>
                          <a:latin typeface="Poppins" panose="00000500000000000000" pitchFamily="2" charset="0"/>
                        </a:rPr>
                        <a:t>Kristiansund</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3155</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3246</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3197</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3422</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24159</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14,2</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0626247"/>
                  </a:ext>
                </a:extLst>
              </a:tr>
              <a:tr h="282777">
                <a:tc>
                  <a:txBody>
                    <a:bodyPr/>
                    <a:lstStyle/>
                    <a:p>
                      <a:pPr algn="l" fontAlgn="b"/>
                      <a:r>
                        <a:rPr lang="nb-NO" sz="1100" b="1" i="0" u="none" strike="noStrike">
                          <a:solidFill>
                            <a:srgbClr val="000000"/>
                          </a:solidFill>
                          <a:effectLst/>
                          <a:latin typeface="Poppins" panose="00000500000000000000" pitchFamily="2" charset="0"/>
                        </a:rPr>
                        <a:t>Averøy</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661</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680</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715</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786</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5872</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13,4</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5386936"/>
                  </a:ext>
                </a:extLst>
              </a:tr>
              <a:tr h="282777">
                <a:tc>
                  <a:txBody>
                    <a:bodyPr/>
                    <a:lstStyle/>
                    <a:p>
                      <a:pPr algn="l" fontAlgn="b"/>
                      <a:r>
                        <a:rPr lang="nb-NO" sz="1100" b="1" i="0" u="none" strike="noStrike">
                          <a:solidFill>
                            <a:srgbClr val="000000"/>
                          </a:solidFill>
                          <a:effectLst/>
                          <a:latin typeface="Poppins" panose="00000500000000000000" pitchFamily="2" charset="0"/>
                        </a:rPr>
                        <a:t>Gjemnes</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264</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273</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292</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325</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2669</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12,2</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1020917"/>
                  </a:ext>
                </a:extLst>
              </a:tr>
              <a:tr h="282777">
                <a:tc>
                  <a:txBody>
                    <a:bodyPr/>
                    <a:lstStyle/>
                    <a:p>
                      <a:pPr algn="l" fontAlgn="b"/>
                      <a:r>
                        <a:rPr lang="nb-NO" sz="1100" b="1" i="0" u="none" strike="noStrike">
                          <a:solidFill>
                            <a:srgbClr val="000000"/>
                          </a:solidFill>
                          <a:effectLst/>
                          <a:latin typeface="Poppins" panose="00000500000000000000" pitchFamily="2" charset="0"/>
                        </a:rPr>
                        <a:t>Tingvoll</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330</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323</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299</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382</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3031</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12,6</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4543521"/>
                  </a:ext>
                </a:extLst>
              </a:tr>
              <a:tr h="282777">
                <a:tc>
                  <a:txBody>
                    <a:bodyPr/>
                    <a:lstStyle/>
                    <a:p>
                      <a:pPr algn="l" fontAlgn="b"/>
                      <a:r>
                        <a:rPr lang="nb-NO" sz="1100" b="1" i="0" u="none" strike="noStrike">
                          <a:solidFill>
                            <a:srgbClr val="000000"/>
                          </a:solidFill>
                          <a:effectLst/>
                          <a:latin typeface="Poppins" panose="00000500000000000000" pitchFamily="2" charset="0"/>
                        </a:rPr>
                        <a:t>Sunndal</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753</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706</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704</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931</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7110</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13,1</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0589329"/>
                  </a:ext>
                </a:extLst>
              </a:tr>
              <a:tr h="282777">
                <a:tc>
                  <a:txBody>
                    <a:bodyPr/>
                    <a:lstStyle/>
                    <a:p>
                      <a:pPr algn="l" fontAlgn="b"/>
                      <a:r>
                        <a:rPr lang="nb-NO" sz="1100" b="1" i="0" u="none" strike="noStrike">
                          <a:solidFill>
                            <a:srgbClr val="000000"/>
                          </a:solidFill>
                          <a:effectLst/>
                          <a:latin typeface="Poppins" panose="00000500000000000000" pitchFamily="2" charset="0"/>
                        </a:rPr>
                        <a:t>Surnadal</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395</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391</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405</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490</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5912</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8,3</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5570057"/>
                  </a:ext>
                </a:extLst>
              </a:tr>
              <a:tr h="282777">
                <a:tc>
                  <a:txBody>
                    <a:bodyPr/>
                    <a:lstStyle/>
                    <a:p>
                      <a:pPr algn="l" fontAlgn="b"/>
                      <a:r>
                        <a:rPr lang="nb-NO" sz="1100" b="1" i="0" u="none" strike="noStrike">
                          <a:solidFill>
                            <a:srgbClr val="000000"/>
                          </a:solidFill>
                          <a:effectLst/>
                          <a:latin typeface="Poppins" panose="00000500000000000000" pitchFamily="2" charset="0"/>
                        </a:rPr>
                        <a:t>Smøla</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279</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260</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270</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313</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2158</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14,5</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0508888"/>
                  </a:ext>
                </a:extLst>
              </a:tr>
              <a:tr h="282777">
                <a:tc>
                  <a:txBody>
                    <a:bodyPr/>
                    <a:lstStyle/>
                    <a:p>
                      <a:pPr algn="l" fontAlgn="b"/>
                      <a:r>
                        <a:rPr lang="nb-NO" sz="1100" b="1" i="0" u="none" strike="noStrike">
                          <a:solidFill>
                            <a:srgbClr val="000000"/>
                          </a:solidFill>
                          <a:effectLst/>
                          <a:latin typeface="Poppins" panose="00000500000000000000" pitchFamily="2" charset="0"/>
                        </a:rPr>
                        <a:t>Aure</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405</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401</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385</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409</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3381</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dirty="0">
                          <a:solidFill>
                            <a:srgbClr val="000000"/>
                          </a:solidFill>
                          <a:effectLst/>
                          <a:latin typeface="Poppins" panose="00000500000000000000" pitchFamily="2" charset="0"/>
                        </a:rPr>
                        <a:t>12,1</a:t>
                      </a:r>
                    </a:p>
                  </a:txBody>
                  <a:tcPr marL="8506" marR="8506" marT="850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6600675"/>
                  </a:ext>
                </a:extLst>
              </a:tr>
            </a:tbl>
          </a:graphicData>
        </a:graphic>
      </p:graphicFrame>
    </p:spTree>
    <p:extLst>
      <p:ext uri="{BB962C8B-B14F-4D97-AF65-F5344CB8AC3E}">
        <p14:creationId xmlns:p14="http://schemas.microsoft.com/office/powerpoint/2010/main" val="22365363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 1">
            <a:extLst>
              <a:ext uri="{FF2B5EF4-FFF2-40B4-BE49-F238E27FC236}">
                <a16:creationId xmlns:a16="http://schemas.microsoft.com/office/drawing/2014/main" id="{67C55825-E20A-9108-FD20-9DF18B535045}"/>
              </a:ext>
            </a:extLst>
          </p:cNvPr>
          <p:cNvGraphicFramePr>
            <a:graphicFrameLocks noGrp="1"/>
          </p:cNvGraphicFramePr>
          <p:nvPr>
            <p:extLst>
              <p:ext uri="{D42A27DB-BD31-4B8C-83A1-F6EECF244321}">
                <p14:modId xmlns:p14="http://schemas.microsoft.com/office/powerpoint/2010/main" val="1394054730"/>
              </p:ext>
            </p:extLst>
          </p:nvPr>
        </p:nvGraphicFramePr>
        <p:xfrm>
          <a:off x="861306" y="973394"/>
          <a:ext cx="7132320" cy="3420870"/>
        </p:xfrm>
        <a:graphic>
          <a:graphicData uri="http://schemas.openxmlformats.org/drawingml/2006/table">
            <a:tbl>
              <a:tblPr firstRow="1"/>
              <a:tblGrid>
                <a:gridCol w="1371171">
                  <a:extLst>
                    <a:ext uri="{9D8B030D-6E8A-4147-A177-3AD203B41FA5}">
                      <a16:colId xmlns:a16="http://schemas.microsoft.com/office/drawing/2014/main" val="2260964266"/>
                    </a:ext>
                  </a:extLst>
                </a:gridCol>
                <a:gridCol w="659811">
                  <a:extLst>
                    <a:ext uri="{9D8B030D-6E8A-4147-A177-3AD203B41FA5}">
                      <a16:colId xmlns:a16="http://schemas.microsoft.com/office/drawing/2014/main" val="2730746026"/>
                    </a:ext>
                  </a:extLst>
                </a:gridCol>
                <a:gridCol w="659811">
                  <a:extLst>
                    <a:ext uri="{9D8B030D-6E8A-4147-A177-3AD203B41FA5}">
                      <a16:colId xmlns:a16="http://schemas.microsoft.com/office/drawing/2014/main" val="3638622748"/>
                    </a:ext>
                  </a:extLst>
                </a:gridCol>
                <a:gridCol w="659811">
                  <a:extLst>
                    <a:ext uri="{9D8B030D-6E8A-4147-A177-3AD203B41FA5}">
                      <a16:colId xmlns:a16="http://schemas.microsoft.com/office/drawing/2014/main" val="23487472"/>
                    </a:ext>
                  </a:extLst>
                </a:gridCol>
                <a:gridCol w="1247456">
                  <a:extLst>
                    <a:ext uri="{9D8B030D-6E8A-4147-A177-3AD203B41FA5}">
                      <a16:colId xmlns:a16="http://schemas.microsoft.com/office/drawing/2014/main" val="2912451931"/>
                    </a:ext>
                  </a:extLst>
                </a:gridCol>
                <a:gridCol w="1460577">
                  <a:extLst>
                    <a:ext uri="{9D8B030D-6E8A-4147-A177-3AD203B41FA5}">
                      <a16:colId xmlns:a16="http://schemas.microsoft.com/office/drawing/2014/main" val="1731494862"/>
                    </a:ext>
                  </a:extLst>
                </a:gridCol>
                <a:gridCol w="1073683">
                  <a:extLst>
                    <a:ext uri="{9D8B030D-6E8A-4147-A177-3AD203B41FA5}">
                      <a16:colId xmlns:a16="http://schemas.microsoft.com/office/drawing/2014/main" val="3944646974"/>
                    </a:ext>
                  </a:extLst>
                </a:gridCol>
              </a:tblGrid>
              <a:tr h="362577">
                <a:tc gridSpan="7">
                  <a:txBody>
                    <a:bodyPr/>
                    <a:lstStyle/>
                    <a:p>
                      <a:pPr algn="ctr" fontAlgn="b"/>
                      <a:r>
                        <a:rPr lang="nn-NO" sz="1200" b="1" i="0" u="none" strike="noStrike" dirty="0">
                          <a:solidFill>
                            <a:srgbClr val="000000"/>
                          </a:solidFill>
                          <a:effectLst/>
                          <a:latin typeface="Poppins" panose="00000500000000000000" pitchFamily="2" charset="0"/>
                        </a:rPr>
                        <a:t>Talet på innvandrarar/</a:t>
                      </a:r>
                      <a:r>
                        <a:rPr lang="nn-NO" sz="1200" b="1" i="0" u="none" strike="noStrike" dirty="0" err="1">
                          <a:solidFill>
                            <a:srgbClr val="000000"/>
                          </a:solidFill>
                          <a:effectLst/>
                          <a:latin typeface="Poppins" panose="00000500000000000000" pitchFamily="2" charset="0"/>
                        </a:rPr>
                        <a:t>utanlandsfødde</a:t>
                      </a:r>
                      <a:r>
                        <a:rPr lang="nn-NO" sz="1200" b="1" i="0" u="none" strike="noStrike" dirty="0">
                          <a:solidFill>
                            <a:srgbClr val="000000"/>
                          </a:solidFill>
                          <a:effectLst/>
                          <a:latin typeface="Poppins" panose="00000500000000000000" pitchFamily="2" charset="0"/>
                        </a:rPr>
                        <a:t> etter landbakgrunn 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hMerge="1">
                  <a:txBody>
                    <a:bodyPr/>
                    <a:lstStyle/>
                    <a:p>
                      <a:endParaRPr lang="nn-NO"/>
                    </a:p>
                  </a:txBody>
                  <a:tcPr/>
                </a:tc>
                <a:tc hMerge="1">
                  <a:txBody>
                    <a:bodyPr/>
                    <a:lstStyle/>
                    <a:p>
                      <a:endParaRPr lang="nn-NO"/>
                    </a:p>
                  </a:txBody>
                  <a:tcPr/>
                </a:tc>
                <a:tc hMerge="1">
                  <a:txBody>
                    <a:bodyPr/>
                    <a:lstStyle/>
                    <a:p>
                      <a:endParaRPr lang="nn-NO"/>
                    </a:p>
                  </a:txBody>
                  <a:tcPr/>
                </a:tc>
                <a:tc hMerge="1">
                  <a:txBody>
                    <a:bodyPr/>
                    <a:lstStyle/>
                    <a:p>
                      <a:endParaRPr lang="nn-NO"/>
                    </a:p>
                  </a:txBody>
                  <a:tcPr/>
                </a:tc>
                <a:tc hMerge="1">
                  <a:txBody>
                    <a:bodyPr/>
                    <a:lstStyle/>
                    <a:p>
                      <a:endParaRPr lang="nn-NO"/>
                    </a:p>
                  </a:txBody>
                  <a:tcPr/>
                </a:tc>
                <a:tc hMerge="1">
                  <a:txBody>
                    <a:bodyPr/>
                    <a:lstStyle/>
                    <a:p>
                      <a:endParaRPr lang="nn-NO"/>
                    </a:p>
                  </a:txBody>
                  <a:tcPr/>
                </a:tc>
                <a:extLst>
                  <a:ext uri="{0D108BD9-81ED-4DB2-BD59-A6C34878D82A}">
                    <a16:rowId xmlns:a16="http://schemas.microsoft.com/office/drawing/2014/main" val="3212621087"/>
                  </a:ext>
                </a:extLst>
              </a:tr>
              <a:tr h="339186">
                <a:tc>
                  <a:txBody>
                    <a:bodyPr/>
                    <a:lstStyle/>
                    <a:p>
                      <a:pPr algn="l" fontAlgn="b"/>
                      <a:r>
                        <a:rPr lang="nb-NO" sz="1100" b="0" i="0" u="none" strike="noStrike">
                          <a:solidFill>
                            <a:srgbClr val="000000"/>
                          </a:solidFill>
                          <a:effectLst/>
                          <a:latin typeface="Poppins" panose="00000500000000000000" pitchFamily="2"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b"/>
                      <a:r>
                        <a:rPr lang="nb-NO" sz="1100" b="1" i="0" u="none" strike="noStrike">
                          <a:solidFill>
                            <a:srgbClr val="000000"/>
                          </a:solidFill>
                          <a:effectLst/>
                          <a:latin typeface="Poppins" panose="00000500000000000000" pitchFamily="2" charset="0"/>
                        </a:rPr>
                        <a:t>Europa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b"/>
                      <a:r>
                        <a:rPr lang="nb-NO" sz="1100" b="1" i="0" u="none" strike="noStrike">
                          <a:solidFill>
                            <a:srgbClr val="000000"/>
                          </a:solidFill>
                          <a:effectLst/>
                          <a:latin typeface="Poppins" panose="00000500000000000000" pitchFamily="2" charset="0"/>
                        </a:rPr>
                        <a:t>Afrika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b"/>
                      <a:r>
                        <a:rPr lang="nb-NO" sz="1100" b="1" i="0" u="none" strike="noStrike">
                          <a:solidFill>
                            <a:srgbClr val="000000"/>
                          </a:solidFill>
                          <a:effectLst/>
                          <a:latin typeface="Poppins" panose="00000500000000000000" pitchFamily="2" charset="0"/>
                        </a:rPr>
                        <a:t>Asia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b"/>
                      <a:r>
                        <a:rPr lang="nb-NO" sz="1100" b="1" i="0" u="none" strike="noStrike">
                          <a:solidFill>
                            <a:srgbClr val="000000"/>
                          </a:solidFill>
                          <a:effectLst/>
                          <a:latin typeface="Poppins" panose="00000500000000000000" pitchFamily="2" charset="0"/>
                        </a:rPr>
                        <a:t>Nord-Amerika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b"/>
                      <a:r>
                        <a:rPr lang="nb-NO" sz="1100" b="1" i="0" u="none" strike="noStrike">
                          <a:solidFill>
                            <a:srgbClr val="000000"/>
                          </a:solidFill>
                          <a:effectLst/>
                          <a:latin typeface="Poppins" panose="00000500000000000000" pitchFamily="2" charset="0"/>
                        </a:rPr>
                        <a:t>Latin-Amerika og Karibia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a:txBody>
                    <a:bodyPr/>
                    <a:lstStyle/>
                    <a:p>
                      <a:pPr algn="ctr" fontAlgn="b"/>
                      <a:r>
                        <a:rPr lang="nb-NO" sz="1100" b="1" i="0" u="none" strike="noStrike">
                          <a:solidFill>
                            <a:srgbClr val="000000"/>
                          </a:solidFill>
                          <a:effectLst/>
                          <a:latin typeface="Poppins" panose="00000500000000000000" pitchFamily="2" charset="0"/>
                        </a:rPr>
                        <a:t>Oseania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extLst>
                  <a:ext uri="{0D108BD9-81ED-4DB2-BD59-A6C34878D82A}">
                    <a16:rowId xmlns:a16="http://schemas.microsoft.com/office/drawing/2014/main" val="1041567801"/>
                  </a:ext>
                </a:extLst>
              </a:tr>
              <a:tr h="339186">
                <a:tc>
                  <a:txBody>
                    <a:bodyPr/>
                    <a:lstStyle/>
                    <a:p>
                      <a:pPr algn="l" fontAlgn="b"/>
                      <a:r>
                        <a:rPr lang="nb-NO" sz="1100" b="1" i="0" u="none" strike="noStrike">
                          <a:solidFill>
                            <a:srgbClr val="000000"/>
                          </a:solidFill>
                          <a:effectLst/>
                          <a:latin typeface="Poppins" panose="00000500000000000000" pitchFamily="2" charset="0"/>
                        </a:rPr>
                        <a:t>Kristiansund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1764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423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865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118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191246"/>
                  </a:ext>
                </a:extLst>
              </a:tr>
              <a:tr h="339186">
                <a:tc>
                  <a:txBody>
                    <a:bodyPr/>
                    <a:lstStyle/>
                    <a:p>
                      <a:pPr algn="l" fontAlgn="b"/>
                      <a:r>
                        <a:rPr lang="nb-NO" sz="1100" b="1" i="0" u="none" strike="noStrike">
                          <a:solidFill>
                            <a:srgbClr val="000000"/>
                          </a:solidFill>
                          <a:effectLst/>
                          <a:latin typeface="Poppins" panose="00000500000000000000" pitchFamily="2" charset="0"/>
                        </a:rPr>
                        <a:t>Averøy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520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148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1337993"/>
                  </a:ext>
                </a:extLst>
              </a:tr>
              <a:tr h="339186">
                <a:tc>
                  <a:txBody>
                    <a:bodyPr/>
                    <a:lstStyle/>
                    <a:p>
                      <a:pPr algn="l" fontAlgn="b"/>
                      <a:r>
                        <a:rPr lang="nb-NO" sz="1100" b="1" i="0" u="none" strike="noStrike">
                          <a:solidFill>
                            <a:srgbClr val="000000"/>
                          </a:solidFill>
                          <a:effectLst/>
                          <a:latin typeface="Poppins" panose="00000500000000000000" pitchFamily="2" charset="0"/>
                        </a:rPr>
                        <a:t>Gjemnes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214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94457420"/>
                  </a:ext>
                </a:extLst>
              </a:tr>
              <a:tr h="339186">
                <a:tc>
                  <a:txBody>
                    <a:bodyPr/>
                    <a:lstStyle/>
                    <a:p>
                      <a:pPr algn="l" fontAlgn="b"/>
                      <a:r>
                        <a:rPr lang="nb-NO" sz="1100" b="1" i="0" u="none" strike="noStrike">
                          <a:solidFill>
                            <a:srgbClr val="000000"/>
                          </a:solidFill>
                          <a:effectLst/>
                          <a:latin typeface="Poppins" panose="00000500000000000000" pitchFamily="2" charset="0"/>
                        </a:rPr>
                        <a:t>Tingvoll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232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8166312"/>
                  </a:ext>
                </a:extLst>
              </a:tr>
              <a:tr h="339186">
                <a:tc>
                  <a:txBody>
                    <a:bodyPr/>
                    <a:lstStyle/>
                    <a:p>
                      <a:pPr algn="l" fontAlgn="b"/>
                      <a:r>
                        <a:rPr lang="nb-NO" sz="1100" b="1" i="0" u="none" strike="noStrike">
                          <a:solidFill>
                            <a:srgbClr val="000000"/>
                          </a:solidFill>
                          <a:effectLst/>
                          <a:latin typeface="Poppins" panose="00000500000000000000" pitchFamily="2" charset="0"/>
                        </a:rPr>
                        <a:t>Sunndal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432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133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285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6319738"/>
                  </a:ext>
                </a:extLst>
              </a:tr>
              <a:tr h="339186">
                <a:tc>
                  <a:txBody>
                    <a:bodyPr/>
                    <a:lstStyle/>
                    <a:p>
                      <a:pPr algn="l" fontAlgn="b"/>
                      <a:r>
                        <a:rPr lang="nb-NO" sz="1100" b="1" i="0" u="none" strike="noStrike">
                          <a:solidFill>
                            <a:srgbClr val="000000"/>
                          </a:solidFill>
                          <a:effectLst/>
                          <a:latin typeface="Poppins" panose="00000500000000000000" pitchFamily="2" charset="0"/>
                        </a:rPr>
                        <a:t>Surnadal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278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128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3291640"/>
                  </a:ext>
                </a:extLst>
              </a:tr>
              <a:tr h="339186">
                <a:tc>
                  <a:txBody>
                    <a:bodyPr/>
                    <a:lstStyle/>
                    <a:p>
                      <a:pPr algn="l" fontAlgn="b"/>
                      <a:r>
                        <a:rPr lang="nb-NO" sz="1100" b="1" i="0" u="none" strike="noStrike">
                          <a:solidFill>
                            <a:srgbClr val="000000"/>
                          </a:solidFill>
                          <a:effectLst/>
                          <a:latin typeface="Poppins" panose="00000500000000000000" pitchFamily="2" charset="0"/>
                        </a:rPr>
                        <a:t>Smøla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207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0976816"/>
                  </a:ext>
                </a:extLst>
              </a:tr>
              <a:tr h="339186">
                <a:tc>
                  <a:txBody>
                    <a:bodyPr/>
                    <a:lstStyle/>
                    <a:p>
                      <a:pPr algn="l" fontAlgn="b"/>
                      <a:r>
                        <a:rPr lang="nb-NO" sz="1100" b="1" i="0" u="none" strike="noStrike">
                          <a:solidFill>
                            <a:srgbClr val="000000"/>
                          </a:solidFill>
                          <a:effectLst/>
                          <a:latin typeface="Poppins" panose="00000500000000000000" pitchFamily="2" charset="0"/>
                        </a:rPr>
                        <a:t>Aure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a:solidFill>
                            <a:srgbClr val="000000"/>
                          </a:solidFill>
                          <a:effectLst/>
                          <a:latin typeface="Poppins" panose="00000500000000000000" pitchFamily="2"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100" b="0" i="0" u="none" strike="noStrike" dirty="0">
                          <a:solidFill>
                            <a:srgbClr val="000000"/>
                          </a:solidFill>
                          <a:effectLst/>
                          <a:latin typeface="Poppins" panose="00000500000000000000" pitchFamily="2"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4089462"/>
                  </a:ext>
                </a:extLst>
              </a:tr>
            </a:tbl>
          </a:graphicData>
        </a:graphic>
      </p:graphicFrame>
      <p:sp>
        <p:nvSpPr>
          <p:cNvPr id="3" name="Tittel 2">
            <a:extLst>
              <a:ext uri="{FF2B5EF4-FFF2-40B4-BE49-F238E27FC236}">
                <a16:creationId xmlns:a16="http://schemas.microsoft.com/office/drawing/2014/main" id="{5C5CAF8A-8565-C117-73EF-696226C31ADE}"/>
              </a:ext>
            </a:extLst>
          </p:cNvPr>
          <p:cNvSpPr>
            <a:spLocks noGrp="1"/>
          </p:cNvSpPr>
          <p:nvPr>
            <p:ph type="title" idx="4294967295"/>
          </p:nvPr>
        </p:nvSpPr>
        <p:spPr/>
        <p:txBody>
          <a:bodyPr/>
          <a:lstStyle/>
          <a:p>
            <a:pPr fontAlgn="b"/>
            <a:r>
              <a:rPr lang="nn-NO" sz="2800" b="1" dirty="0">
                <a:solidFill>
                  <a:srgbClr val="000000"/>
                </a:solidFill>
                <a:latin typeface="Poppins" panose="00000500000000000000" pitchFamily="2" charset="0"/>
              </a:rPr>
              <a:t>Tal </a:t>
            </a:r>
            <a:r>
              <a:rPr lang="nn-NO" sz="2800" b="1" dirty="0" err="1">
                <a:solidFill>
                  <a:srgbClr val="000000"/>
                </a:solidFill>
                <a:latin typeface="Poppins" panose="00000500000000000000" pitchFamily="2" charset="0"/>
              </a:rPr>
              <a:t>innvandrara</a:t>
            </a:r>
            <a:r>
              <a:rPr lang="nn-NO" sz="2800" b="1" dirty="0">
                <a:solidFill>
                  <a:srgbClr val="000000"/>
                </a:solidFill>
                <a:latin typeface="Poppins" panose="00000500000000000000" pitchFamily="2" charset="0"/>
              </a:rPr>
              <a:t> etter landbakgrunn</a:t>
            </a:r>
          </a:p>
        </p:txBody>
      </p:sp>
    </p:spTree>
    <p:extLst>
      <p:ext uri="{BB962C8B-B14F-4D97-AF65-F5344CB8AC3E}">
        <p14:creationId xmlns:p14="http://schemas.microsoft.com/office/powerpoint/2010/main" val="3440466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97F8F0-B93B-A1AC-E9F0-35555BCF1A8B}"/>
              </a:ext>
            </a:extLst>
          </p:cNvPr>
          <p:cNvSpPr>
            <a:spLocks noGrp="1"/>
          </p:cNvSpPr>
          <p:nvPr>
            <p:ph type="title"/>
          </p:nvPr>
        </p:nvSpPr>
        <p:spPr/>
        <p:txBody>
          <a:bodyPr/>
          <a:lstStyle/>
          <a:p>
            <a:r>
              <a:rPr lang="nb-NO"/>
              <a:t>Refleksjonsspørsmål </a:t>
            </a:r>
            <a:r>
              <a:rPr lang="nb-NO" err="1"/>
              <a:t>berekraft</a:t>
            </a:r>
            <a:endParaRPr lang="nb-NO"/>
          </a:p>
        </p:txBody>
      </p:sp>
      <p:sp>
        <p:nvSpPr>
          <p:cNvPr id="3" name="Plasshaldar for innhald 2">
            <a:extLst>
              <a:ext uri="{FF2B5EF4-FFF2-40B4-BE49-F238E27FC236}">
                <a16:creationId xmlns:a16="http://schemas.microsoft.com/office/drawing/2014/main" id="{E8736DDC-2D7B-9647-92EB-45104B97172D}"/>
              </a:ext>
            </a:extLst>
          </p:cNvPr>
          <p:cNvSpPr>
            <a:spLocks noGrp="1"/>
          </p:cNvSpPr>
          <p:nvPr>
            <p:ph idx="1"/>
          </p:nvPr>
        </p:nvSpPr>
        <p:spPr/>
        <p:txBody>
          <a:bodyPr vert="horz" lIns="36000" tIns="18000" rIns="36000" bIns="18000" rtlCol="0" anchor="t">
            <a:noAutofit/>
          </a:bodyPr>
          <a:lstStyle/>
          <a:p>
            <a:pPr marL="87630" indent="-87630"/>
            <a:r>
              <a:rPr lang="nn-NO" dirty="0"/>
              <a:t>Kva utfordringar har de møtt i arbeidet med å få omsynet til berekraft inn i kommunale planar (inkl. økonomiplan) og verksemdsstyring?</a:t>
            </a:r>
          </a:p>
          <a:p>
            <a:pPr marL="184785" lvl="1" indent="0">
              <a:buNone/>
            </a:pPr>
            <a:r>
              <a:rPr lang="nn-NO" dirty="0">
                <a:cs typeface="Poppins"/>
              </a:rPr>
              <a:t>- </a:t>
            </a:r>
            <a:r>
              <a:rPr lang="nn-NO" dirty="0"/>
              <a:t>Kva kan de gjere for at dette skal gå betre neste periode?</a:t>
            </a:r>
            <a:endParaRPr lang="nn-NO" dirty="0">
              <a:cs typeface="Poppins"/>
            </a:endParaRPr>
          </a:p>
          <a:p>
            <a:pPr marL="87630" indent="-87630"/>
            <a:r>
              <a:rPr lang="nn-NO" dirty="0"/>
              <a:t> Korleis klarer tilsette og politikarar å løfte blikket saman, ut av eigen sektor og ut over eigne kommunegrenser?</a:t>
            </a:r>
            <a:endParaRPr lang="nn-NO" dirty="0">
              <a:cs typeface="Poppins"/>
            </a:endParaRPr>
          </a:p>
          <a:p>
            <a:pPr marL="272415" lvl="1" indent="-87630">
              <a:buFontTx/>
              <a:buChar char="-"/>
            </a:pPr>
            <a:r>
              <a:rPr lang="nn-NO" dirty="0">
                <a:cs typeface="Poppins"/>
              </a:rPr>
              <a:t> I kva grad har kommunen jobba med målkonfliktar mellom berekraftsdimensjonane?</a:t>
            </a:r>
          </a:p>
          <a:p>
            <a:pPr marL="272415" lvl="1" indent="-87630">
              <a:buFontTx/>
              <a:buChar char="-"/>
            </a:pPr>
            <a:r>
              <a:rPr lang="nn-NO" dirty="0">
                <a:cs typeface="Poppins"/>
              </a:rPr>
              <a:t> </a:t>
            </a:r>
            <a:r>
              <a:rPr lang="nn-NO" dirty="0"/>
              <a:t>Kva arenaer har kommunen for å diskutere tverrfaglege problemstillingar (administrativt og politisk)?</a:t>
            </a:r>
            <a:endParaRPr lang="nn-NO" dirty="0">
              <a:cs typeface="Poppins"/>
            </a:endParaRPr>
          </a:p>
          <a:p>
            <a:pPr marL="87630" indent="-87630"/>
            <a:endParaRPr lang="nb-NO">
              <a:cs typeface="Poppins"/>
            </a:endParaRPr>
          </a:p>
        </p:txBody>
      </p:sp>
    </p:spTree>
    <p:extLst>
      <p:ext uri="{BB962C8B-B14F-4D97-AF65-F5344CB8AC3E}">
        <p14:creationId xmlns:p14="http://schemas.microsoft.com/office/powerpoint/2010/main" val="395730822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3EC111B-7206-D335-AE4D-C326B925B312}"/>
              </a:ext>
            </a:extLst>
          </p:cNvPr>
          <p:cNvSpPr>
            <a:spLocks noGrp="1"/>
          </p:cNvSpPr>
          <p:nvPr>
            <p:ph type="title"/>
          </p:nvPr>
        </p:nvSpPr>
        <p:spPr/>
        <p:txBody>
          <a:bodyPr/>
          <a:lstStyle/>
          <a:p>
            <a:r>
              <a:rPr lang="nn-NO" dirty="0"/>
              <a:t>Oppsummering folkehelseundersøkinga</a:t>
            </a:r>
          </a:p>
        </p:txBody>
      </p:sp>
      <p:sp>
        <p:nvSpPr>
          <p:cNvPr id="3" name="Plassholder for innhold 2">
            <a:extLst>
              <a:ext uri="{FF2B5EF4-FFF2-40B4-BE49-F238E27FC236}">
                <a16:creationId xmlns:a16="http://schemas.microsoft.com/office/drawing/2014/main" id="{F3D7C0B0-3250-3C76-198B-191E234E7059}"/>
              </a:ext>
            </a:extLst>
          </p:cNvPr>
          <p:cNvSpPr>
            <a:spLocks noGrp="1"/>
          </p:cNvSpPr>
          <p:nvPr>
            <p:ph idx="1"/>
          </p:nvPr>
        </p:nvSpPr>
        <p:spPr/>
        <p:txBody>
          <a:bodyPr/>
          <a:lstStyle/>
          <a:p>
            <a:pPr marL="0" indent="0">
              <a:lnSpc>
                <a:spcPct val="100000"/>
              </a:lnSpc>
              <a:spcBef>
                <a:spcPts val="1200"/>
              </a:spcBef>
              <a:spcAft>
                <a:spcPts val="800"/>
              </a:spcAft>
              <a:buNone/>
            </a:pPr>
            <a:r>
              <a:rPr lang="nn-NO" sz="1200">
                <a:effectLst/>
                <a:latin typeface="Poppins "/>
                <a:ea typeface="Calibri" panose="020F0502020204030204" pitchFamily="34" charset="0"/>
                <a:cs typeface="Times New Roman" panose="02020603050405020304" pitchFamily="18" charset="0"/>
              </a:rPr>
              <a:t>Møre og Romsdal fylkeskommune gjennomførte i 2021 ei stor folkehelseundersøking i fylket. Det var over 25 000 av innbyggarane (over 18 år) som svarte på undersøkinga, noko som gjorde det mogleg å få tal på kommunenivå.  Deltakarane blei mellom anna spurt om tilgjenge til tenester, fysisk og psykisk helse, helserelatert åtferd, sosialt miljø og livskvalitet. </a:t>
            </a:r>
          </a:p>
          <a:p>
            <a:pPr marL="0" indent="0">
              <a:lnSpc>
                <a:spcPct val="100000"/>
              </a:lnSpc>
              <a:spcBef>
                <a:spcPts val="1200"/>
              </a:spcBef>
              <a:spcAft>
                <a:spcPts val="800"/>
              </a:spcAft>
              <a:buNone/>
            </a:pPr>
            <a:r>
              <a:rPr lang="nn-NO" sz="1200">
                <a:latin typeface="Poppins "/>
                <a:ea typeface="Calibri" panose="020F0502020204030204" pitchFamily="34" charset="0"/>
                <a:cs typeface="Times New Roman" panose="02020603050405020304" pitchFamily="18" charset="0"/>
              </a:rPr>
              <a:t>Det er liten forskjell mellom regionane i fylket, men Nordmøre skårar noko betre på til tilgjenge til kultur, idrett, butikk og andre servicetilbod og på stadstilhøyrsle. Saman med Romsdal skårar Nordmøre også best på trivsel i nærmiljøet (76 % på Nordmøre mot 74 % i fylket). Nordmøre kjem også best ut på stadstilhøyrsle. </a:t>
            </a:r>
          </a:p>
          <a:p>
            <a:pPr marL="0" indent="0">
              <a:lnSpc>
                <a:spcPct val="100000"/>
              </a:lnSpc>
              <a:spcBef>
                <a:spcPts val="1200"/>
              </a:spcBef>
              <a:spcAft>
                <a:spcPts val="800"/>
              </a:spcAft>
              <a:buNone/>
            </a:pPr>
            <a:r>
              <a:rPr lang="nn-NO" sz="1200">
                <a:effectLst/>
                <a:latin typeface="Poppins "/>
                <a:ea typeface="Calibri" panose="020F0502020204030204" pitchFamily="34" charset="0"/>
                <a:cs typeface="Times New Roman" panose="02020603050405020304" pitchFamily="18" charset="0"/>
              </a:rPr>
              <a:t>Når det gjeld deltaking i organisert aktivitet kjem Nordmøre noko svakare enn dei andre regionane. Berre 20 prosent av respondentane frå Nordmøre melder tilbake at dei deltek i organisert aktivitet kvar veke. Til samanlikning svarar 25 prosent av deltakarar frå </a:t>
            </a:r>
            <a:r>
              <a:rPr lang="nn-NO" sz="1200">
                <a:latin typeface="Poppins "/>
                <a:ea typeface="Calibri" panose="020F0502020204030204" pitchFamily="34" charset="0"/>
                <a:cs typeface="Times New Roman" panose="02020603050405020304" pitchFamily="18" charset="0"/>
              </a:rPr>
              <a:t>S</a:t>
            </a:r>
            <a:r>
              <a:rPr lang="nn-NO" sz="1200">
                <a:effectLst/>
                <a:latin typeface="Poppins "/>
                <a:ea typeface="Calibri" panose="020F0502020204030204" pitchFamily="34" charset="0"/>
                <a:cs typeface="Times New Roman" panose="02020603050405020304" pitchFamily="18" charset="0"/>
              </a:rPr>
              <a:t>øre Sunnmøre at dei kvar veke deltek i organisert aktivitet.</a:t>
            </a:r>
            <a:endParaRPr lang="nb-NO" sz="1200">
              <a:effectLst/>
              <a:latin typeface="Poppins "/>
              <a:ea typeface="Calibri" panose="020F0502020204030204" pitchFamily="34" charset="0"/>
              <a:cs typeface="Times New Roman" panose="02020603050405020304" pitchFamily="18" charset="0"/>
            </a:endParaRPr>
          </a:p>
          <a:p>
            <a:pPr marL="0" indent="0">
              <a:lnSpc>
                <a:spcPct val="100000"/>
              </a:lnSpc>
              <a:spcBef>
                <a:spcPts val="1200"/>
              </a:spcBef>
              <a:spcAft>
                <a:spcPts val="800"/>
              </a:spcAft>
              <a:buNone/>
            </a:pPr>
            <a:r>
              <a:rPr lang="nn-NO" sz="1200">
                <a:latin typeface="Poppins "/>
                <a:ea typeface="Calibri" panose="020F0502020204030204" pitchFamily="34" charset="0"/>
                <a:cs typeface="Times New Roman" panose="02020603050405020304" pitchFamily="18" charset="0"/>
              </a:rPr>
              <a:t>17 % av dei som svara på Nordmøre </a:t>
            </a:r>
            <a:r>
              <a:rPr lang="nn-NO" sz="1200" err="1">
                <a:latin typeface="Poppins "/>
                <a:ea typeface="Calibri" panose="020F0502020204030204" pitchFamily="34" charset="0"/>
                <a:cs typeface="Times New Roman" panose="02020603050405020304" pitchFamily="18" charset="0"/>
              </a:rPr>
              <a:t>oppgir</a:t>
            </a:r>
            <a:r>
              <a:rPr lang="nn-NO" sz="1200">
                <a:latin typeface="Poppins "/>
                <a:ea typeface="Calibri" panose="020F0502020204030204" pitchFamily="34" charset="0"/>
                <a:cs typeface="Times New Roman" panose="02020603050405020304" pitchFamily="18" charset="0"/>
              </a:rPr>
              <a:t> at dei har vanskar med å få pengane til å strekke til i det daglege, men her er det variasjon mellom kommunane på Nordmøre. Denne delen er truleg enno høgare no </a:t>
            </a:r>
            <a:r>
              <a:rPr lang="nn-NO" sz="1200" err="1">
                <a:latin typeface="Poppins "/>
                <a:ea typeface="Calibri" panose="020F0502020204030204" pitchFamily="34" charset="0"/>
                <a:cs typeface="Times New Roman" panose="02020603050405020304" pitchFamily="18" charset="0"/>
              </a:rPr>
              <a:t>pga</a:t>
            </a:r>
            <a:r>
              <a:rPr lang="nn-NO" sz="1200">
                <a:latin typeface="Poppins "/>
                <a:ea typeface="Calibri" panose="020F0502020204030204" pitchFamily="34" charset="0"/>
                <a:cs typeface="Times New Roman" panose="02020603050405020304" pitchFamily="18" charset="0"/>
              </a:rPr>
              <a:t> auka prisnivå. </a:t>
            </a:r>
          </a:p>
          <a:p>
            <a:pPr marL="0" indent="0">
              <a:lnSpc>
                <a:spcPct val="100000"/>
              </a:lnSpc>
              <a:spcBef>
                <a:spcPts val="1200"/>
              </a:spcBef>
              <a:spcAft>
                <a:spcPts val="800"/>
              </a:spcAft>
              <a:buNone/>
            </a:pPr>
            <a:r>
              <a:rPr lang="nn-NO" sz="1200">
                <a:latin typeface="Poppins "/>
                <a:ea typeface="Calibri" panose="020F0502020204030204" pitchFamily="34" charset="0"/>
                <a:cs typeface="Times New Roman" panose="02020603050405020304" pitchFamily="18" charset="0"/>
              </a:rPr>
              <a:t>71 % på Nordmøre opplever si eiga helse som god eller svært god (fylket: 72 %).</a:t>
            </a:r>
          </a:p>
          <a:p>
            <a:pPr marL="0" indent="0">
              <a:lnSpc>
                <a:spcPct val="100000"/>
              </a:lnSpc>
              <a:spcBef>
                <a:spcPts val="1200"/>
              </a:spcBef>
              <a:spcAft>
                <a:spcPts val="800"/>
              </a:spcAft>
              <a:buNone/>
            </a:pPr>
            <a:endParaRPr lang="nb-NO" sz="1200">
              <a:effectLst/>
              <a:latin typeface="Poppins "/>
              <a:ea typeface="Calibri" panose="020F0502020204030204" pitchFamily="34" charset="0"/>
              <a:cs typeface="Times New Roman" panose="02020603050405020304" pitchFamily="18" charset="0"/>
            </a:endParaRPr>
          </a:p>
          <a:p>
            <a:pPr marL="0" indent="0">
              <a:spcBef>
                <a:spcPts val="1200"/>
              </a:spcBef>
              <a:buNone/>
            </a:pPr>
            <a:endParaRPr lang="nn-NO" sz="1200">
              <a:latin typeface="Poppins "/>
            </a:endParaRPr>
          </a:p>
        </p:txBody>
      </p:sp>
    </p:spTree>
    <p:extLst>
      <p:ext uri="{BB962C8B-B14F-4D97-AF65-F5344CB8AC3E}">
        <p14:creationId xmlns:p14="http://schemas.microsoft.com/office/powerpoint/2010/main" val="21753920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82673D8-C879-7E37-555E-B1F1F62843BA}"/>
              </a:ext>
            </a:extLst>
          </p:cNvPr>
          <p:cNvSpPr>
            <a:spLocks noGrp="1"/>
          </p:cNvSpPr>
          <p:nvPr>
            <p:ph type="title"/>
          </p:nvPr>
        </p:nvSpPr>
        <p:spPr/>
        <p:txBody>
          <a:bodyPr/>
          <a:lstStyle/>
          <a:p>
            <a:r>
              <a:rPr lang="nn-NO"/>
              <a:t>Folkehelseprofilen – FHI</a:t>
            </a:r>
          </a:p>
        </p:txBody>
      </p:sp>
      <p:sp>
        <p:nvSpPr>
          <p:cNvPr id="3" name="Plassholder for innhold 2">
            <a:extLst>
              <a:ext uri="{FF2B5EF4-FFF2-40B4-BE49-F238E27FC236}">
                <a16:creationId xmlns:a16="http://schemas.microsoft.com/office/drawing/2014/main" id="{529A6457-6F96-72AD-6388-E1641B7E1716}"/>
              </a:ext>
            </a:extLst>
          </p:cNvPr>
          <p:cNvSpPr>
            <a:spLocks noGrp="1"/>
          </p:cNvSpPr>
          <p:nvPr>
            <p:ph idx="1"/>
          </p:nvPr>
        </p:nvSpPr>
        <p:spPr/>
        <p:txBody>
          <a:bodyPr/>
          <a:lstStyle/>
          <a:p>
            <a:pPr marL="0" indent="0">
              <a:buNone/>
            </a:pPr>
            <a:r>
              <a:rPr lang="nn-NO" sz="1200"/>
              <a:t>Folkehelseprofilen som FHI (Folkehelseinstituttet) utformar, er ei viktig kjelde til informasjon på folkehelseområdet. Der finn de tal for fylket og den einskilde kommune. Det er ikkje mogleg å slå saman resultata for å gi eit samla resultat for Nordmøre som region.</a:t>
            </a:r>
          </a:p>
          <a:p>
            <a:pPr marL="0" indent="0">
              <a:spcBef>
                <a:spcPts val="600"/>
              </a:spcBef>
              <a:buNone/>
            </a:pPr>
            <a:r>
              <a:rPr lang="nn-NO" sz="1200"/>
              <a:t>Dei 8 </a:t>
            </a:r>
            <a:r>
              <a:rPr lang="nn-NO" sz="1200" err="1"/>
              <a:t>nordmørskommunane</a:t>
            </a:r>
            <a:r>
              <a:rPr lang="nn-NO" sz="1200"/>
              <a:t> har til dels ulike skårar på Folkehelseprofilen, det er ikkje lett å finne klare regionale trekk. </a:t>
            </a:r>
          </a:p>
          <a:p>
            <a:pPr marL="0" indent="0">
              <a:spcBef>
                <a:spcPts val="600"/>
              </a:spcBef>
              <a:buNone/>
            </a:pPr>
            <a:endParaRPr lang="nn-NO" sz="1200"/>
          </a:p>
          <a:p>
            <a:pPr marL="0" indent="0">
              <a:spcBef>
                <a:spcPts val="600"/>
              </a:spcBef>
              <a:buNone/>
            </a:pPr>
            <a:endParaRPr lang="nn-NO" sz="1200"/>
          </a:p>
          <a:p>
            <a:pPr marL="0" indent="0">
              <a:spcBef>
                <a:spcPts val="600"/>
              </a:spcBef>
              <a:buNone/>
            </a:pPr>
            <a:endParaRPr lang="nn-NO" sz="1200">
              <a:hlinkClick r:id="rId2"/>
            </a:endParaRPr>
          </a:p>
          <a:p>
            <a:pPr marL="0" indent="0">
              <a:buNone/>
            </a:pPr>
            <a:endParaRPr lang="nn-NO" sz="1000"/>
          </a:p>
          <a:p>
            <a:endParaRPr lang="nn-NO"/>
          </a:p>
          <a:p>
            <a:pPr marL="0" indent="0">
              <a:buNone/>
            </a:pPr>
            <a:endParaRPr lang="nn-NO"/>
          </a:p>
        </p:txBody>
      </p:sp>
    </p:spTree>
    <p:extLst>
      <p:ext uri="{BB962C8B-B14F-4D97-AF65-F5344CB8AC3E}">
        <p14:creationId xmlns:p14="http://schemas.microsoft.com/office/powerpoint/2010/main" val="329210837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2C6FDC-282B-775C-C74D-5208B8375036}"/>
              </a:ext>
            </a:extLst>
          </p:cNvPr>
          <p:cNvSpPr>
            <a:spLocks noGrp="1"/>
          </p:cNvSpPr>
          <p:nvPr>
            <p:ph type="title"/>
          </p:nvPr>
        </p:nvSpPr>
        <p:spPr/>
        <p:txBody>
          <a:bodyPr/>
          <a:lstStyle/>
          <a:p>
            <a:r>
              <a:rPr lang="nn-NO"/>
              <a:t>Oppsummering - låginntekt</a:t>
            </a:r>
          </a:p>
        </p:txBody>
      </p:sp>
      <p:sp>
        <p:nvSpPr>
          <p:cNvPr id="3" name="Plassholder for innhold 2">
            <a:extLst>
              <a:ext uri="{FF2B5EF4-FFF2-40B4-BE49-F238E27FC236}">
                <a16:creationId xmlns:a16="http://schemas.microsoft.com/office/drawing/2014/main" id="{2676619F-5F2F-D59D-70F0-D64C51B53D11}"/>
              </a:ext>
            </a:extLst>
          </p:cNvPr>
          <p:cNvSpPr>
            <a:spLocks noGrp="1"/>
          </p:cNvSpPr>
          <p:nvPr>
            <p:ph idx="1"/>
          </p:nvPr>
        </p:nvSpPr>
        <p:spPr>
          <a:xfrm>
            <a:off x="389333" y="1037444"/>
            <a:ext cx="8365334" cy="3444477"/>
          </a:xfrm>
        </p:spPr>
        <p:txBody>
          <a:bodyPr/>
          <a:lstStyle/>
          <a:p>
            <a:pPr marL="0" indent="0">
              <a:lnSpc>
                <a:spcPct val="100000"/>
              </a:lnSpc>
              <a:spcBef>
                <a:spcPts val="600"/>
              </a:spcBef>
              <a:buNone/>
            </a:pPr>
            <a:r>
              <a:rPr lang="nn-NO" sz="1200"/>
              <a:t>Ein betydeleg del av befolkninga under 18 år lever i hushald med låginntekt. Det gjer at mange barn og unge som følgje av føresette sin økonomi, ikkje får delta i fritidsaktivitetar på lik linje med andre barn. Det er ein fare for at desse barna blir ståande utanfor viktige sosiale arenaer som følgje av dette. Når det gjeld talet på personar i hushald med vedvarande låginntekt (3-års periode) har det i dei aller fleste av kommunane på Nordmøre vore ein reduksjon dei siste åra.  </a:t>
            </a:r>
          </a:p>
          <a:p>
            <a:pPr marL="0" indent="0">
              <a:lnSpc>
                <a:spcPct val="100000"/>
              </a:lnSpc>
              <a:spcBef>
                <a:spcPts val="600"/>
              </a:spcBef>
              <a:buNone/>
            </a:pPr>
            <a:r>
              <a:rPr lang="nn-NO" sz="1200"/>
              <a:t>Nasjonale tal viser at innvandrarbefolkninga er overrepresentert blant hushald med låginntekt. I perioden 2019-2021 var 31 prosent av innvandrarane del av hushald som hadde vedvarande låginntekt, i den resterande delen av befolkninga er 7,5 prosent i same situasjon. Innvandrarbefolkninga utgjer ein betydeleg del av befolkninga i kommunane på Nordmøre. Størst del av befolkninga utgjer innvandrarbefolkninga i Smøla kommune med 14,5 prosent.  </a:t>
            </a:r>
          </a:p>
          <a:p>
            <a:pPr marL="0" indent="0">
              <a:lnSpc>
                <a:spcPct val="100000"/>
              </a:lnSpc>
              <a:spcBef>
                <a:spcPts val="600"/>
              </a:spcBef>
              <a:buNone/>
            </a:pPr>
            <a:r>
              <a:rPr lang="nn-NO" sz="1200"/>
              <a:t>Ein ny NOU om arbeidsinnvandrarar avdekkjer at denne gruppa, trass i at dei er i arbeid, har vanskar med å bli integrert i det norske samfunnet. Arbeidsinnvandrarar frå sentral og Aust-Europa (EU/EØS-området) har svakare rettigheiter til språkopplæring enn flyktningar og få tiltak er retta mot denne gruppa. Det viser seg at arbeidsinnvandrarane har låg deltaking i frivillige organisasjonar/fritidsaktivitetar og deltek i liten grad ved val. Mange har vanskeleg for å bli integrert i lokalmiljøet der dei bur. Mangelfulle språkkunnskapar både i engelsk og norsk gjer integreringa ekstra vanskeleg for mange i denne gruppa. </a:t>
            </a:r>
          </a:p>
          <a:p>
            <a:pPr marL="0" indent="0">
              <a:lnSpc>
                <a:spcPct val="100000"/>
              </a:lnSpc>
              <a:spcBef>
                <a:spcPts val="600"/>
              </a:spcBef>
              <a:buNone/>
            </a:pPr>
            <a:r>
              <a:rPr lang="nn-NO" sz="1200"/>
              <a:t>Ein analyse som Møreforsking gjorde av resultata i </a:t>
            </a:r>
            <a:r>
              <a:rPr lang="nn-NO" sz="1200" err="1"/>
              <a:t>folkehelseunderskinga</a:t>
            </a:r>
            <a:r>
              <a:rPr lang="nn-NO" sz="1200"/>
              <a:t> i 2021 viser ein klar samanheng mellom opplevd økonomisk situasjon </a:t>
            </a:r>
            <a:r>
              <a:rPr lang="nb-NO" sz="1200"/>
              <a:t>og </a:t>
            </a:r>
            <a:r>
              <a:rPr lang="nb-NO" sz="1200" err="1"/>
              <a:t>levevanar</a:t>
            </a:r>
            <a:r>
              <a:rPr lang="nb-NO" sz="1200"/>
              <a:t> og livskvalitet. </a:t>
            </a:r>
            <a:endParaRPr lang="nn-NO" sz="1200"/>
          </a:p>
          <a:p>
            <a:pPr marL="0" indent="0">
              <a:lnSpc>
                <a:spcPct val="100000"/>
              </a:lnSpc>
              <a:spcBef>
                <a:spcPts val="600"/>
              </a:spcBef>
              <a:buNone/>
            </a:pPr>
            <a:endParaRPr lang="nn-NO" sz="1000"/>
          </a:p>
        </p:txBody>
      </p:sp>
    </p:spTree>
    <p:extLst>
      <p:ext uri="{BB962C8B-B14F-4D97-AF65-F5344CB8AC3E}">
        <p14:creationId xmlns:p14="http://schemas.microsoft.com/office/powerpoint/2010/main" val="40518179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1AEA06B-B99A-3726-9250-FADCF976192B}"/>
              </a:ext>
            </a:extLst>
          </p:cNvPr>
          <p:cNvSpPr>
            <a:spLocks noGrp="1"/>
          </p:cNvSpPr>
          <p:nvPr>
            <p:ph type="title"/>
          </p:nvPr>
        </p:nvSpPr>
        <p:spPr>
          <a:xfrm>
            <a:off x="333492" y="356369"/>
            <a:ext cx="8365334" cy="413827"/>
          </a:xfrm>
        </p:spPr>
        <p:txBody>
          <a:bodyPr/>
          <a:lstStyle/>
          <a:p>
            <a:r>
              <a:rPr lang="nb-NO" sz="2400">
                <a:cs typeface="Poppins SemiBold"/>
              </a:rPr>
              <a:t>Refleksjonsspørsmål folkehelse, inkludering og integrering</a:t>
            </a:r>
            <a:endParaRPr lang="nb-NO"/>
          </a:p>
        </p:txBody>
      </p:sp>
      <p:sp>
        <p:nvSpPr>
          <p:cNvPr id="3" name="Plassholder for innhold 2">
            <a:extLst>
              <a:ext uri="{FF2B5EF4-FFF2-40B4-BE49-F238E27FC236}">
                <a16:creationId xmlns:a16="http://schemas.microsoft.com/office/drawing/2014/main" id="{5E92DA98-F526-4D28-7414-4423EC7B6452}"/>
              </a:ext>
            </a:extLst>
          </p:cNvPr>
          <p:cNvSpPr>
            <a:spLocks noGrp="1"/>
          </p:cNvSpPr>
          <p:nvPr>
            <p:ph idx="1"/>
          </p:nvPr>
        </p:nvSpPr>
        <p:spPr>
          <a:xfrm>
            <a:off x="333492" y="1342654"/>
            <a:ext cx="8365334" cy="3444477"/>
          </a:xfrm>
        </p:spPr>
        <p:txBody>
          <a:bodyPr vert="horz" lIns="36000" tIns="18000" rIns="36000" bIns="18000" rtlCol="0" anchor="t">
            <a:noAutofit/>
          </a:bodyPr>
          <a:lstStyle/>
          <a:p>
            <a:pPr marL="87630" indent="-87630">
              <a:spcBef>
                <a:spcPts val="600"/>
              </a:spcBef>
            </a:pPr>
            <a:r>
              <a:rPr lang="nn-NO" sz="1300">
                <a:cs typeface="Poppins"/>
              </a:rPr>
              <a:t>Kva er dei største folkehelseutfordringane i kommunen? (</a:t>
            </a:r>
            <a:r>
              <a:rPr lang="nn-NO" sz="1300" dirty="0">
                <a:cs typeface="Poppins"/>
              </a:rPr>
              <a:t>FHI sin folkehelseprofil kan vere til hjelp)</a:t>
            </a:r>
          </a:p>
          <a:p>
            <a:pPr marL="272580" lvl="1" indent="-87630">
              <a:spcBef>
                <a:spcPts val="600"/>
              </a:spcBef>
            </a:pPr>
            <a:r>
              <a:rPr lang="nn-NO" sz="1300">
                <a:cs typeface="Poppins"/>
              </a:rPr>
              <a:t> Kva gjer kommunen for å førebygge desse utfordringane?</a:t>
            </a:r>
          </a:p>
          <a:p>
            <a:pPr marL="87630" indent="-87630">
              <a:spcBef>
                <a:spcPts val="600"/>
              </a:spcBef>
            </a:pPr>
            <a:r>
              <a:rPr lang="nn-NO" sz="1300">
                <a:cs typeface="Poppins"/>
              </a:rPr>
              <a:t>Korleis er det å vekse opp i kommunen? (Oppvekstprofilen kan vere til hjelp)</a:t>
            </a:r>
          </a:p>
          <a:p>
            <a:pPr marL="272580" lvl="1" indent="-87630">
              <a:spcBef>
                <a:spcPts val="600"/>
              </a:spcBef>
            </a:pPr>
            <a:r>
              <a:rPr lang="nn-NO" sz="1300">
                <a:cs typeface="Poppins"/>
              </a:rPr>
              <a:t> Korleis kan det blir endå betre å vekse opp i kommunen? </a:t>
            </a:r>
          </a:p>
          <a:p>
            <a:pPr marL="87630" indent="-87630">
              <a:spcBef>
                <a:spcPts val="600"/>
              </a:spcBef>
            </a:pPr>
            <a:r>
              <a:rPr lang="nn-NO" sz="1300">
                <a:cs typeface="Poppins"/>
              </a:rPr>
              <a:t>Kva tiltak kan kommunen legge inn for auke befolkninga sitt aktivitetsnivå?</a:t>
            </a:r>
          </a:p>
          <a:p>
            <a:pPr marL="87630" indent="-87630">
              <a:spcBef>
                <a:spcPts val="600"/>
              </a:spcBef>
            </a:pPr>
            <a:r>
              <a:rPr lang="nn-NO" sz="1300">
                <a:cs typeface="Poppins"/>
              </a:rPr>
              <a:t>Korleis følgjer kommunen opp psykisk helse i befolkninga?</a:t>
            </a:r>
          </a:p>
          <a:p>
            <a:pPr marL="87630" indent="-87630">
              <a:spcBef>
                <a:spcPts val="600"/>
              </a:spcBef>
            </a:pPr>
            <a:r>
              <a:rPr lang="nn-NO" sz="1300">
                <a:cs typeface="Poppins"/>
              </a:rPr>
              <a:t>Korleis varetek kommunen alle innbyggarane sin rett til å medverke i planlegging?</a:t>
            </a:r>
          </a:p>
          <a:p>
            <a:pPr marL="87630" indent="-87630">
              <a:spcBef>
                <a:spcPts val="600"/>
              </a:spcBef>
            </a:pPr>
            <a:r>
              <a:rPr lang="nn-NO" sz="1300">
                <a:cs typeface="Poppins"/>
              </a:rPr>
              <a:t>Har kommunen eit godt kunnskapsgrunnlag om innvandrarar sin situasjon og er innvandrarar sin situasjon tatt inn i det kommunale planverket?</a:t>
            </a:r>
          </a:p>
          <a:p>
            <a:pPr marL="87630" indent="-87630">
              <a:spcBef>
                <a:spcPts val="600"/>
              </a:spcBef>
            </a:pPr>
            <a:r>
              <a:rPr lang="nn-NO" sz="1300">
                <a:cs typeface="Poppins"/>
              </a:rPr>
              <a:t>Korleis kan ein sikre god integrering av arbeidsinnvandrarar? Er det nye tiltak som kan setjast inn?</a:t>
            </a:r>
          </a:p>
        </p:txBody>
      </p:sp>
    </p:spTree>
    <p:extLst>
      <p:ext uri="{BB962C8B-B14F-4D97-AF65-F5344CB8AC3E}">
        <p14:creationId xmlns:p14="http://schemas.microsoft.com/office/powerpoint/2010/main" val="17244447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CCA699B-87D8-445C-F591-887BDE76D540}"/>
              </a:ext>
            </a:extLst>
          </p:cNvPr>
          <p:cNvSpPr>
            <a:spLocks noGrp="1"/>
          </p:cNvSpPr>
          <p:nvPr>
            <p:ph type="title"/>
          </p:nvPr>
        </p:nvSpPr>
        <p:spPr>
          <a:xfrm>
            <a:off x="306742" y="345711"/>
            <a:ext cx="8365334" cy="413827"/>
          </a:xfrm>
        </p:spPr>
        <p:txBody>
          <a:bodyPr/>
          <a:lstStyle/>
          <a:p>
            <a:r>
              <a:rPr lang="nn-NO" sz="2000"/>
              <a:t>Lenker til temaet </a:t>
            </a:r>
            <a:r>
              <a:rPr lang="nb-NO" sz="2000">
                <a:cs typeface="Poppins SemiBold"/>
              </a:rPr>
              <a:t>folkehelse, inkludering og integrering</a:t>
            </a:r>
            <a:endParaRPr lang="nn-NO" sz="2000"/>
          </a:p>
        </p:txBody>
      </p:sp>
      <p:sp>
        <p:nvSpPr>
          <p:cNvPr id="3" name="Plassholder for innhold 2">
            <a:extLst>
              <a:ext uri="{FF2B5EF4-FFF2-40B4-BE49-F238E27FC236}">
                <a16:creationId xmlns:a16="http://schemas.microsoft.com/office/drawing/2014/main" id="{7276DA92-F20B-C489-6983-8A0E843B3A45}"/>
              </a:ext>
            </a:extLst>
          </p:cNvPr>
          <p:cNvSpPr>
            <a:spLocks noGrp="1"/>
          </p:cNvSpPr>
          <p:nvPr>
            <p:ph idx="1"/>
          </p:nvPr>
        </p:nvSpPr>
        <p:spPr>
          <a:xfrm>
            <a:off x="212352" y="853927"/>
            <a:ext cx="8365334" cy="3444477"/>
          </a:xfrm>
        </p:spPr>
        <p:txBody>
          <a:bodyPr/>
          <a:lstStyle/>
          <a:p>
            <a:pPr marL="36000">
              <a:spcBef>
                <a:spcPts val="600"/>
              </a:spcBef>
            </a:pPr>
            <a:r>
              <a:rPr lang="nn-NO" sz="1000"/>
              <a:t>Folkehelseundersøkinga 2021: </a:t>
            </a:r>
            <a:r>
              <a:rPr lang="nn-NO" sz="1000">
                <a:hlinkClick r:id="rId3"/>
              </a:rPr>
              <a:t>https://mrfylke.no/kultur-folkehelse-og-tannhelse/folkehelse-idrett-og-friluftsliv/folkehelseundersoekinga-2021</a:t>
            </a:r>
            <a:r>
              <a:rPr lang="nn-NO" sz="1000"/>
              <a:t> og kommunetabellane </a:t>
            </a:r>
            <a:r>
              <a:rPr lang="nn-NO" sz="1000" err="1"/>
              <a:t>finnst</a:t>
            </a:r>
            <a:r>
              <a:rPr lang="nn-NO" sz="1000"/>
              <a:t> her: </a:t>
            </a:r>
            <a:r>
              <a:rPr lang="nn-NO" sz="1000">
                <a:latin typeface="Poppins" panose="00000500000000000000" pitchFamily="2" charset="0"/>
                <a:ea typeface="Calibri" panose="020F0502020204030204" pitchFamily="34" charset="0"/>
                <a:cs typeface="Times New Roman" panose="02020603050405020304" pitchFamily="18" charset="0"/>
                <a:hlinkClick r:id="rId4"/>
              </a:rPr>
              <a:t>https://mrfylke.no/naering-og-samfunn/statistikk-analyse-og-kart/folkehelsestatistikk</a:t>
            </a:r>
            <a:endParaRPr lang="nn-NO" sz="1000">
              <a:latin typeface="Poppins" panose="00000500000000000000" pitchFamily="2" charset="0"/>
              <a:ea typeface="Calibri" panose="020F0502020204030204" pitchFamily="34" charset="0"/>
              <a:cs typeface="Times New Roman" panose="02020603050405020304" pitchFamily="18" charset="0"/>
            </a:endParaRPr>
          </a:p>
          <a:p>
            <a:pPr marL="36000">
              <a:spcBef>
                <a:spcPts val="600"/>
              </a:spcBef>
            </a:pPr>
            <a:r>
              <a:rPr lang="nn-NO" sz="1000">
                <a:latin typeface="Poppins" panose="00000500000000000000" pitchFamily="2" charset="0"/>
                <a:cs typeface="Times New Roman" panose="02020603050405020304" pitchFamily="18" charset="0"/>
              </a:rPr>
              <a:t>Folkehelseprofilen: </a:t>
            </a:r>
            <a:r>
              <a:rPr lang="nn-NO" sz="1000">
                <a:hlinkClick r:id="rId5"/>
              </a:rPr>
              <a:t>https://www.fhi.no/hn/folkehelse/folkehelseprofil/</a:t>
            </a:r>
            <a:endParaRPr lang="nn-NO" sz="1000"/>
          </a:p>
          <a:p>
            <a:pPr marL="36000">
              <a:spcBef>
                <a:spcPts val="600"/>
              </a:spcBef>
            </a:pPr>
            <a:r>
              <a:rPr lang="nn-NO" sz="1000"/>
              <a:t>Regjeringa.no – tema folkehelse: </a:t>
            </a:r>
            <a:r>
              <a:rPr lang="nn-NO" sz="1000">
                <a:hlinkClick r:id="rId6"/>
              </a:rPr>
              <a:t>https://www.regjeringen.no/no/tema/helse-og-omsorg/folkehelse/id10877/</a:t>
            </a:r>
            <a:endParaRPr lang="nn-NO" sz="1000"/>
          </a:p>
          <a:p>
            <a:pPr marL="36000">
              <a:spcBef>
                <a:spcPts val="600"/>
              </a:spcBef>
            </a:pPr>
            <a:r>
              <a:rPr lang="nn-NO" sz="1000"/>
              <a:t>Helsedirektoratet: </a:t>
            </a:r>
            <a:r>
              <a:rPr lang="nn-NO" sz="1000">
                <a:hlinkClick r:id="rId7"/>
              </a:rPr>
              <a:t>https://www.helsedirektoratet.no/tema/folkehelse-ernaering-og-fysisk-aktivitet</a:t>
            </a:r>
            <a:endParaRPr lang="nn-NO" sz="1000"/>
          </a:p>
          <a:p>
            <a:pPr marL="36000">
              <a:spcBef>
                <a:spcPts val="600"/>
              </a:spcBef>
            </a:pPr>
            <a:r>
              <a:rPr lang="nn-NO" sz="1000"/>
              <a:t>KS: </a:t>
            </a:r>
            <a:r>
              <a:rPr lang="nn-NO" sz="1000">
                <a:hlinkClick r:id="rId8"/>
              </a:rPr>
              <a:t>https://www.ks.no/fagomrader/helse-og-omsorg/folkehelse/</a:t>
            </a:r>
            <a:endParaRPr lang="nn-NO" sz="1000"/>
          </a:p>
          <a:p>
            <a:pPr marL="36000">
              <a:spcBef>
                <a:spcPts val="600"/>
              </a:spcBef>
            </a:pPr>
            <a:r>
              <a:rPr lang="nn-NO" sz="1000" err="1"/>
              <a:t>Nasjonalforeningen</a:t>
            </a:r>
            <a:r>
              <a:rPr lang="nn-NO" sz="1000"/>
              <a:t> for folkehelse: </a:t>
            </a:r>
            <a:r>
              <a:rPr lang="nn-NO" sz="1000">
                <a:hlinkClick r:id="rId9"/>
              </a:rPr>
              <a:t>https://nasjonalforeningen.no/</a:t>
            </a:r>
            <a:endParaRPr lang="nn-NO" sz="1000"/>
          </a:p>
          <a:p>
            <a:pPr marL="36000">
              <a:spcBef>
                <a:spcPts val="600"/>
              </a:spcBef>
            </a:pPr>
            <a:r>
              <a:rPr lang="nn-NO" sz="1000"/>
              <a:t>Folkehelseinstituttet: </a:t>
            </a:r>
            <a:r>
              <a:rPr lang="nn-NO" sz="1000">
                <a:hlinkClick r:id="rId10"/>
              </a:rPr>
              <a:t>https://www.fhi.no/</a:t>
            </a:r>
            <a:endParaRPr lang="nn-NO" sz="1000"/>
          </a:p>
          <a:p>
            <a:pPr marL="36000">
              <a:spcBef>
                <a:spcPts val="600"/>
              </a:spcBef>
            </a:pPr>
            <a:r>
              <a:rPr lang="nn-NO" sz="1000" err="1"/>
              <a:t>Ungdata</a:t>
            </a:r>
            <a:r>
              <a:rPr lang="nn-NO" sz="1000"/>
              <a:t>: </a:t>
            </a:r>
            <a:r>
              <a:rPr lang="nn-NO" sz="1000">
                <a:hlinkClick r:id="rId11"/>
              </a:rPr>
              <a:t>https://www.ungdata.no/</a:t>
            </a:r>
            <a:endParaRPr lang="nn-NO" sz="1000"/>
          </a:p>
          <a:p>
            <a:pPr marL="36000">
              <a:spcBef>
                <a:spcPts val="600"/>
              </a:spcBef>
            </a:pPr>
            <a:r>
              <a:rPr lang="nn-NO" sz="1000"/>
              <a:t>Folkehelsemeldinga: </a:t>
            </a:r>
            <a:r>
              <a:rPr lang="nn-NO" sz="1000">
                <a:hlinkClick r:id="rId12"/>
              </a:rPr>
              <a:t>https://www.regjeringen.no/no/dokumenter/meld.-st.-15-20222023/id2969572/</a:t>
            </a:r>
            <a:endParaRPr lang="nn-NO" sz="1000"/>
          </a:p>
          <a:p>
            <a:pPr marL="36000">
              <a:spcBef>
                <a:spcPts val="600"/>
              </a:spcBef>
            </a:pPr>
            <a:r>
              <a:rPr lang="nn-NO" sz="1000"/>
              <a:t>NOU om arbeidsinnvandring: </a:t>
            </a:r>
            <a:r>
              <a:rPr lang="nn-NO" sz="1000">
                <a:solidFill>
                  <a:srgbClr val="007FBA"/>
                </a:solidFill>
                <a:hlinkClick r:id="rId13">
                  <a:extLst>
                    <a:ext uri="{A12FA001-AC4F-418D-AE19-62706E023703}">
                      <ahyp:hlinkClr xmlns:ahyp="http://schemas.microsoft.com/office/drawing/2018/hyperlinkcolor" val="tx"/>
                    </a:ext>
                  </a:extLst>
                </a:hlinkClick>
              </a:rPr>
              <a:t> https://www.regjeringen.no/no/dokumenter/nou-2022-18/id2950726/</a:t>
            </a:r>
            <a:endParaRPr lang="nn-NO" sz="1000">
              <a:solidFill>
                <a:srgbClr val="007FBA"/>
              </a:solidFill>
            </a:endParaRPr>
          </a:p>
          <a:p>
            <a:pPr marL="36000">
              <a:spcBef>
                <a:spcPts val="600"/>
              </a:spcBef>
            </a:pPr>
            <a:r>
              <a:rPr lang="nn-NO" sz="1000" err="1"/>
              <a:t>IMDI</a:t>
            </a:r>
            <a:r>
              <a:rPr lang="nn-NO" sz="1000"/>
              <a:t>: </a:t>
            </a:r>
            <a:r>
              <a:rPr lang="nn-NO" sz="1000">
                <a:hlinkClick r:id="rId14"/>
              </a:rPr>
              <a:t>https://www.imdi.no/</a:t>
            </a:r>
            <a:endParaRPr lang="nn-NO" sz="1000"/>
          </a:p>
          <a:p>
            <a:pPr marL="36000">
              <a:spcBef>
                <a:spcPts val="600"/>
              </a:spcBef>
            </a:pPr>
            <a:r>
              <a:rPr lang="nn-NO" sz="1000"/>
              <a:t>NAV – statistikk: </a:t>
            </a:r>
            <a:r>
              <a:rPr lang="nn-NO" sz="1000">
                <a:hlinkClick r:id="rId15"/>
              </a:rPr>
              <a:t>https://www.nav.no/no/nav-og-samfunn/statistikk/statistikk</a:t>
            </a:r>
            <a:endParaRPr lang="nn-NO" sz="1000"/>
          </a:p>
          <a:p>
            <a:pPr marL="36000">
              <a:spcBef>
                <a:spcPts val="600"/>
              </a:spcBef>
            </a:pPr>
            <a:r>
              <a:rPr lang="nn-NO" sz="1000" err="1"/>
              <a:t>Udir</a:t>
            </a:r>
            <a:r>
              <a:rPr lang="nn-NO" sz="1000"/>
              <a:t> – statistikk og analyse: </a:t>
            </a:r>
            <a:r>
              <a:rPr lang="nn-NO" sz="1000">
                <a:hlinkClick r:id="rId16"/>
              </a:rPr>
              <a:t>https://www.udir.no/tall-og-forskning/statistikk/</a:t>
            </a:r>
            <a:endParaRPr lang="nn-NO" sz="1000"/>
          </a:p>
          <a:p>
            <a:pPr marL="0" indent="0">
              <a:spcBef>
                <a:spcPts val="600"/>
              </a:spcBef>
              <a:buNone/>
            </a:pPr>
            <a:endParaRPr lang="nn-NO" sz="1000"/>
          </a:p>
          <a:p>
            <a:pPr marL="36000">
              <a:spcBef>
                <a:spcPts val="600"/>
              </a:spcBef>
            </a:pPr>
            <a:endParaRPr lang="nn-NO" sz="1000"/>
          </a:p>
          <a:p>
            <a:pPr marL="0" indent="0">
              <a:spcBef>
                <a:spcPts val="600"/>
              </a:spcBef>
              <a:buNone/>
            </a:pPr>
            <a:endParaRPr lang="nn-NO" sz="1100"/>
          </a:p>
        </p:txBody>
      </p:sp>
    </p:spTree>
    <p:extLst>
      <p:ext uri="{BB962C8B-B14F-4D97-AF65-F5344CB8AC3E}">
        <p14:creationId xmlns:p14="http://schemas.microsoft.com/office/powerpoint/2010/main" val="23221778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07CF98C-A318-A92A-EF09-D6F4245930A1}"/>
              </a:ext>
            </a:extLst>
          </p:cNvPr>
          <p:cNvSpPr>
            <a:spLocks noGrp="1"/>
          </p:cNvSpPr>
          <p:nvPr>
            <p:ph type="title"/>
          </p:nvPr>
        </p:nvSpPr>
        <p:spPr>
          <a:xfrm>
            <a:off x="4676702" y="3413166"/>
            <a:ext cx="3906316" cy="892288"/>
          </a:xfrm>
        </p:spPr>
        <p:txBody>
          <a:bodyPr anchor="t">
            <a:normAutofit/>
          </a:bodyPr>
          <a:lstStyle/>
          <a:p>
            <a:r>
              <a:rPr lang="nb-NO"/>
              <a:t>Arealbruk</a:t>
            </a:r>
          </a:p>
        </p:txBody>
      </p:sp>
      <p:pic>
        <p:nvPicPr>
          <p:cNvPr id="3" name="Grafikk 2">
            <a:extLst>
              <a:ext uri="{FF2B5EF4-FFF2-40B4-BE49-F238E27FC236}">
                <a16:creationId xmlns:a16="http://schemas.microsoft.com/office/drawing/2014/main" id="{5FEBD3C3-5CA2-51D4-5DE3-D1E233E6A62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29175" y="-786826"/>
            <a:ext cx="6253843" cy="6253843"/>
          </a:xfrm>
          <a:custGeom>
            <a:avLst/>
            <a:gdLst>
              <a:gd name="connsiteX0" fmla="*/ 3389263 w 9144000"/>
              <a:gd name="connsiteY0" fmla="*/ 3003472 h 5143500"/>
              <a:gd name="connsiteX1" fmla="*/ 3389263 w 9144000"/>
              <a:gd name="connsiteY1" fmla="*/ 4920258 h 5143500"/>
              <a:gd name="connsiteX2" fmla="*/ 8918122 w 9144000"/>
              <a:gd name="connsiteY2" fmla="*/ 4920258 h 5143500"/>
              <a:gd name="connsiteX3" fmla="*/ 8918122 w 9144000"/>
              <a:gd name="connsiteY3" fmla="*/ 3003472 h 5143500"/>
              <a:gd name="connsiteX4" fmla="*/ 0 w 9144000"/>
              <a:gd name="connsiteY4" fmla="*/ 0 h 5143500"/>
              <a:gd name="connsiteX5" fmla="*/ 9144000 w 9144000"/>
              <a:gd name="connsiteY5" fmla="*/ 0 h 5143500"/>
              <a:gd name="connsiteX6" fmla="*/ 9144000 w 9144000"/>
              <a:gd name="connsiteY6" fmla="*/ 5143500 h 5143500"/>
              <a:gd name="connsiteX7" fmla="*/ 0 w 91440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3500">
                <a:moveTo>
                  <a:pt x="3389263" y="3003472"/>
                </a:moveTo>
                <a:lnTo>
                  <a:pt x="3389263" y="4920258"/>
                </a:lnTo>
                <a:lnTo>
                  <a:pt x="8918122" y="4920258"/>
                </a:lnTo>
                <a:lnTo>
                  <a:pt x="8918122" y="3003472"/>
                </a:lnTo>
                <a:close/>
                <a:moveTo>
                  <a:pt x="0" y="0"/>
                </a:moveTo>
                <a:lnTo>
                  <a:pt x="9144000" y="0"/>
                </a:lnTo>
                <a:lnTo>
                  <a:pt x="9144000" y="5143500"/>
                </a:lnTo>
                <a:lnTo>
                  <a:pt x="0" y="5143500"/>
                </a:lnTo>
                <a:close/>
              </a:path>
            </a:pathLst>
          </a:custGeom>
        </p:spPr>
      </p:pic>
    </p:spTree>
    <p:extLst>
      <p:ext uri="{BB962C8B-B14F-4D97-AF65-F5344CB8AC3E}">
        <p14:creationId xmlns:p14="http://schemas.microsoft.com/office/powerpoint/2010/main" val="36962833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4D8D757-CE25-D5D2-3FD1-DC43503248AE}"/>
              </a:ext>
            </a:extLst>
          </p:cNvPr>
          <p:cNvSpPr>
            <a:spLocks noGrp="1"/>
          </p:cNvSpPr>
          <p:nvPr>
            <p:ph type="title"/>
          </p:nvPr>
        </p:nvSpPr>
        <p:spPr/>
        <p:txBody>
          <a:bodyPr/>
          <a:lstStyle/>
          <a:p>
            <a:r>
              <a:rPr lang="nn-NO" sz="2400" dirty="0"/>
              <a:t>Arealbruk –</a:t>
            </a:r>
            <a:br>
              <a:rPr lang="nn-NO" sz="2400" dirty="0"/>
            </a:br>
            <a:r>
              <a:rPr lang="nn-NO" sz="2400" dirty="0" err="1"/>
              <a:t>Omdisponering</a:t>
            </a:r>
            <a:r>
              <a:rPr lang="nn-NO" sz="2400" dirty="0"/>
              <a:t> av </a:t>
            </a:r>
            <a:r>
              <a:rPr lang="nn-NO" sz="2400" u="sng" dirty="0"/>
              <a:t>dyrka</a:t>
            </a:r>
            <a:r>
              <a:rPr lang="nn-NO" sz="2400" dirty="0"/>
              <a:t> og </a:t>
            </a:r>
            <a:r>
              <a:rPr lang="nn-NO" sz="2400" u="sng" dirty="0"/>
              <a:t>dyrkbar</a:t>
            </a:r>
            <a:r>
              <a:rPr lang="nn-NO" sz="2400" dirty="0"/>
              <a:t> jord, dekar</a:t>
            </a:r>
            <a:endParaRPr lang="nn-NO" dirty="0"/>
          </a:p>
        </p:txBody>
      </p:sp>
      <p:graphicFrame>
        <p:nvGraphicFramePr>
          <p:cNvPr id="3" name="Tabell 2">
            <a:extLst>
              <a:ext uri="{FF2B5EF4-FFF2-40B4-BE49-F238E27FC236}">
                <a16:creationId xmlns:a16="http://schemas.microsoft.com/office/drawing/2014/main" id="{03E39B60-FCA1-6AE2-8888-75891363DB48}"/>
              </a:ext>
            </a:extLst>
          </p:cNvPr>
          <p:cNvGraphicFramePr>
            <a:graphicFrameLocks noGrp="1"/>
          </p:cNvGraphicFramePr>
          <p:nvPr>
            <p:extLst>
              <p:ext uri="{D42A27DB-BD31-4B8C-83A1-F6EECF244321}">
                <p14:modId xmlns:p14="http://schemas.microsoft.com/office/powerpoint/2010/main" val="2854906883"/>
              </p:ext>
            </p:extLst>
          </p:nvPr>
        </p:nvGraphicFramePr>
        <p:xfrm>
          <a:off x="388937" y="1425504"/>
          <a:ext cx="8366108" cy="3100446"/>
        </p:xfrm>
        <a:graphic>
          <a:graphicData uri="http://schemas.openxmlformats.org/drawingml/2006/table">
            <a:tbl>
              <a:tblPr firstRow="1"/>
              <a:tblGrid>
                <a:gridCol w="1066407">
                  <a:extLst>
                    <a:ext uri="{9D8B030D-6E8A-4147-A177-3AD203B41FA5}">
                      <a16:colId xmlns:a16="http://schemas.microsoft.com/office/drawing/2014/main" val="1008810423"/>
                    </a:ext>
                  </a:extLst>
                </a:gridCol>
                <a:gridCol w="1225481">
                  <a:extLst>
                    <a:ext uri="{9D8B030D-6E8A-4147-A177-3AD203B41FA5}">
                      <a16:colId xmlns:a16="http://schemas.microsoft.com/office/drawing/2014/main" val="2728233785"/>
                    </a:ext>
                  </a:extLst>
                </a:gridCol>
                <a:gridCol w="848411">
                  <a:extLst>
                    <a:ext uri="{9D8B030D-6E8A-4147-A177-3AD203B41FA5}">
                      <a16:colId xmlns:a16="http://schemas.microsoft.com/office/drawing/2014/main" val="1635435432"/>
                    </a:ext>
                  </a:extLst>
                </a:gridCol>
                <a:gridCol w="871979">
                  <a:extLst>
                    <a:ext uri="{9D8B030D-6E8A-4147-A177-3AD203B41FA5}">
                      <a16:colId xmlns:a16="http://schemas.microsoft.com/office/drawing/2014/main" val="2164145355"/>
                    </a:ext>
                  </a:extLst>
                </a:gridCol>
                <a:gridCol w="1084082">
                  <a:extLst>
                    <a:ext uri="{9D8B030D-6E8A-4147-A177-3AD203B41FA5}">
                      <a16:colId xmlns:a16="http://schemas.microsoft.com/office/drawing/2014/main" val="1203007854"/>
                    </a:ext>
                  </a:extLst>
                </a:gridCol>
                <a:gridCol w="972139">
                  <a:extLst>
                    <a:ext uri="{9D8B030D-6E8A-4147-A177-3AD203B41FA5}">
                      <a16:colId xmlns:a16="http://schemas.microsoft.com/office/drawing/2014/main" val="1461439986"/>
                    </a:ext>
                  </a:extLst>
                </a:gridCol>
                <a:gridCol w="1119157">
                  <a:extLst>
                    <a:ext uri="{9D8B030D-6E8A-4147-A177-3AD203B41FA5}">
                      <a16:colId xmlns:a16="http://schemas.microsoft.com/office/drawing/2014/main" val="3533180016"/>
                    </a:ext>
                  </a:extLst>
                </a:gridCol>
                <a:gridCol w="1178452">
                  <a:extLst>
                    <a:ext uri="{9D8B030D-6E8A-4147-A177-3AD203B41FA5}">
                      <a16:colId xmlns:a16="http://schemas.microsoft.com/office/drawing/2014/main" val="1516563910"/>
                    </a:ext>
                  </a:extLst>
                </a:gridCol>
              </a:tblGrid>
              <a:tr h="256223">
                <a:tc>
                  <a:txBody>
                    <a:bodyPr/>
                    <a:lstStyle/>
                    <a:p>
                      <a:pPr algn="l" fontAlgn="b"/>
                      <a:endParaRPr lang="nb-NO" sz="1000" b="0" i="0" u="none" strike="noStrike">
                        <a:solidFill>
                          <a:srgbClr val="000000"/>
                        </a:solidFill>
                        <a:effectLst/>
                        <a:latin typeface="Calibri"/>
                      </a:endParaRPr>
                    </a:p>
                  </a:txBody>
                  <a:tcPr marL="9002" marR="9002" marT="9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gridSpan="7">
                  <a:txBody>
                    <a:bodyPr/>
                    <a:lstStyle/>
                    <a:p>
                      <a:pPr algn="ctr" fontAlgn="b"/>
                      <a:r>
                        <a:rPr lang="nn-NO" sz="1400" b="0" u="none" dirty="0">
                          <a:latin typeface="+mj-lt"/>
                          <a:cs typeface="Arial" panose="020B0604020202020204" pitchFamily="34" charset="0"/>
                        </a:rPr>
                        <a:t>Arealbruk –</a:t>
                      </a:r>
                      <a:br>
                        <a:rPr lang="nn-NO" sz="1400" b="0" u="none" dirty="0">
                          <a:latin typeface="+mj-lt"/>
                          <a:cs typeface="Arial" panose="020B0604020202020204" pitchFamily="34" charset="0"/>
                        </a:rPr>
                      </a:br>
                      <a:r>
                        <a:rPr lang="nn-NO" sz="1400" b="0" u="none" dirty="0" err="1">
                          <a:latin typeface="+mj-lt"/>
                          <a:cs typeface="Arial" panose="020B0604020202020204" pitchFamily="34" charset="0"/>
                        </a:rPr>
                        <a:t>Omdisponering</a:t>
                      </a:r>
                      <a:r>
                        <a:rPr lang="nn-NO" sz="1400" b="0" u="none" dirty="0">
                          <a:latin typeface="+mj-lt"/>
                          <a:cs typeface="Arial" panose="020B0604020202020204" pitchFamily="34" charset="0"/>
                        </a:rPr>
                        <a:t> av dyrka og dyrkbar jord, dekar </a:t>
                      </a:r>
                      <a:r>
                        <a:rPr lang="nb-NO" sz="1300" b="0" i="0" u="none" strike="noStrike" dirty="0">
                          <a:solidFill>
                            <a:srgbClr val="000000"/>
                          </a:solidFill>
                          <a:effectLst/>
                          <a:latin typeface="+mj-lt"/>
                          <a:cs typeface="Arial" panose="020B0604020202020204" pitchFamily="34" charset="0"/>
                        </a:rPr>
                        <a:t>2022</a:t>
                      </a:r>
                    </a:p>
                  </a:txBody>
                  <a:tcPr marL="9002" marR="9002" marT="9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nn-NO"/>
                    </a:p>
                  </a:txBody>
                  <a:tcPr/>
                </a:tc>
                <a:tc hMerge="1">
                  <a:txBody>
                    <a:bodyPr/>
                    <a:lstStyle/>
                    <a:p>
                      <a:endParaRPr lang="nn-NO"/>
                    </a:p>
                  </a:txBody>
                  <a:tcPr/>
                </a:tc>
                <a:tc hMerge="1">
                  <a:txBody>
                    <a:bodyPr/>
                    <a:lstStyle/>
                    <a:p>
                      <a:endParaRPr lang="nn-NO"/>
                    </a:p>
                  </a:txBody>
                  <a:tcPr/>
                </a:tc>
                <a:tc hMerge="1">
                  <a:txBody>
                    <a:bodyPr/>
                    <a:lstStyle/>
                    <a:p>
                      <a:endParaRPr lang="nn-NO"/>
                    </a:p>
                  </a:txBody>
                  <a:tcPr/>
                </a:tc>
                <a:tc hMerge="1">
                  <a:txBody>
                    <a:bodyPr/>
                    <a:lstStyle/>
                    <a:p>
                      <a:endParaRPr lang="nn-NO"/>
                    </a:p>
                  </a:txBody>
                  <a:tcPr/>
                </a:tc>
                <a:tc hMerge="1">
                  <a:txBody>
                    <a:bodyPr/>
                    <a:lstStyle/>
                    <a:p>
                      <a:endParaRPr lang="nn-NO"/>
                    </a:p>
                  </a:txBody>
                  <a:tcPr/>
                </a:tc>
                <a:extLst>
                  <a:ext uri="{0D108BD9-81ED-4DB2-BD59-A6C34878D82A}">
                    <a16:rowId xmlns:a16="http://schemas.microsoft.com/office/drawing/2014/main" val="4032787124"/>
                  </a:ext>
                </a:extLst>
              </a:tr>
              <a:tr h="819913">
                <a:tc>
                  <a:txBody>
                    <a:bodyPr/>
                    <a:lstStyle/>
                    <a:p>
                      <a:pPr algn="l" fontAlgn="b"/>
                      <a:endParaRPr lang="nb-NO" sz="1000" b="0" i="0" u="none" strike="noStrike">
                        <a:solidFill>
                          <a:srgbClr val="000000"/>
                        </a:solidFill>
                        <a:effectLst/>
                        <a:latin typeface="Calibri"/>
                      </a:endParaRPr>
                    </a:p>
                  </a:txBody>
                  <a:tcPr marL="9002" marR="9002" marT="9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l" fontAlgn="b"/>
                      <a:r>
                        <a:rPr lang="nb-NO" sz="1000" b="1" i="0" u="none" strike="noStrike" dirty="0">
                          <a:solidFill>
                            <a:srgbClr val="000000"/>
                          </a:solidFill>
                          <a:effectLst/>
                          <a:latin typeface="Poppins  "/>
                        </a:rPr>
                        <a:t>Omdisponering i alt</a:t>
                      </a:r>
                    </a:p>
                  </a:txBody>
                  <a:tcPr marL="9002" marR="9002" marT="9002"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l" fontAlgn="b"/>
                      <a:r>
                        <a:rPr lang="nb-NO" sz="1000" b="1" i="0" u="none" strike="noStrike">
                          <a:solidFill>
                            <a:srgbClr val="000000"/>
                          </a:solidFill>
                          <a:effectLst/>
                          <a:latin typeface="Poppins  "/>
                        </a:rPr>
                        <a:t>Dyrka jord</a:t>
                      </a:r>
                    </a:p>
                  </a:txBody>
                  <a:tcPr marL="9002" marR="9002" marT="900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l" fontAlgn="b"/>
                      <a:r>
                        <a:rPr lang="nb-NO" sz="1000" b="1" i="0" u="none" strike="noStrike">
                          <a:solidFill>
                            <a:srgbClr val="000000"/>
                          </a:solidFill>
                          <a:effectLst/>
                          <a:latin typeface="Poppins  "/>
                        </a:rPr>
                        <a:t>Dyrkbar jord</a:t>
                      </a:r>
                    </a:p>
                  </a:txBody>
                  <a:tcPr marL="9002" marR="9002" marT="9002"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l" fontAlgn="b"/>
                      <a:r>
                        <a:rPr lang="nb-NO" sz="1000" b="1" i="0" u="none" strike="noStrike">
                          <a:solidFill>
                            <a:srgbClr val="000000"/>
                          </a:solidFill>
                          <a:effectLst/>
                          <a:latin typeface="Poppins  "/>
                        </a:rPr>
                        <a:t>Vedtak etter jordlova – </a:t>
                      </a:r>
                    </a:p>
                    <a:p>
                      <a:pPr algn="l" fontAlgn="b"/>
                      <a:r>
                        <a:rPr lang="nb-NO" sz="1000" b="1" i="0" u="none" strike="noStrike">
                          <a:solidFill>
                            <a:srgbClr val="000000"/>
                          </a:solidFill>
                          <a:effectLst/>
                          <a:latin typeface="Poppins  "/>
                        </a:rPr>
                        <a:t>dyrka jord</a:t>
                      </a:r>
                    </a:p>
                  </a:txBody>
                  <a:tcPr marL="9002" marR="9002" marT="900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l" fontAlgn="b"/>
                      <a:r>
                        <a:rPr lang="nb-NO" sz="1000" b="1" i="0" u="none" strike="noStrike">
                          <a:solidFill>
                            <a:srgbClr val="000000"/>
                          </a:solidFill>
                          <a:effectLst/>
                          <a:latin typeface="Poppins  "/>
                        </a:rPr>
                        <a:t>Vedtak etter jordlova – </a:t>
                      </a:r>
                    </a:p>
                    <a:p>
                      <a:pPr algn="l" fontAlgn="b"/>
                      <a:r>
                        <a:rPr lang="nb-NO" sz="1000" b="1" i="0" u="none" strike="noStrike">
                          <a:solidFill>
                            <a:srgbClr val="000000"/>
                          </a:solidFill>
                          <a:effectLst/>
                          <a:latin typeface="Poppins  "/>
                        </a:rPr>
                        <a:t>dyrkbar jord</a:t>
                      </a:r>
                    </a:p>
                  </a:txBody>
                  <a:tcPr marL="9002" marR="9002" marT="9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l" fontAlgn="b"/>
                      <a:r>
                        <a:rPr lang="nb-NO" sz="1000" b="1" i="0" u="none" strike="noStrike">
                          <a:solidFill>
                            <a:srgbClr val="000000"/>
                          </a:solidFill>
                          <a:effectLst/>
                          <a:latin typeface="Poppins  "/>
                        </a:rPr>
                        <a:t>Vedtak etter plan- og bygningslova – dyrka jord</a:t>
                      </a:r>
                    </a:p>
                  </a:txBody>
                  <a:tcPr marL="9002" marR="9002" marT="9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l" fontAlgn="b"/>
                      <a:r>
                        <a:rPr lang="nb-NO" sz="1000" b="1" i="0" u="none" strike="noStrike">
                          <a:solidFill>
                            <a:srgbClr val="000000"/>
                          </a:solidFill>
                          <a:effectLst/>
                          <a:latin typeface="Poppins  "/>
                        </a:rPr>
                        <a:t>Vedtak etter plan- og bygningslova – </a:t>
                      </a:r>
                    </a:p>
                    <a:p>
                      <a:pPr algn="l" fontAlgn="b"/>
                      <a:r>
                        <a:rPr lang="nb-NO" sz="1000" b="1" i="0" u="none" strike="noStrike">
                          <a:solidFill>
                            <a:srgbClr val="000000"/>
                          </a:solidFill>
                          <a:effectLst/>
                          <a:latin typeface="Poppins  "/>
                        </a:rPr>
                        <a:t>dyrkbar jord</a:t>
                      </a:r>
                    </a:p>
                  </a:txBody>
                  <a:tcPr marL="9002" marR="9002" marT="9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extLst>
                  <a:ext uri="{0D108BD9-81ED-4DB2-BD59-A6C34878D82A}">
                    <a16:rowId xmlns:a16="http://schemas.microsoft.com/office/drawing/2014/main" val="2640685452"/>
                  </a:ext>
                </a:extLst>
              </a:tr>
              <a:tr h="204979">
                <a:tc>
                  <a:txBody>
                    <a:bodyPr/>
                    <a:lstStyle/>
                    <a:p>
                      <a:pPr algn="l" fontAlgn="b"/>
                      <a:r>
                        <a:rPr lang="nb-NO" sz="1000" b="1" i="0" u="none" strike="noStrike">
                          <a:solidFill>
                            <a:srgbClr val="000000"/>
                          </a:solidFill>
                          <a:effectLst/>
                          <a:latin typeface="Poppins  "/>
                        </a:rPr>
                        <a:t>Kristiansund</a:t>
                      </a:r>
                    </a:p>
                  </a:txBody>
                  <a:tcPr marL="9002" marR="9002" marT="9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1</a:t>
                      </a:r>
                    </a:p>
                  </a:txBody>
                  <a:tcPr marL="9002" marR="9002" marT="9002"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1</a:t>
                      </a:r>
                    </a:p>
                  </a:txBody>
                  <a:tcPr marL="9002" marR="9002" marT="900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0</a:t>
                      </a:r>
                    </a:p>
                  </a:txBody>
                  <a:tcPr marL="9002" marR="9002" marT="9002"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0</a:t>
                      </a:r>
                    </a:p>
                  </a:txBody>
                  <a:tcPr marL="9002" marR="9002" marT="900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0</a:t>
                      </a:r>
                    </a:p>
                  </a:txBody>
                  <a:tcPr marL="9002" marR="9002" marT="9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1</a:t>
                      </a:r>
                    </a:p>
                  </a:txBody>
                  <a:tcPr marL="9002" marR="9002" marT="9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0</a:t>
                      </a:r>
                    </a:p>
                  </a:txBody>
                  <a:tcPr marL="9002" marR="9002" marT="9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0556011"/>
                  </a:ext>
                </a:extLst>
              </a:tr>
              <a:tr h="204979">
                <a:tc>
                  <a:txBody>
                    <a:bodyPr/>
                    <a:lstStyle/>
                    <a:p>
                      <a:pPr algn="l" fontAlgn="b"/>
                      <a:r>
                        <a:rPr lang="nb-NO" sz="1000" b="1" i="0" u="none" strike="noStrike">
                          <a:solidFill>
                            <a:srgbClr val="000000"/>
                          </a:solidFill>
                          <a:effectLst/>
                          <a:latin typeface="Poppins  "/>
                        </a:rPr>
                        <a:t>Averøy</a:t>
                      </a:r>
                    </a:p>
                  </a:txBody>
                  <a:tcPr marL="9002" marR="9002" marT="9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17</a:t>
                      </a:r>
                    </a:p>
                  </a:txBody>
                  <a:tcPr marL="9002" marR="9002" marT="9002"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11</a:t>
                      </a:r>
                    </a:p>
                  </a:txBody>
                  <a:tcPr marL="9002" marR="9002" marT="900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6</a:t>
                      </a:r>
                    </a:p>
                  </a:txBody>
                  <a:tcPr marL="9002" marR="9002" marT="9002"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1</a:t>
                      </a:r>
                    </a:p>
                  </a:txBody>
                  <a:tcPr marL="9002" marR="9002" marT="900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0</a:t>
                      </a:r>
                    </a:p>
                  </a:txBody>
                  <a:tcPr marL="9002" marR="9002" marT="9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10</a:t>
                      </a:r>
                    </a:p>
                  </a:txBody>
                  <a:tcPr marL="9002" marR="9002" marT="9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6</a:t>
                      </a:r>
                    </a:p>
                  </a:txBody>
                  <a:tcPr marL="9002" marR="9002" marT="9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17189772"/>
                  </a:ext>
                </a:extLst>
              </a:tr>
              <a:tr h="204979">
                <a:tc>
                  <a:txBody>
                    <a:bodyPr/>
                    <a:lstStyle/>
                    <a:p>
                      <a:pPr algn="l" fontAlgn="b"/>
                      <a:r>
                        <a:rPr lang="nb-NO" sz="1000" b="1" i="0" u="none" strike="noStrike" dirty="0">
                          <a:solidFill>
                            <a:srgbClr val="000000"/>
                          </a:solidFill>
                          <a:effectLst/>
                          <a:latin typeface="Poppins  "/>
                        </a:rPr>
                        <a:t>Gjemnes</a:t>
                      </a:r>
                    </a:p>
                  </a:txBody>
                  <a:tcPr marL="9002" marR="9002" marT="9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4</a:t>
                      </a:r>
                    </a:p>
                  </a:txBody>
                  <a:tcPr marL="9002" marR="9002" marT="9002"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4</a:t>
                      </a:r>
                    </a:p>
                  </a:txBody>
                  <a:tcPr marL="9002" marR="9002" marT="900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0</a:t>
                      </a:r>
                    </a:p>
                  </a:txBody>
                  <a:tcPr marL="9002" marR="9002" marT="9002"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2</a:t>
                      </a:r>
                    </a:p>
                  </a:txBody>
                  <a:tcPr marL="9002" marR="9002" marT="900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0</a:t>
                      </a:r>
                    </a:p>
                  </a:txBody>
                  <a:tcPr marL="9002" marR="9002" marT="9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2</a:t>
                      </a:r>
                    </a:p>
                  </a:txBody>
                  <a:tcPr marL="9002" marR="9002" marT="9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0</a:t>
                      </a:r>
                    </a:p>
                  </a:txBody>
                  <a:tcPr marL="9002" marR="9002" marT="9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00774713"/>
                  </a:ext>
                </a:extLst>
              </a:tr>
              <a:tr h="204979">
                <a:tc>
                  <a:txBody>
                    <a:bodyPr/>
                    <a:lstStyle/>
                    <a:p>
                      <a:pPr algn="l" fontAlgn="b"/>
                      <a:r>
                        <a:rPr lang="nb-NO" sz="1000" b="1" i="0" u="none" strike="noStrike">
                          <a:solidFill>
                            <a:srgbClr val="000000"/>
                          </a:solidFill>
                          <a:effectLst/>
                          <a:latin typeface="Poppins  "/>
                        </a:rPr>
                        <a:t>Tingvoll</a:t>
                      </a:r>
                    </a:p>
                  </a:txBody>
                  <a:tcPr marL="9002" marR="9002" marT="9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0</a:t>
                      </a:r>
                    </a:p>
                  </a:txBody>
                  <a:tcPr marL="9002" marR="9002" marT="9002"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0</a:t>
                      </a:r>
                    </a:p>
                  </a:txBody>
                  <a:tcPr marL="9002" marR="9002" marT="900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0</a:t>
                      </a:r>
                    </a:p>
                  </a:txBody>
                  <a:tcPr marL="9002" marR="9002" marT="9002"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0</a:t>
                      </a:r>
                    </a:p>
                  </a:txBody>
                  <a:tcPr marL="9002" marR="9002" marT="900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0</a:t>
                      </a:r>
                    </a:p>
                  </a:txBody>
                  <a:tcPr marL="9002" marR="9002" marT="9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0</a:t>
                      </a:r>
                    </a:p>
                  </a:txBody>
                  <a:tcPr marL="9002" marR="9002" marT="9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0</a:t>
                      </a:r>
                    </a:p>
                  </a:txBody>
                  <a:tcPr marL="9002" marR="9002" marT="9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0226701"/>
                  </a:ext>
                </a:extLst>
              </a:tr>
              <a:tr h="204979">
                <a:tc>
                  <a:txBody>
                    <a:bodyPr/>
                    <a:lstStyle/>
                    <a:p>
                      <a:pPr algn="l" fontAlgn="b"/>
                      <a:r>
                        <a:rPr lang="nb-NO" sz="1000" b="1" i="0" u="none" strike="noStrike">
                          <a:solidFill>
                            <a:srgbClr val="000000"/>
                          </a:solidFill>
                          <a:effectLst/>
                          <a:latin typeface="Poppins  "/>
                        </a:rPr>
                        <a:t>Sunndal</a:t>
                      </a:r>
                    </a:p>
                  </a:txBody>
                  <a:tcPr marL="9002" marR="9002" marT="9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5</a:t>
                      </a:r>
                    </a:p>
                  </a:txBody>
                  <a:tcPr marL="9002" marR="9002" marT="9002"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0</a:t>
                      </a:r>
                    </a:p>
                  </a:txBody>
                  <a:tcPr marL="9002" marR="9002" marT="900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5</a:t>
                      </a:r>
                    </a:p>
                  </a:txBody>
                  <a:tcPr marL="9002" marR="9002" marT="9002"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0</a:t>
                      </a:r>
                    </a:p>
                  </a:txBody>
                  <a:tcPr marL="9002" marR="9002" marT="900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1</a:t>
                      </a:r>
                    </a:p>
                  </a:txBody>
                  <a:tcPr marL="9002" marR="9002" marT="9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0</a:t>
                      </a:r>
                    </a:p>
                  </a:txBody>
                  <a:tcPr marL="9002" marR="9002" marT="9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4</a:t>
                      </a:r>
                    </a:p>
                  </a:txBody>
                  <a:tcPr marL="9002" marR="9002" marT="9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8905740"/>
                  </a:ext>
                </a:extLst>
              </a:tr>
              <a:tr h="204979">
                <a:tc>
                  <a:txBody>
                    <a:bodyPr/>
                    <a:lstStyle/>
                    <a:p>
                      <a:pPr algn="l" fontAlgn="b"/>
                      <a:r>
                        <a:rPr lang="nb-NO" sz="1000" b="1" i="0" u="none" strike="noStrike">
                          <a:solidFill>
                            <a:srgbClr val="000000"/>
                          </a:solidFill>
                          <a:effectLst/>
                          <a:latin typeface="Poppins  "/>
                        </a:rPr>
                        <a:t>Surnadal</a:t>
                      </a:r>
                    </a:p>
                  </a:txBody>
                  <a:tcPr marL="9002" marR="9002" marT="9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0</a:t>
                      </a:r>
                    </a:p>
                  </a:txBody>
                  <a:tcPr marL="9002" marR="9002" marT="9002"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0</a:t>
                      </a:r>
                    </a:p>
                  </a:txBody>
                  <a:tcPr marL="9002" marR="9002" marT="900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0</a:t>
                      </a:r>
                    </a:p>
                  </a:txBody>
                  <a:tcPr marL="9002" marR="9002" marT="9002"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0</a:t>
                      </a:r>
                    </a:p>
                  </a:txBody>
                  <a:tcPr marL="9002" marR="9002" marT="900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0</a:t>
                      </a:r>
                    </a:p>
                  </a:txBody>
                  <a:tcPr marL="9002" marR="9002" marT="9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0</a:t>
                      </a:r>
                    </a:p>
                  </a:txBody>
                  <a:tcPr marL="9002" marR="9002" marT="9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0</a:t>
                      </a:r>
                    </a:p>
                  </a:txBody>
                  <a:tcPr marL="9002" marR="9002" marT="9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3246063"/>
                  </a:ext>
                </a:extLst>
              </a:tr>
              <a:tr h="204979">
                <a:tc>
                  <a:txBody>
                    <a:bodyPr/>
                    <a:lstStyle/>
                    <a:p>
                      <a:pPr algn="l" fontAlgn="b"/>
                      <a:r>
                        <a:rPr lang="nb-NO" sz="1000" b="1" i="0" u="none" strike="noStrike">
                          <a:solidFill>
                            <a:srgbClr val="000000"/>
                          </a:solidFill>
                          <a:effectLst/>
                          <a:latin typeface="Poppins  "/>
                        </a:rPr>
                        <a:t>Smøla</a:t>
                      </a:r>
                    </a:p>
                  </a:txBody>
                  <a:tcPr marL="9002" marR="9002" marT="9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1</a:t>
                      </a:r>
                    </a:p>
                  </a:txBody>
                  <a:tcPr marL="9002" marR="9002" marT="9002"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0</a:t>
                      </a:r>
                    </a:p>
                  </a:txBody>
                  <a:tcPr marL="9002" marR="9002" marT="900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1</a:t>
                      </a:r>
                    </a:p>
                  </a:txBody>
                  <a:tcPr marL="9002" marR="9002" marT="9002"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0</a:t>
                      </a:r>
                    </a:p>
                  </a:txBody>
                  <a:tcPr marL="9002" marR="9002" marT="900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0</a:t>
                      </a:r>
                    </a:p>
                  </a:txBody>
                  <a:tcPr marL="9002" marR="9002" marT="9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0</a:t>
                      </a:r>
                    </a:p>
                  </a:txBody>
                  <a:tcPr marL="9002" marR="9002" marT="9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1</a:t>
                      </a:r>
                    </a:p>
                  </a:txBody>
                  <a:tcPr marL="9002" marR="9002" marT="9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2336990"/>
                  </a:ext>
                </a:extLst>
              </a:tr>
              <a:tr h="204979">
                <a:tc>
                  <a:txBody>
                    <a:bodyPr/>
                    <a:lstStyle/>
                    <a:p>
                      <a:pPr algn="l" fontAlgn="b"/>
                      <a:r>
                        <a:rPr lang="nb-NO" sz="1000" b="1" i="0" u="none" strike="noStrike">
                          <a:solidFill>
                            <a:srgbClr val="000000"/>
                          </a:solidFill>
                          <a:effectLst/>
                          <a:latin typeface="Poppins  "/>
                        </a:rPr>
                        <a:t>Aure</a:t>
                      </a:r>
                    </a:p>
                  </a:txBody>
                  <a:tcPr marL="9002" marR="9002" marT="9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11</a:t>
                      </a:r>
                    </a:p>
                  </a:txBody>
                  <a:tcPr marL="9002" marR="9002" marT="9002"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0</a:t>
                      </a:r>
                    </a:p>
                  </a:txBody>
                  <a:tcPr marL="9002" marR="9002" marT="900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11</a:t>
                      </a:r>
                    </a:p>
                  </a:txBody>
                  <a:tcPr marL="9002" marR="9002" marT="9002"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0</a:t>
                      </a:r>
                    </a:p>
                  </a:txBody>
                  <a:tcPr marL="9002" marR="9002" marT="900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2</a:t>
                      </a:r>
                    </a:p>
                  </a:txBody>
                  <a:tcPr marL="9002" marR="9002" marT="9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0</a:t>
                      </a:r>
                    </a:p>
                  </a:txBody>
                  <a:tcPr marL="9002" marR="9002" marT="9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9</a:t>
                      </a:r>
                    </a:p>
                  </a:txBody>
                  <a:tcPr marL="9002" marR="9002" marT="9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60524237"/>
                  </a:ext>
                </a:extLst>
              </a:tr>
              <a:tr h="204979">
                <a:tc>
                  <a:txBody>
                    <a:bodyPr/>
                    <a:lstStyle/>
                    <a:p>
                      <a:pPr algn="l" fontAlgn="b"/>
                      <a:r>
                        <a:rPr lang="nb-NO" sz="1000" b="1" i="0" u="none" strike="noStrike">
                          <a:solidFill>
                            <a:srgbClr val="000000"/>
                          </a:solidFill>
                          <a:effectLst/>
                          <a:latin typeface="Poppins  "/>
                        </a:rPr>
                        <a:t>SUM</a:t>
                      </a:r>
                    </a:p>
                  </a:txBody>
                  <a:tcPr marL="9002" marR="9002" marT="9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39</a:t>
                      </a:r>
                    </a:p>
                  </a:txBody>
                  <a:tcPr marL="9002" marR="9002" marT="9002"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16</a:t>
                      </a:r>
                    </a:p>
                  </a:txBody>
                  <a:tcPr marL="9002" marR="9002" marT="900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23</a:t>
                      </a:r>
                    </a:p>
                  </a:txBody>
                  <a:tcPr marL="9002" marR="9002" marT="9002"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3</a:t>
                      </a:r>
                    </a:p>
                  </a:txBody>
                  <a:tcPr marL="9002" marR="9002" marT="9002"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3</a:t>
                      </a:r>
                    </a:p>
                  </a:txBody>
                  <a:tcPr marL="9002" marR="9002" marT="9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solidFill>
                            <a:srgbClr val="000000"/>
                          </a:solidFill>
                          <a:effectLst/>
                          <a:latin typeface="Poppins  "/>
                        </a:rPr>
                        <a:t>13</a:t>
                      </a:r>
                    </a:p>
                  </a:txBody>
                  <a:tcPr marL="9002" marR="9002" marT="9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dirty="0">
                          <a:solidFill>
                            <a:srgbClr val="000000"/>
                          </a:solidFill>
                          <a:effectLst/>
                          <a:latin typeface="Poppins  "/>
                        </a:rPr>
                        <a:t>20</a:t>
                      </a:r>
                    </a:p>
                  </a:txBody>
                  <a:tcPr marL="9002" marR="9002" marT="90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5054394"/>
                  </a:ext>
                </a:extLst>
              </a:tr>
            </a:tbl>
          </a:graphicData>
        </a:graphic>
      </p:graphicFrame>
    </p:spTree>
    <p:extLst>
      <p:ext uri="{BB962C8B-B14F-4D97-AF65-F5344CB8AC3E}">
        <p14:creationId xmlns:p14="http://schemas.microsoft.com/office/powerpoint/2010/main" val="39862410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533F85-42B2-4B84-1086-64F8C4458FCB}"/>
              </a:ext>
            </a:extLst>
          </p:cNvPr>
          <p:cNvSpPr>
            <a:spLocks noGrp="1"/>
          </p:cNvSpPr>
          <p:nvPr>
            <p:ph type="title"/>
          </p:nvPr>
        </p:nvSpPr>
        <p:spPr>
          <a:xfrm>
            <a:off x="389333" y="417048"/>
            <a:ext cx="8365334" cy="892288"/>
          </a:xfrm>
        </p:spPr>
        <p:txBody>
          <a:bodyPr/>
          <a:lstStyle/>
          <a:p>
            <a:r>
              <a:rPr lang="nb-NO" sz="2400"/>
              <a:t>Arealbruk –</a:t>
            </a:r>
            <a:br>
              <a:rPr lang="nb-NO" sz="2400"/>
            </a:br>
            <a:r>
              <a:rPr lang="nb-NO" sz="2400"/>
              <a:t>Omdisponering av </a:t>
            </a:r>
            <a:r>
              <a:rPr lang="nb-NO" sz="2400" u="sng"/>
              <a:t>dyrka</a:t>
            </a:r>
            <a:r>
              <a:rPr lang="nb-NO" sz="2400"/>
              <a:t> jord over tid - dekar</a:t>
            </a:r>
          </a:p>
        </p:txBody>
      </p:sp>
      <p:graphicFrame>
        <p:nvGraphicFramePr>
          <p:cNvPr id="6" name="Tabell 5">
            <a:extLst>
              <a:ext uri="{FF2B5EF4-FFF2-40B4-BE49-F238E27FC236}">
                <a16:creationId xmlns:a16="http://schemas.microsoft.com/office/drawing/2014/main" id="{93E9B6D6-7648-C322-A8AC-F104220A084B}"/>
              </a:ext>
            </a:extLst>
          </p:cNvPr>
          <p:cNvGraphicFramePr>
            <a:graphicFrameLocks noGrp="1"/>
          </p:cNvGraphicFramePr>
          <p:nvPr>
            <p:extLst>
              <p:ext uri="{D42A27DB-BD31-4B8C-83A1-F6EECF244321}">
                <p14:modId xmlns:p14="http://schemas.microsoft.com/office/powerpoint/2010/main" val="2411416530"/>
              </p:ext>
            </p:extLst>
          </p:nvPr>
        </p:nvGraphicFramePr>
        <p:xfrm>
          <a:off x="393700" y="1525524"/>
          <a:ext cx="8356600" cy="1990242"/>
        </p:xfrm>
        <a:graphic>
          <a:graphicData uri="http://schemas.openxmlformats.org/drawingml/2006/table">
            <a:tbl>
              <a:tblPr firstRow="1" bandRow="1">
                <a:tableStyleId>{5C22544A-7EE6-4342-B048-85BDC9FD1C3A}</a:tableStyleId>
              </a:tblPr>
              <a:tblGrid>
                <a:gridCol w="800100">
                  <a:extLst>
                    <a:ext uri="{9D8B030D-6E8A-4147-A177-3AD203B41FA5}">
                      <a16:colId xmlns:a16="http://schemas.microsoft.com/office/drawing/2014/main" val="3417620753"/>
                    </a:ext>
                  </a:extLst>
                </a:gridCol>
                <a:gridCol w="444500">
                  <a:extLst>
                    <a:ext uri="{9D8B030D-6E8A-4147-A177-3AD203B41FA5}">
                      <a16:colId xmlns:a16="http://schemas.microsoft.com/office/drawing/2014/main" val="1627595752"/>
                    </a:ext>
                  </a:extLst>
                </a:gridCol>
                <a:gridCol w="444500">
                  <a:extLst>
                    <a:ext uri="{9D8B030D-6E8A-4147-A177-3AD203B41FA5}">
                      <a16:colId xmlns:a16="http://schemas.microsoft.com/office/drawing/2014/main" val="422858374"/>
                    </a:ext>
                  </a:extLst>
                </a:gridCol>
                <a:gridCol w="444500">
                  <a:extLst>
                    <a:ext uri="{9D8B030D-6E8A-4147-A177-3AD203B41FA5}">
                      <a16:colId xmlns:a16="http://schemas.microsoft.com/office/drawing/2014/main" val="3325120943"/>
                    </a:ext>
                  </a:extLst>
                </a:gridCol>
                <a:gridCol w="444500">
                  <a:extLst>
                    <a:ext uri="{9D8B030D-6E8A-4147-A177-3AD203B41FA5}">
                      <a16:colId xmlns:a16="http://schemas.microsoft.com/office/drawing/2014/main" val="235055266"/>
                    </a:ext>
                  </a:extLst>
                </a:gridCol>
                <a:gridCol w="444500">
                  <a:extLst>
                    <a:ext uri="{9D8B030D-6E8A-4147-A177-3AD203B41FA5}">
                      <a16:colId xmlns:a16="http://schemas.microsoft.com/office/drawing/2014/main" val="3556026160"/>
                    </a:ext>
                  </a:extLst>
                </a:gridCol>
                <a:gridCol w="444500">
                  <a:extLst>
                    <a:ext uri="{9D8B030D-6E8A-4147-A177-3AD203B41FA5}">
                      <a16:colId xmlns:a16="http://schemas.microsoft.com/office/drawing/2014/main" val="2983526294"/>
                    </a:ext>
                  </a:extLst>
                </a:gridCol>
                <a:gridCol w="444500">
                  <a:extLst>
                    <a:ext uri="{9D8B030D-6E8A-4147-A177-3AD203B41FA5}">
                      <a16:colId xmlns:a16="http://schemas.microsoft.com/office/drawing/2014/main" val="716584012"/>
                    </a:ext>
                  </a:extLst>
                </a:gridCol>
                <a:gridCol w="444500">
                  <a:extLst>
                    <a:ext uri="{9D8B030D-6E8A-4147-A177-3AD203B41FA5}">
                      <a16:colId xmlns:a16="http://schemas.microsoft.com/office/drawing/2014/main" val="3556183458"/>
                    </a:ext>
                  </a:extLst>
                </a:gridCol>
                <a:gridCol w="444500">
                  <a:extLst>
                    <a:ext uri="{9D8B030D-6E8A-4147-A177-3AD203B41FA5}">
                      <a16:colId xmlns:a16="http://schemas.microsoft.com/office/drawing/2014/main" val="3223445286"/>
                    </a:ext>
                  </a:extLst>
                </a:gridCol>
                <a:gridCol w="444500">
                  <a:extLst>
                    <a:ext uri="{9D8B030D-6E8A-4147-A177-3AD203B41FA5}">
                      <a16:colId xmlns:a16="http://schemas.microsoft.com/office/drawing/2014/main" val="505974669"/>
                    </a:ext>
                  </a:extLst>
                </a:gridCol>
                <a:gridCol w="444500">
                  <a:extLst>
                    <a:ext uri="{9D8B030D-6E8A-4147-A177-3AD203B41FA5}">
                      <a16:colId xmlns:a16="http://schemas.microsoft.com/office/drawing/2014/main" val="961142635"/>
                    </a:ext>
                  </a:extLst>
                </a:gridCol>
                <a:gridCol w="444500">
                  <a:extLst>
                    <a:ext uri="{9D8B030D-6E8A-4147-A177-3AD203B41FA5}">
                      <a16:colId xmlns:a16="http://schemas.microsoft.com/office/drawing/2014/main" val="3090032842"/>
                    </a:ext>
                  </a:extLst>
                </a:gridCol>
                <a:gridCol w="444500">
                  <a:extLst>
                    <a:ext uri="{9D8B030D-6E8A-4147-A177-3AD203B41FA5}">
                      <a16:colId xmlns:a16="http://schemas.microsoft.com/office/drawing/2014/main" val="3673801561"/>
                    </a:ext>
                  </a:extLst>
                </a:gridCol>
                <a:gridCol w="444500">
                  <a:extLst>
                    <a:ext uri="{9D8B030D-6E8A-4147-A177-3AD203B41FA5}">
                      <a16:colId xmlns:a16="http://schemas.microsoft.com/office/drawing/2014/main" val="206197658"/>
                    </a:ext>
                  </a:extLst>
                </a:gridCol>
                <a:gridCol w="444500">
                  <a:extLst>
                    <a:ext uri="{9D8B030D-6E8A-4147-A177-3AD203B41FA5}">
                      <a16:colId xmlns:a16="http://schemas.microsoft.com/office/drawing/2014/main" val="378501468"/>
                    </a:ext>
                  </a:extLst>
                </a:gridCol>
                <a:gridCol w="444500">
                  <a:extLst>
                    <a:ext uri="{9D8B030D-6E8A-4147-A177-3AD203B41FA5}">
                      <a16:colId xmlns:a16="http://schemas.microsoft.com/office/drawing/2014/main" val="1916844752"/>
                    </a:ext>
                  </a:extLst>
                </a:gridCol>
                <a:gridCol w="444500">
                  <a:extLst>
                    <a:ext uri="{9D8B030D-6E8A-4147-A177-3AD203B41FA5}">
                      <a16:colId xmlns:a16="http://schemas.microsoft.com/office/drawing/2014/main" val="2587034161"/>
                    </a:ext>
                  </a:extLst>
                </a:gridCol>
              </a:tblGrid>
              <a:tr h="190500">
                <a:tc>
                  <a:txBody>
                    <a:bodyPr/>
                    <a:lstStyle/>
                    <a:p>
                      <a:endParaRPr lang="nb-NO">
                        <a:effectLst/>
                      </a:endParaRPr>
                    </a:p>
                  </a:txBody>
                  <a:tcPr marL="0" marR="0" marT="0" marB="0" anchor="ctr"/>
                </a:tc>
                <a:tc>
                  <a:txBody>
                    <a:bodyPr/>
                    <a:lstStyle/>
                    <a:p>
                      <a:pPr algn="r"/>
                      <a:r>
                        <a:rPr lang="nb-NO" sz="1100">
                          <a:effectLst/>
                          <a:latin typeface="Arial"/>
                        </a:rPr>
                        <a:t>2006</a:t>
                      </a:r>
                    </a:p>
                  </a:txBody>
                  <a:tcPr marL="0" marR="0" marT="0" marB="0" anchor="ctr"/>
                </a:tc>
                <a:tc>
                  <a:txBody>
                    <a:bodyPr/>
                    <a:lstStyle/>
                    <a:p>
                      <a:pPr algn="r"/>
                      <a:r>
                        <a:rPr lang="nb-NO" sz="1100">
                          <a:effectLst/>
                          <a:latin typeface="Arial"/>
                        </a:rPr>
                        <a:t>2007</a:t>
                      </a:r>
                    </a:p>
                  </a:txBody>
                  <a:tcPr marL="0" marR="0" marT="0" marB="0" anchor="ctr"/>
                </a:tc>
                <a:tc>
                  <a:txBody>
                    <a:bodyPr/>
                    <a:lstStyle/>
                    <a:p>
                      <a:pPr algn="r"/>
                      <a:r>
                        <a:rPr lang="nb-NO" sz="1100">
                          <a:effectLst/>
                          <a:latin typeface="Arial"/>
                        </a:rPr>
                        <a:t>2008</a:t>
                      </a:r>
                    </a:p>
                  </a:txBody>
                  <a:tcPr marL="0" marR="0" marT="0" marB="0" anchor="ctr"/>
                </a:tc>
                <a:tc>
                  <a:txBody>
                    <a:bodyPr/>
                    <a:lstStyle/>
                    <a:p>
                      <a:pPr algn="r"/>
                      <a:r>
                        <a:rPr lang="nb-NO" sz="1100">
                          <a:effectLst/>
                          <a:latin typeface="Arial"/>
                        </a:rPr>
                        <a:t>2009</a:t>
                      </a:r>
                    </a:p>
                  </a:txBody>
                  <a:tcPr marL="0" marR="0" marT="0" marB="0" anchor="ctr"/>
                </a:tc>
                <a:tc>
                  <a:txBody>
                    <a:bodyPr/>
                    <a:lstStyle/>
                    <a:p>
                      <a:pPr algn="r"/>
                      <a:r>
                        <a:rPr lang="nb-NO" sz="1100">
                          <a:effectLst/>
                          <a:latin typeface="Arial"/>
                        </a:rPr>
                        <a:t>2010</a:t>
                      </a:r>
                    </a:p>
                  </a:txBody>
                  <a:tcPr marL="0" marR="0" marT="0" marB="0" anchor="ctr"/>
                </a:tc>
                <a:tc>
                  <a:txBody>
                    <a:bodyPr/>
                    <a:lstStyle/>
                    <a:p>
                      <a:pPr algn="r"/>
                      <a:r>
                        <a:rPr lang="nb-NO" sz="1100">
                          <a:effectLst/>
                          <a:latin typeface="Arial"/>
                        </a:rPr>
                        <a:t>2011</a:t>
                      </a:r>
                    </a:p>
                  </a:txBody>
                  <a:tcPr marL="0" marR="0" marT="0" marB="0" anchor="ctr"/>
                </a:tc>
                <a:tc>
                  <a:txBody>
                    <a:bodyPr/>
                    <a:lstStyle/>
                    <a:p>
                      <a:pPr algn="r"/>
                      <a:r>
                        <a:rPr lang="nb-NO" sz="1100">
                          <a:effectLst/>
                          <a:latin typeface="Arial"/>
                        </a:rPr>
                        <a:t>2012</a:t>
                      </a:r>
                    </a:p>
                  </a:txBody>
                  <a:tcPr marL="0" marR="0" marT="0" marB="0" anchor="ctr"/>
                </a:tc>
                <a:tc>
                  <a:txBody>
                    <a:bodyPr/>
                    <a:lstStyle/>
                    <a:p>
                      <a:pPr algn="r"/>
                      <a:r>
                        <a:rPr lang="nb-NO" sz="1100">
                          <a:effectLst/>
                          <a:latin typeface="Arial"/>
                        </a:rPr>
                        <a:t>2013</a:t>
                      </a:r>
                    </a:p>
                  </a:txBody>
                  <a:tcPr marL="0" marR="0" marT="0" marB="0" anchor="ctr"/>
                </a:tc>
                <a:tc>
                  <a:txBody>
                    <a:bodyPr/>
                    <a:lstStyle/>
                    <a:p>
                      <a:pPr algn="r"/>
                      <a:r>
                        <a:rPr lang="nb-NO" sz="1100">
                          <a:effectLst/>
                          <a:latin typeface="Arial"/>
                        </a:rPr>
                        <a:t>2014</a:t>
                      </a:r>
                    </a:p>
                  </a:txBody>
                  <a:tcPr marL="0" marR="0" marT="0" marB="0" anchor="ctr"/>
                </a:tc>
                <a:tc>
                  <a:txBody>
                    <a:bodyPr/>
                    <a:lstStyle/>
                    <a:p>
                      <a:pPr algn="r"/>
                      <a:r>
                        <a:rPr lang="nb-NO" sz="1100">
                          <a:effectLst/>
                          <a:latin typeface="Arial"/>
                        </a:rPr>
                        <a:t>2015</a:t>
                      </a:r>
                    </a:p>
                  </a:txBody>
                  <a:tcPr marL="0" marR="0" marT="0" marB="0" anchor="ctr"/>
                </a:tc>
                <a:tc>
                  <a:txBody>
                    <a:bodyPr/>
                    <a:lstStyle/>
                    <a:p>
                      <a:pPr algn="r"/>
                      <a:r>
                        <a:rPr lang="nb-NO" sz="1100">
                          <a:effectLst/>
                          <a:latin typeface="Arial"/>
                        </a:rPr>
                        <a:t>2016</a:t>
                      </a:r>
                    </a:p>
                  </a:txBody>
                  <a:tcPr marL="0" marR="0" marT="0" marB="0" anchor="ctr"/>
                </a:tc>
                <a:tc>
                  <a:txBody>
                    <a:bodyPr/>
                    <a:lstStyle/>
                    <a:p>
                      <a:pPr algn="r"/>
                      <a:r>
                        <a:rPr lang="nb-NO" sz="1100">
                          <a:effectLst/>
                          <a:latin typeface="Arial"/>
                        </a:rPr>
                        <a:t>2017</a:t>
                      </a:r>
                    </a:p>
                  </a:txBody>
                  <a:tcPr marL="0" marR="0" marT="0" marB="0" anchor="ctr"/>
                </a:tc>
                <a:tc>
                  <a:txBody>
                    <a:bodyPr/>
                    <a:lstStyle/>
                    <a:p>
                      <a:pPr algn="r"/>
                      <a:r>
                        <a:rPr lang="nb-NO" sz="1100">
                          <a:effectLst/>
                          <a:latin typeface="Arial"/>
                        </a:rPr>
                        <a:t>2018</a:t>
                      </a:r>
                    </a:p>
                  </a:txBody>
                  <a:tcPr marL="0" marR="0" marT="0" marB="0" anchor="ctr"/>
                </a:tc>
                <a:tc>
                  <a:txBody>
                    <a:bodyPr/>
                    <a:lstStyle/>
                    <a:p>
                      <a:pPr algn="r"/>
                      <a:r>
                        <a:rPr lang="nb-NO" sz="1100">
                          <a:effectLst/>
                          <a:latin typeface="Arial"/>
                        </a:rPr>
                        <a:t>2019</a:t>
                      </a:r>
                    </a:p>
                  </a:txBody>
                  <a:tcPr marL="0" marR="0" marT="0" marB="0" anchor="ctr"/>
                </a:tc>
                <a:tc>
                  <a:txBody>
                    <a:bodyPr/>
                    <a:lstStyle/>
                    <a:p>
                      <a:pPr algn="r"/>
                      <a:r>
                        <a:rPr lang="nb-NO" sz="1100">
                          <a:effectLst/>
                          <a:latin typeface="Arial"/>
                        </a:rPr>
                        <a:t>2020</a:t>
                      </a:r>
                    </a:p>
                  </a:txBody>
                  <a:tcPr marL="0" marR="0" marT="0" marB="0" anchor="ctr"/>
                </a:tc>
                <a:tc>
                  <a:txBody>
                    <a:bodyPr/>
                    <a:lstStyle/>
                    <a:p>
                      <a:pPr algn="r"/>
                      <a:r>
                        <a:rPr lang="nb-NO" sz="1100">
                          <a:effectLst/>
                          <a:latin typeface="Arial"/>
                        </a:rPr>
                        <a:t>2021</a:t>
                      </a:r>
                    </a:p>
                  </a:txBody>
                  <a:tcPr marL="0" marR="0" marT="0" marB="0" anchor="ctr"/>
                </a:tc>
                <a:tc>
                  <a:txBody>
                    <a:bodyPr/>
                    <a:lstStyle/>
                    <a:p>
                      <a:pPr algn="r"/>
                      <a:r>
                        <a:rPr lang="nb-NO" sz="1100">
                          <a:effectLst/>
                          <a:latin typeface="Arial"/>
                        </a:rPr>
                        <a:t>2022</a:t>
                      </a:r>
                    </a:p>
                  </a:txBody>
                  <a:tcPr marL="0" marR="0" marT="0" marB="0" anchor="ctr"/>
                </a:tc>
                <a:extLst>
                  <a:ext uri="{0D108BD9-81ED-4DB2-BD59-A6C34878D82A}">
                    <a16:rowId xmlns:a16="http://schemas.microsoft.com/office/drawing/2014/main" val="1395258299"/>
                  </a:ext>
                </a:extLst>
              </a:tr>
              <a:tr h="190500">
                <a:tc>
                  <a:txBody>
                    <a:bodyPr/>
                    <a:lstStyle/>
                    <a:p>
                      <a:r>
                        <a:rPr lang="nb-NO" sz="1000">
                          <a:effectLst/>
                        </a:rPr>
                        <a:t>Averøy</a:t>
                      </a:r>
                    </a:p>
                  </a:txBody>
                  <a:tcPr marL="0" marR="0" marT="0" marB="0" anchor="ctr"/>
                </a:tc>
                <a:tc>
                  <a:txBody>
                    <a:bodyPr/>
                    <a:lstStyle/>
                    <a:p>
                      <a:pPr algn="r"/>
                      <a:r>
                        <a:rPr lang="nb-NO" sz="1000">
                          <a:effectLst/>
                          <a:latin typeface="Arial"/>
                        </a:rPr>
                        <a:t>20</a:t>
                      </a:r>
                    </a:p>
                  </a:txBody>
                  <a:tcPr marL="0" marR="0" marT="0" marB="0" anchor="ctr"/>
                </a:tc>
                <a:tc>
                  <a:txBody>
                    <a:bodyPr/>
                    <a:lstStyle/>
                    <a:p>
                      <a:pPr algn="r"/>
                      <a:r>
                        <a:rPr lang="nb-NO" sz="1000">
                          <a:effectLst/>
                          <a:latin typeface="Arial"/>
                        </a:rPr>
                        <a:t>5</a:t>
                      </a:r>
                    </a:p>
                  </a:txBody>
                  <a:tcPr marL="0" marR="0" marT="0" marB="0" anchor="ctr"/>
                </a:tc>
                <a:tc>
                  <a:txBody>
                    <a:bodyPr/>
                    <a:lstStyle/>
                    <a:p>
                      <a:pPr algn="r"/>
                      <a:r>
                        <a:rPr lang="nb-NO" sz="1000">
                          <a:effectLst/>
                          <a:latin typeface="Arial"/>
                        </a:rPr>
                        <a:t>6</a:t>
                      </a:r>
                    </a:p>
                  </a:txBody>
                  <a:tcPr marL="0" marR="0" marT="0" marB="0" anchor="ctr"/>
                </a:tc>
                <a:tc>
                  <a:txBody>
                    <a:bodyPr/>
                    <a:lstStyle/>
                    <a:p>
                      <a:pPr algn="r"/>
                      <a:r>
                        <a:rPr lang="nb-NO" sz="1000">
                          <a:effectLst/>
                          <a:latin typeface="Arial"/>
                        </a:rPr>
                        <a:t>31</a:t>
                      </a:r>
                    </a:p>
                  </a:txBody>
                  <a:tcPr marL="0" marR="0" marT="0" marB="0" anchor="ctr"/>
                </a:tc>
                <a:tc>
                  <a:txBody>
                    <a:bodyPr/>
                    <a:lstStyle/>
                    <a:p>
                      <a:pPr algn="r"/>
                      <a:r>
                        <a:rPr lang="nb-NO" sz="1000">
                          <a:effectLst/>
                          <a:latin typeface="Arial"/>
                        </a:rPr>
                        <a:t>13</a:t>
                      </a:r>
                    </a:p>
                  </a:txBody>
                  <a:tcPr marL="0" marR="0" marT="0" marB="0" anchor="ctr"/>
                </a:tc>
                <a:tc>
                  <a:txBody>
                    <a:bodyPr/>
                    <a:lstStyle/>
                    <a:p>
                      <a:pPr algn="r"/>
                      <a:r>
                        <a:rPr lang="nb-NO" sz="1000">
                          <a:effectLst/>
                          <a:latin typeface="Arial"/>
                        </a:rPr>
                        <a:t>29</a:t>
                      </a:r>
                    </a:p>
                  </a:txBody>
                  <a:tcPr marL="0" marR="0" marT="0" marB="0" anchor="ctr"/>
                </a:tc>
                <a:tc>
                  <a:txBody>
                    <a:bodyPr/>
                    <a:lstStyle/>
                    <a:p>
                      <a:pPr algn="r"/>
                      <a:r>
                        <a:rPr lang="nb-NO" sz="1000">
                          <a:effectLst/>
                          <a:latin typeface="Arial"/>
                        </a:rPr>
                        <a:t>14</a:t>
                      </a:r>
                    </a:p>
                  </a:txBody>
                  <a:tcPr marL="0" marR="0" marT="0" marB="0" anchor="ctr"/>
                </a:tc>
                <a:tc>
                  <a:txBody>
                    <a:bodyPr/>
                    <a:lstStyle/>
                    <a:p>
                      <a:pPr algn="r"/>
                      <a:r>
                        <a:rPr lang="nb-NO" sz="1000">
                          <a:effectLst/>
                          <a:latin typeface="Arial"/>
                        </a:rPr>
                        <a:t>20</a:t>
                      </a:r>
                    </a:p>
                  </a:txBody>
                  <a:tcPr marL="0" marR="0" marT="0" marB="0" anchor="ctr"/>
                </a:tc>
                <a:tc>
                  <a:txBody>
                    <a:bodyPr/>
                    <a:lstStyle/>
                    <a:p>
                      <a:pPr algn="r"/>
                      <a:r>
                        <a:rPr lang="nb-NO" sz="1000">
                          <a:effectLst/>
                          <a:latin typeface="Arial"/>
                        </a:rPr>
                        <a:t>1</a:t>
                      </a:r>
                    </a:p>
                  </a:txBody>
                  <a:tcPr marL="0" marR="0" marT="0" marB="0" anchor="ctr"/>
                </a:tc>
                <a:tc>
                  <a:txBody>
                    <a:bodyPr/>
                    <a:lstStyle/>
                    <a:p>
                      <a:pPr algn="r"/>
                      <a:r>
                        <a:rPr lang="nb-NO" sz="1000">
                          <a:effectLst/>
                          <a:latin typeface="Arial"/>
                        </a:rPr>
                        <a:t>33</a:t>
                      </a:r>
                    </a:p>
                  </a:txBody>
                  <a:tcPr marL="0" marR="0" marT="0" marB="0" anchor="ctr"/>
                </a:tc>
                <a:tc>
                  <a:txBody>
                    <a:bodyPr/>
                    <a:lstStyle/>
                    <a:p>
                      <a:pPr algn="r"/>
                      <a:r>
                        <a:rPr lang="nb-NO" sz="1000">
                          <a:effectLst/>
                          <a:latin typeface="Arial"/>
                        </a:rPr>
                        <a:t>1</a:t>
                      </a:r>
                    </a:p>
                  </a:txBody>
                  <a:tcPr marL="0" marR="0" marT="0" marB="0" anchor="ctr"/>
                </a:tc>
                <a:tc>
                  <a:txBody>
                    <a:bodyPr/>
                    <a:lstStyle/>
                    <a:p>
                      <a:pPr algn="r"/>
                      <a:r>
                        <a:rPr lang="nb-NO" sz="1000">
                          <a:effectLst/>
                          <a:latin typeface="Arial"/>
                        </a:rPr>
                        <a:t>38</a:t>
                      </a:r>
                    </a:p>
                  </a:txBody>
                  <a:tcPr marL="0" marR="0" marT="0" marB="0" anchor="ctr"/>
                </a:tc>
                <a:tc>
                  <a:txBody>
                    <a:bodyPr/>
                    <a:lstStyle/>
                    <a:p>
                      <a:pPr algn="r"/>
                      <a:r>
                        <a:rPr lang="nb-NO" sz="1000">
                          <a:effectLst/>
                          <a:latin typeface="Arial"/>
                        </a:rPr>
                        <a:t>2</a:t>
                      </a:r>
                    </a:p>
                  </a:txBody>
                  <a:tcPr marL="0" marR="0" marT="0" marB="0" anchor="ctr"/>
                </a:tc>
                <a:tc>
                  <a:txBody>
                    <a:bodyPr/>
                    <a:lstStyle/>
                    <a:p>
                      <a:pPr algn="r"/>
                      <a:r>
                        <a:rPr lang="nb-NO" sz="1000">
                          <a:effectLst/>
                          <a:latin typeface="Arial"/>
                        </a:rPr>
                        <a:t>33</a:t>
                      </a:r>
                    </a:p>
                  </a:txBody>
                  <a:tcPr marL="0" marR="0" marT="0" marB="0" anchor="ctr"/>
                </a:tc>
                <a:tc>
                  <a:txBody>
                    <a:bodyPr/>
                    <a:lstStyle/>
                    <a:p>
                      <a:pPr algn="r"/>
                      <a:r>
                        <a:rPr lang="nb-NO" sz="1000">
                          <a:effectLst/>
                          <a:latin typeface="Arial"/>
                        </a:rPr>
                        <a:t>2</a:t>
                      </a:r>
                    </a:p>
                  </a:txBody>
                  <a:tcPr marL="0" marR="0" marT="0" marB="0" anchor="ctr"/>
                </a:tc>
                <a:tc>
                  <a:txBody>
                    <a:bodyPr/>
                    <a:lstStyle/>
                    <a:p>
                      <a:pPr algn="r"/>
                      <a:r>
                        <a:rPr lang="nb-NO" sz="1000">
                          <a:effectLst/>
                          <a:latin typeface="Arial"/>
                        </a:rPr>
                        <a:t>3</a:t>
                      </a:r>
                    </a:p>
                  </a:txBody>
                  <a:tcPr marL="0" marR="0" marT="0" marB="0" anchor="ctr"/>
                </a:tc>
                <a:tc>
                  <a:txBody>
                    <a:bodyPr/>
                    <a:lstStyle/>
                    <a:p>
                      <a:pPr algn="r"/>
                      <a:r>
                        <a:rPr lang="nb-NO" sz="1000">
                          <a:effectLst/>
                          <a:latin typeface="Arial"/>
                        </a:rPr>
                        <a:t>11</a:t>
                      </a:r>
                    </a:p>
                  </a:txBody>
                  <a:tcPr marL="0" marR="0" marT="0" marB="0" anchor="ctr"/>
                </a:tc>
                <a:extLst>
                  <a:ext uri="{0D108BD9-81ED-4DB2-BD59-A6C34878D82A}">
                    <a16:rowId xmlns:a16="http://schemas.microsoft.com/office/drawing/2014/main" val="2127035862"/>
                  </a:ext>
                </a:extLst>
              </a:tr>
              <a:tr h="275742">
                <a:tc>
                  <a:txBody>
                    <a:bodyPr/>
                    <a:lstStyle/>
                    <a:p>
                      <a:r>
                        <a:rPr lang="nb-NO" sz="1000">
                          <a:effectLst/>
                        </a:rPr>
                        <a:t>Gjemnes</a:t>
                      </a:r>
                    </a:p>
                  </a:txBody>
                  <a:tcPr marL="0" marR="0" marT="0" marB="0" anchor="ctr"/>
                </a:tc>
                <a:tc>
                  <a:txBody>
                    <a:bodyPr/>
                    <a:lstStyle/>
                    <a:p>
                      <a:pPr algn="r"/>
                      <a:r>
                        <a:rPr lang="nb-NO" sz="1000">
                          <a:effectLst/>
                          <a:latin typeface="Arial"/>
                        </a:rPr>
                        <a:t>2</a:t>
                      </a:r>
                    </a:p>
                  </a:txBody>
                  <a:tcPr marL="0" marR="0" marT="0" marB="0" anchor="ctr"/>
                </a:tc>
                <a:tc>
                  <a:txBody>
                    <a:bodyPr/>
                    <a:lstStyle/>
                    <a:p>
                      <a:pPr algn="r"/>
                      <a:r>
                        <a:rPr lang="nb-NO" sz="1000">
                          <a:effectLst/>
                          <a:latin typeface="Arial"/>
                        </a:rPr>
                        <a:t>5</a:t>
                      </a:r>
                    </a:p>
                  </a:txBody>
                  <a:tcPr marL="0" marR="0" marT="0" marB="0" anchor="ctr"/>
                </a:tc>
                <a:tc>
                  <a:txBody>
                    <a:bodyPr/>
                    <a:lstStyle/>
                    <a:p>
                      <a:pPr algn="r"/>
                      <a:r>
                        <a:rPr lang="nb-NO" sz="1000">
                          <a:effectLst/>
                          <a:latin typeface="Arial"/>
                        </a:rPr>
                        <a:t>10</a:t>
                      </a:r>
                    </a:p>
                  </a:txBody>
                  <a:tcPr marL="0" marR="0" marT="0" marB="0" anchor="ctr"/>
                </a:tc>
                <a:tc>
                  <a:txBody>
                    <a:bodyPr/>
                    <a:lstStyle/>
                    <a:p>
                      <a:pPr algn="r"/>
                      <a:r>
                        <a:rPr lang="nb-NO" sz="1000">
                          <a:effectLst/>
                          <a:latin typeface="Arial"/>
                        </a:rPr>
                        <a:t>20</a:t>
                      </a:r>
                    </a:p>
                  </a:txBody>
                  <a:tcPr marL="0" marR="0" marT="0" marB="0" anchor="ctr"/>
                </a:tc>
                <a:tc>
                  <a:txBody>
                    <a:bodyPr/>
                    <a:lstStyle/>
                    <a:p>
                      <a:pPr algn="r"/>
                      <a:r>
                        <a:rPr lang="nb-NO" sz="1000">
                          <a:effectLst/>
                          <a:latin typeface="Arial"/>
                        </a:rPr>
                        <a:t>34</a:t>
                      </a:r>
                    </a:p>
                  </a:txBody>
                  <a:tcPr marL="0" marR="0" marT="0" marB="0" anchor="ctr"/>
                </a:tc>
                <a:tc>
                  <a:txBody>
                    <a:bodyPr/>
                    <a:lstStyle/>
                    <a:p>
                      <a:pPr algn="r"/>
                      <a:r>
                        <a:rPr lang="nb-NO" sz="1000">
                          <a:effectLst/>
                          <a:latin typeface="Arial"/>
                        </a:rPr>
                        <a:t>16</a:t>
                      </a:r>
                    </a:p>
                  </a:txBody>
                  <a:tcPr marL="0" marR="0" marT="0" marB="0" anchor="ctr"/>
                </a:tc>
                <a:tc>
                  <a:txBody>
                    <a:bodyPr/>
                    <a:lstStyle/>
                    <a:p>
                      <a:pPr algn="r"/>
                      <a:r>
                        <a:rPr lang="nb-NO" sz="1000">
                          <a:effectLst/>
                          <a:latin typeface="Arial"/>
                        </a:rPr>
                        <a:t>13</a:t>
                      </a:r>
                    </a:p>
                  </a:txBody>
                  <a:tcPr marL="0" marR="0" marT="0" marB="0" anchor="ctr"/>
                </a:tc>
                <a:tc>
                  <a:txBody>
                    <a:bodyPr/>
                    <a:lstStyle/>
                    <a:p>
                      <a:pPr algn="r"/>
                      <a:r>
                        <a:rPr lang="nb-NO" sz="1000">
                          <a:effectLst/>
                          <a:latin typeface="Arial"/>
                        </a:rPr>
                        <a:t>8</a:t>
                      </a:r>
                    </a:p>
                  </a:txBody>
                  <a:tcPr marL="0" marR="0" marT="0" marB="0" anchor="ctr"/>
                </a:tc>
                <a:tc>
                  <a:txBody>
                    <a:bodyPr/>
                    <a:lstStyle/>
                    <a:p>
                      <a:pPr algn="r"/>
                      <a:r>
                        <a:rPr lang="nb-NO" sz="1000">
                          <a:effectLst/>
                          <a:latin typeface="Arial"/>
                        </a:rPr>
                        <a:t>5</a:t>
                      </a:r>
                    </a:p>
                  </a:txBody>
                  <a:tcPr marL="0" marR="0" marT="0" marB="0" anchor="ctr"/>
                </a:tc>
                <a:tc>
                  <a:txBody>
                    <a:bodyPr/>
                    <a:lstStyle/>
                    <a:p>
                      <a:pPr algn="r"/>
                      <a:r>
                        <a:rPr lang="nb-NO" sz="1000">
                          <a:effectLst/>
                          <a:latin typeface="Arial"/>
                        </a:rPr>
                        <a:t>2</a:t>
                      </a:r>
                    </a:p>
                  </a:txBody>
                  <a:tcPr marL="0" marR="0" marT="0" marB="0" anchor="ctr"/>
                </a:tc>
                <a:tc>
                  <a:txBody>
                    <a:bodyPr/>
                    <a:lstStyle/>
                    <a:p>
                      <a:pPr algn="r"/>
                      <a:r>
                        <a:rPr lang="nb-NO" sz="1000">
                          <a:effectLst/>
                          <a:latin typeface="Arial"/>
                        </a:rPr>
                        <a:t>3</a:t>
                      </a:r>
                    </a:p>
                  </a:txBody>
                  <a:tcPr marL="0" marR="0" marT="0" marB="0" anchor="ctr"/>
                </a:tc>
                <a:tc>
                  <a:txBody>
                    <a:bodyPr/>
                    <a:lstStyle/>
                    <a:p>
                      <a:pPr algn="r"/>
                      <a:r>
                        <a:rPr lang="nb-NO" sz="1000">
                          <a:effectLst/>
                          <a:latin typeface="Arial"/>
                        </a:rPr>
                        <a:t>2</a:t>
                      </a:r>
                    </a:p>
                  </a:txBody>
                  <a:tcPr marL="0" marR="0" marT="0" marB="0" anchor="ctr"/>
                </a:tc>
                <a:tc>
                  <a:txBody>
                    <a:bodyPr/>
                    <a:lstStyle/>
                    <a:p>
                      <a:pPr algn="r"/>
                      <a:r>
                        <a:rPr lang="nb-NO" sz="1000">
                          <a:effectLst/>
                          <a:latin typeface="Arial"/>
                        </a:rPr>
                        <a:t>7</a:t>
                      </a:r>
                    </a:p>
                  </a:txBody>
                  <a:tcPr marL="0" marR="0" marT="0" marB="0" anchor="ctr"/>
                </a:tc>
                <a:tc>
                  <a:txBody>
                    <a:bodyPr/>
                    <a:lstStyle/>
                    <a:p>
                      <a:pPr algn="r"/>
                      <a:r>
                        <a:rPr lang="nb-NO" sz="1000">
                          <a:effectLst/>
                          <a:latin typeface="Arial"/>
                        </a:rPr>
                        <a:t>21</a:t>
                      </a:r>
                    </a:p>
                  </a:txBody>
                  <a:tcPr marL="0" marR="0" marT="0" marB="0" anchor="ctr"/>
                </a:tc>
                <a:tc>
                  <a:txBody>
                    <a:bodyPr/>
                    <a:lstStyle/>
                    <a:p>
                      <a:pPr algn="r"/>
                      <a:r>
                        <a:rPr lang="nb-NO" sz="1000">
                          <a:effectLst/>
                          <a:latin typeface="Arial"/>
                        </a:rPr>
                        <a:t>8</a:t>
                      </a:r>
                    </a:p>
                  </a:txBody>
                  <a:tcPr marL="0" marR="0" marT="0" marB="0" anchor="ctr"/>
                </a:tc>
                <a:tc>
                  <a:txBody>
                    <a:bodyPr/>
                    <a:lstStyle/>
                    <a:p>
                      <a:pPr algn="r"/>
                      <a:r>
                        <a:rPr lang="nb-NO" sz="1000">
                          <a:effectLst/>
                          <a:latin typeface="Arial"/>
                        </a:rPr>
                        <a:t>1</a:t>
                      </a:r>
                    </a:p>
                  </a:txBody>
                  <a:tcPr marL="0" marR="0" marT="0" marB="0" anchor="ctr"/>
                </a:tc>
                <a:tc>
                  <a:txBody>
                    <a:bodyPr/>
                    <a:lstStyle/>
                    <a:p>
                      <a:pPr algn="r"/>
                      <a:r>
                        <a:rPr lang="nb-NO" sz="1000">
                          <a:effectLst/>
                          <a:latin typeface="Arial"/>
                        </a:rPr>
                        <a:t>4</a:t>
                      </a:r>
                    </a:p>
                  </a:txBody>
                  <a:tcPr marL="0" marR="0" marT="0" marB="0" anchor="ctr"/>
                </a:tc>
                <a:extLst>
                  <a:ext uri="{0D108BD9-81ED-4DB2-BD59-A6C34878D82A}">
                    <a16:rowId xmlns:a16="http://schemas.microsoft.com/office/drawing/2014/main" val="1247592010"/>
                  </a:ext>
                </a:extLst>
              </a:tr>
              <a:tr h="190500">
                <a:tc>
                  <a:txBody>
                    <a:bodyPr/>
                    <a:lstStyle/>
                    <a:p>
                      <a:r>
                        <a:rPr lang="nb-NO" sz="1000">
                          <a:effectLst/>
                        </a:rPr>
                        <a:t>Tingvoll</a:t>
                      </a:r>
                    </a:p>
                  </a:txBody>
                  <a:tcPr marL="0" marR="0" marT="0" marB="0" anchor="ctr"/>
                </a:tc>
                <a:tc>
                  <a:txBody>
                    <a:bodyPr/>
                    <a:lstStyle/>
                    <a:p>
                      <a:pPr algn="r"/>
                      <a:r>
                        <a:rPr lang="nb-NO" sz="1000">
                          <a:effectLst/>
                          <a:latin typeface="Arial"/>
                        </a:rPr>
                        <a:t>9</a:t>
                      </a:r>
                    </a:p>
                  </a:txBody>
                  <a:tcPr marL="0" marR="0" marT="0" marB="0" anchor="ctr"/>
                </a:tc>
                <a:tc>
                  <a:txBody>
                    <a:bodyPr/>
                    <a:lstStyle/>
                    <a:p>
                      <a:pPr algn="r"/>
                      <a:r>
                        <a:rPr lang="nb-NO" sz="1000">
                          <a:effectLst/>
                          <a:latin typeface="Arial"/>
                        </a:rPr>
                        <a:t>0</a:t>
                      </a:r>
                    </a:p>
                  </a:txBody>
                  <a:tcPr marL="0" marR="0" marT="0" marB="0" anchor="ctr"/>
                </a:tc>
                <a:tc>
                  <a:txBody>
                    <a:bodyPr/>
                    <a:lstStyle/>
                    <a:p>
                      <a:pPr algn="r"/>
                      <a:r>
                        <a:rPr lang="nb-NO" sz="1000">
                          <a:effectLst/>
                          <a:latin typeface="Arial"/>
                        </a:rPr>
                        <a:t>3</a:t>
                      </a:r>
                    </a:p>
                  </a:txBody>
                  <a:tcPr marL="0" marR="0" marT="0" marB="0" anchor="ctr"/>
                </a:tc>
                <a:tc>
                  <a:txBody>
                    <a:bodyPr/>
                    <a:lstStyle/>
                    <a:p>
                      <a:pPr algn="r"/>
                      <a:r>
                        <a:rPr lang="nb-NO" sz="1000">
                          <a:effectLst/>
                          <a:latin typeface="Arial"/>
                        </a:rPr>
                        <a:t>25</a:t>
                      </a:r>
                    </a:p>
                  </a:txBody>
                  <a:tcPr marL="0" marR="0" marT="0" marB="0" anchor="ctr"/>
                </a:tc>
                <a:tc>
                  <a:txBody>
                    <a:bodyPr/>
                    <a:lstStyle/>
                    <a:p>
                      <a:pPr algn="r"/>
                      <a:r>
                        <a:rPr lang="nb-NO" sz="1000">
                          <a:effectLst/>
                          <a:latin typeface="Arial"/>
                        </a:rPr>
                        <a:t>24</a:t>
                      </a:r>
                    </a:p>
                  </a:txBody>
                  <a:tcPr marL="0" marR="0" marT="0" marB="0" anchor="ctr"/>
                </a:tc>
                <a:tc>
                  <a:txBody>
                    <a:bodyPr/>
                    <a:lstStyle/>
                    <a:p>
                      <a:pPr algn="r"/>
                      <a:r>
                        <a:rPr lang="nb-NO" sz="1000">
                          <a:effectLst/>
                          <a:latin typeface="Arial"/>
                        </a:rPr>
                        <a:t>0</a:t>
                      </a:r>
                    </a:p>
                  </a:txBody>
                  <a:tcPr marL="0" marR="0" marT="0" marB="0" anchor="ctr"/>
                </a:tc>
                <a:tc>
                  <a:txBody>
                    <a:bodyPr/>
                    <a:lstStyle/>
                    <a:p>
                      <a:pPr algn="r"/>
                      <a:r>
                        <a:rPr lang="nb-NO" sz="1000">
                          <a:effectLst/>
                          <a:latin typeface="Arial"/>
                        </a:rPr>
                        <a:t>5</a:t>
                      </a:r>
                    </a:p>
                  </a:txBody>
                  <a:tcPr marL="0" marR="0" marT="0" marB="0" anchor="ctr"/>
                </a:tc>
                <a:tc>
                  <a:txBody>
                    <a:bodyPr/>
                    <a:lstStyle/>
                    <a:p>
                      <a:pPr algn="r"/>
                      <a:r>
                        <a:rPr lang="nb-NO" sz="1000">
                          <a:effectLst/>
                          <a:latin typeface="Arial"/>
                        </a:rPr>
                        <a:t>12</a:t>
                      </a:r>
                    </a:p>
                  </a:txBody>
                  <a:tcPr marL="0" marR="0" marT="0" marB="0" anchor="ctr"/>
                </a:tc>
                <a:tc>
                  <a:txBody>
                    <a:bodyPr/>
                    <a:lstStyle/>
                    <a:p>
                      <a:pPr algn="r"/>
                      <a:r>
                        <a:rPr lang="nb-NO" sz="1000">
                          <a:effectLst/>
                          <a:latin typeface="Arial"/>
                        </a:rPr>
                        <a:t>49</a:t>
                      </a:r>
                    </a:p>
                  </a:txBody>
                  <a:tcPr marL="0" marR="0" marT="0" marB="0" anchor="ctr"/>
                </a:tc>
                <a:tc>
                  <a:txBody>
                    <a:bodyPr/>
                    <a:lstStyle/>
                    <a:p>
                      <a:pPr algn="r"/>
                      <a:r>
                        <a:rPr lang="nb-NO" sz="1000">
                          <a:effectLst/>
                          <a:latin typeface="Arial"/>
                        </a:rPr>
                        <a:t>0</a:t>
                      </a:r>
                    </a:p>
                  </a:txBody>
                  <a:tcPr marL="0" marR="0" marT="0" marB="0" anchor="ctr"/>
                </a:tc>
                <a:tc>
                  <a:txBody>
                    <a:bodyPr/>
                    <a:lstStyle/>
                    <a:p>
                      <a:pPr algn="r"/>
                      <a:r>
                        <a:rPr lang="nb-NO" sz="1000">
                          <a:effectLst/>
                          <a:latin typeface="Arial"/>
                        </a:rPr>
                        <a:t>58</a:t>
                      </a:r>
                    </a:p>
                  </a:txBody>
                  <a:tcPr marL="0" marR="0" marT="0" marB="0" anchor="ctr"/>
                </a:tc>
                <a:tc>
                  <a:txBody>
                    <a:bodyPr/>
                    <a:lstStyle/>
                    <a:p>
                      <a:pPr algn="r"/>
                      <a:r>
                        <a:rPr lang="nb-NO" sz="1000">
                          <a:effectLst/>
                          <a:latin typeface="Arial"/>
                        </a:rPr>
                        <a:t>7</a:t>
                      </a:r>
                    </a:p>
                  </a:txBody>
                  <a:tcPr marL="0" marR="0" marT="0" marB="0" anchor="ctr"/>
                </a:tc>
                <a:tc>
                  <a:txBody>
                    <a:bodyPr/>
                    <a:lstStyle/>
                    <a:p>
                      <a:pPr algn="r"/>
                      <a:r>
                        <a:rPr lang="nb-NO" sz="1000">
                          <a:effectLst/>
                          <a:latin typeface="Arial"/>
                        </a:rPr>
                        <a:t>2</a:t>
                      </a:r>
                    </a:p>
                  </a:txBody>
                  <a:tcPr marL="0" marR="0" marT="0" marB="0" anchor="ctr"/>
                </a:tc>
                <a:tc>
                  <a:txBody>
                    <a:bodyPr/>
                    <a:lstStyle/>
                    <a:p>
                      <a:pPr algn="r"/>
                      <a:r>
                        <a:rPr lang="nb-NO" sz="1000">
                          <a:effectLst/>
                          <a:latin typeface="Arial"/>
                        </a:rPr>
                        <a:t>2</a:t>
                      </a:r>
                    </a:p>
                  </a:txBody>
                  <a:tcPr marL="0" marR="0" marT="0" marB="0" anchor="ctr"/>
                </a:tc>
                <a:tc>
                  <a:txBody>
                    <a:bodyPr/>
                    <a:lstStyle/>
                    <a:p>
                      <a:pPr algn="r"/>
                      <a:r>
                        <a:rPr lang="nb-NO" sz="1000">
                          <a:effectLst/>
                          <a:latin typeface="Arial"/>
                        </a:rPr>
                        <a:t>0</a:t>
                      </a:r>
                    </a:p>
                  </a:txBody>
                  <a:tcPr marL="0" marR="0" marT="0" marB="0" anchor="ctr"/>
                </a:tc>
                <a:tc>
                  <a:txBody>
                    <a:bodyPr/>
                    <a:lstStyle/>
                    <a:p>
                      <a:pPr algn="r"/>
                      <a:r>
                        <a:rPr lang="nb-NO" sz="1000">
                          <a:effectLst/>
                          <a:latin typeface="Arial"/>
                        </a:rPr>
                        <a:t>1</a:t>
                      </a:r>
                    </a:p>
                  </a:txBody>
                  <a:tcPr marL="0" marR="0" marT="0" marB="0" anchor="ctr"/>
                </a:tc>
                <a:tc>
                  <a:txBody>
                    <a:bodyPr/>
                    <a:lstStyle/>
                    <a:p>
                      <a:pPr algn="r"/>
                      <a:r>
                        <a:rPr lang="nb-NO" sz="1000">
                          <a:effectLst/>
                          <a:latin typeface="Arial"/>
                        </a:rPr>
                        <a:t>0</a:t>
                      </a:r>
                    </a:p>
                  </a:txBody>
                  <a:tcPr marL="0" marR="0" marT="0" marB="0" anchor="ctr"/>
                </a:tc>
                <a:extLst>
                  <a:ext uri="{0D108BD9-81ED-4DB2-BD59-A6C34878D82A}">
                    <a16:rowId xmlns:a16="http://schemas.microsoft.com/office/drawing/2014/main" val="497424193"/>
                  </a:ext>
                </a:extLst>
              </a:tr>
              <a:tr h="190500">
                <a:tc>
                  <a:txBody>
                    <a:bodyPr/>
                    <a:lstStyle/>
                    <a:p>
                      <a:r>
                        <a:rPr lang="nb-NO" sz="1000">
                          <a:effectLst/>
                        </a:rPr>
                        <a:t>Sunndal</a:t>
                      </a:r>
                    </a:p>
                  </a:txBody>
                  <a:tcPr marL="0" marR="0" marT="0" marB="0" anchor="ctr"/>
                </a:tc>
                <a:tc>
                  <a:txBody>
                    <a:bodyPr/>
                    <a:lstStyle/>
                    <a:p>
                      <a:pPr algn="r"/>
                      <a:r>
                        <a:rPr lang="nb-NO" sz="1000">
                          <a:effectLst/>
                          <a:latin typeface="Arial"/>
                        </a:rPr>
                        <a:t>0</a:t>
                      </a:r>
                    </a:p>
                  </a:txBody>
                  <a:tcPr marL="0" marR="0" marT="0" marB="0" anchor="ctr"/>
                </a:tc>
                <a:tc>
                  <a:txBody>
                    <a:bodyPr/>
                    <a:lstStyle/>
                    <a:p>
                      <a:pPr algn="r"/>
                      <a:r>
                        <a:rPr lang="nb-NO" sz="1000">
                          <a:effectLst/>
                          <a:latin typeface="Arial"/>
                        </a:rPr>
                        <a:t>0</a:t>
                      </a:r>
                    </a:p>
                  </a:txBody>
                  <a:tcPr marL="0" marR="0" marT="0" marB="0" anchor="ctr"/>
                </a:tc>
                <a:tc>
                  <a:txBody>
                    <a:bodyPr/>
                    <a:lstStyle/>
                    <a:p>
                      <a:pPr algn="r"/>
                      <a:r>
                        <a:rPr lang="nb-NO" sz="1000">
                          <a:effectLst/>
                          <a:latin typeface="Arial"/>
                        </a:rPr>
                        <a:t>2</a:t>
                      </a:r>
                    </a:p>
                  </a:txBody>
                  <a:tcPr marL="0" marR="0" marT="0" marB="0" anchor="ctr"/>
                </a:tc>
                <a:tc>
                  <a:txBody>
                    <a:bodyPr/>
                    <a:lstStyle/>
                    <a:p>
                      <a:pPr algn="r"/>
                      <a:r>
                        <a:rPr lang="nb-NO" sz="1000">
                          <a:effectLst/>
                          <a:latin typeface="Arial"/>
                        </a:rPr>
                        <a:t>0</a:t>
                      </a:r>
                    </a:p>
                  </a:txBody>
                  <a:tcPr marL="0" marR="0" marT="0" marB="0" anchor="ctr"/>
                </a:tc>
                <a:tc>
                  <a:txBody>
                    <a:bodyPr/>
                    <a:lstStyle/>
                    <a:p>
                      <a:pPr algn="r"/>
                      <a:r>
                        <a:rPr lang="nb-NO" sz="1000">
                          <a:effectLst/>
                          <a:latin typeface="Arial"/>
                        </a:rPr>
                        <a:t>26</a:t>
                      </a:r>
                    </a:p>
                  </a:txBody>
                  <a:tcPr marL="0" marR="0" marT="0" marB="0" anchor="ctr"/>
                </a:tc>
                <a:tc>
                  <a:txBody>
                    <a:bodyPr/>
                    <a:lstStyle/>
                    <a:p>
                      <a:pPr algn="r"/>
                      <a:r>
                        <a:rPr lang="nb-NO" sz="1000">
                          <a:effectLst/>
                          <a:latin typeface="Arial"/>
                        </a:rPr>
                        <a:t>1</a:t>
                      </a:r>
                    </a:p>
                  </a:txBody>
                  <a:tcPr marL="0" marR="0" marT="0" marB="0" anchor="ctr"/>
                </a:tc>
                <a:tc>
                  <a:txBody>
                    <a:bodyPr/>
                    <a:lstStyle/>
                    <a:p>
                      <a:pPr algn="r"/>
                      <a:r>
                        <a:rPr lang="nb-NO" sz="1000">
                          <a:effectLst/>
                          <a:latin typeface="Arial"/>
                        </a:rPr>
                        <a:t>3</a:t>
                      </a:r>
                    </a:p>
                  </a:txBody>
                  <a:tcPr marL="0" marR="0" marT="0" marB="0" anchor="ctr"/>
                </a:tc>
                <a:tc>
                  <a:txBody>
                    <a:bodyPr/>
                    <a:lstStyle/>
                    <a:p>
                      <a:pPr algn="r"/>
                      <a:r>
                        <a:rPr lang="nb-NO" sz="1000">
                          <a:effectLst/>
                          <a:latin typeface="Arial"/>
                        </a:rPr>
                        <a:t>1</a:t>
                      </a:r>
                    </a:p>
                  </a:txBody>
                  <a:tcPr marL="0" marR="0" marT="0" marB="0" anchor="ctr"/>
                </a:tc>
                <a:tc>
                  <a:txBody>
                    <a:bodyPr/>
                    <a:lstStyle/>
                    <a:p>
                      <a:pPr algn="r"/>
                      <a:r>
                        <a:rPr lang="nb-NO" sz="1000">
                          <a:effectLst/>
                          <a:latin typeface="Arial"/>
                        </a:rPr>
                        <a:t>2</a:t>
                      </a:r>
                    </a:p>
                  </a:txBody>
                  <a:tcPr marL="0" marR="0" marT="0" marB="0" anchor="ctr"/>
                </a:tc>
                <a:tc>
                  <a:txBody>
                    <a:bodyPr/>
                    <a:lstStyle/>
                    <a:p>
                      <a:pPr algn="r"/>
                      <a:r>
                        <a:rPr lang="nb-NO" sz="1000">
                          <a:effectLst/>
                          <a:latin typeface="Arial"/>
                        </a:rPr>
                        <a:t>2</a:t>
                      </a:r>
                    </a:p>
                  </a:txBody>
                  <a:tcPr marL="0" marR="0" marT="0" marB="0" anchor="ctr"/>
                </a:tc>
                <a:tc>
                  <a:txBody>
                    <a:bodyPr/>
                    <a:lstStyle/>
                    <a:p>
                      <a:pPr algn="r"/>
                      <a:r>
                        <a:rPr lang="nb-NO" sz="1000">
                          <a:effectLst/>
                          <a:latin typeface="Arial"/>
                        </a:rPr>
                        <a:t>0</a:t>
                      </a:r>
                    </a:p>
                  </a:txBody>
                  <a:tcPr marL="0" marR="0" marT="0" marB="0" anchor="ctr"/>
                </a:tc>
                <a:tc>
                  <a:txBody>
                    <a:bodyPr/>
                    <a:lstStyle/>
                    <a:p>
                      <a:pPr algn="r"/>
                      <a:r>
                        <a:rPr lang="nb-NO" sz="1000">
                          <a:effectLst/>
                          <a:latin typeface="Arial"/>
                        </a:rPr>
                        <a:t>0</a:t>
                      </a:r>
                    </a:p>
                  </a:txBody>
                  <a:tcPr marL="0" marR="0" marT="0" marB="0" anchor="ctr"/>
                </a:tc>
                <a:tc>
                  <a:txBody>
                    <a:bodyPr/>
                    <a:lstStyle/>
                    <a:p>
                      <a:pPr algn="r"/>
                      <a:r>
                        <a:rPr lang="nb-NO" sz="1000">
                          <a:effectLst/>
                          <a:latin typeface="Arial"/>
                        </a:rPr>
                        <a:t>13</a:t>
                      </a:r>
                    </a:p>
                  </a:txBody>
                  <a:tcPr marL="0" marR="0" marT="0" marB="0" anchor="ctr"/>
                </a:tc>
                <a:tc>
                  <a:txBody>
                    <a:bodyPr/>
                    <a:lstStyle/>
                    <a:p>
                      <a:pPr algn="r"/>
                      <a:r>
                        <a:rPr lang="nb-NO" sz="1000">
                          <a:effectLst/>
                          <a:latin typeface="Arial"/>
                        </a:rPr>
                        <a:t>4</a:t>
                      </a:r>
                    </a:p>
                  </a:txBody>
                  <a:tcPr marL="0" marR="0" marT="0" marB="0" anchor="ctr"/>
                </a:tc>
                <a:tc>
                  <a:txBody>
                    <a:bodyPr/>
                    <a:lstStyle/>
                    <a:p>
                      <a:pPr algn="r"/>
                      <a:r>
                        <a:rPr lang="nb-NO" sz="1000">
                          <a:effectLst/>
                          <a:latin typeface="Arial"/>
                        </a:rPr>
                        <a:t>1</a:t>
                      </a:r>
                    </a:p>
                  </a:txBody>
                  <a:tcPr marL="0" marR="0" marT="0" marB="0" anchor="ctr"/>
                </a:tc>
                <a:tc>
                  <a:txBody>
                    <a:bodyPr/>
                    <a:lstStyle/>
                    <a:p>
                      <a:pPr algn="r"/>
                      <a:r>
                        <a:rPr lang="nb-NO" sz="1000">
                          <a:effectLst/>
                          <a:latin typeface="Arial"/>
                        </a:rPr>
                        <a:t>3</a:t>
                      </a:r>
                    </a:p>
                  </a:txBody>
                  <a:tcPr marL="0" marR="0" marT="0" marB="0" anchor="ctr"/>
                </a:tc>
                <a:tc>
                  <a:txBody>
                    <a:bodyPr/>
                    <a:lstStyle/>
                    <a:p>
                      <a:pPr algn="r"/>
                      <a:r>
                        <a:rPr lang="nb-NO" sz="1000">
                          <a:effectLst/>
                          <a:latin typeface="Arial"/>
                        </a:rPr>
                        <a:t>0</a:t>
                      </a:r>
                    </a:p>
                  </a:txBody>
                  <a:tcPr marL="0" marR="0" marT="0" marB="0" anchor="ctr"/>
                </a:tc>
                <a:extLst>
                  <a:ext uri="{0D108BD9-81ED-4DB2-BD59-A6C34878D82A}">
                    <a16:rowId xmlns:a16="http://schemas.microsoft.com/office/drawing/2014/main" val="3761089097"/>
                  </a:ext>
                </a:extLst>
              </a:tr>
              <a:tr h="190500">
                <a:tc>
                  <a:txBody>
                    <a:bodyPr/>
                    <a:lstStyle/>
                    <a:p>
                      <a:r>
                        <a:rPr lang="nb-NO" sz="1000">
                          <a:effectLst/>
                        </a:rPr>
                        <a:t>Surnadal</a:t>
                      </a:r>
                    </a:p>
                  </a:txBody>
                  <a:tcPr marL="0" marR="0" marT="0" marB="0" anchor="ctr"/>
                </a:tc>
                <a:tc>
                  <a:txBody>
                    <a:bodyPr/>
                    <a:lstStyle/>
                    <a:p>
                      <a:pPr algn="r"/>
                      <a:r>
                        <a:rPr lang="nb-NO" sz="1000">
                          <a:effectLst/>
                          <a:latin typeface="Arial"/>
                        </a:rPr>
                        <a:t>72</a:t>
                      </a:r>
                    </a:p>
                  </a:txBody>
                  <a:tcPr marL="0" marR="0" marT="0" marB="0" anchor="ctr"/>
                </a:tc>
                <a:tc>
                  <a:txBody>
                    <a:bodyPr/>
                    <a:lstStyle/>
                    <a:p>
                      <a:pPr algn="r"/>
                      <a:r>
                        <a:rPr lang="nb-NO" sz="1000">
                          <a:effectLst/>
                          <a:latin typeface="Arial"/>
                        </a:rPr>
                        <a:t>38</a:t>
                      </a:r>
                    </a:p>
                  </a:txBody>
                  <a:tcPr marL="0" marR="0" marT="0" marB="0" anchor="ctr"/>
                </a:tc>
                <a:tc>
                  <a:txBody>
                    <a:bodyPr/>
                    <a:lstStyle/>
                    <a:p>
                      <a:pPr algn="r"/>
                      <a:r>
                        <a:rPr lang="nb-NO" sz="1000">
                          <a:effectLst/>
                          <a:latin typeface="Arial"/>
                        </a:rPr>
                        <a:t>5</a:t>
                      </a:r>
                    </a:p>
                  </a:txBody>
                  <a:tcPr marL="0" marR="0" marT="0" marB="0" anchor="ctr"/>
                </a:tc>
                <a:tc>
                  <a:txBody>
                    <a:bodyPr/>
                    <a:lstStyle/>
                    <a:p>
                      <a:pPr algn="r"/>
                      <a:r>
                        <a:rPr lang="nb-NO" sz="1000">
                          <a:effectLst/>
                          <a:latin typeface="Arial"/>
                        </a:rPr>
                        <a:t>8</a:t>
                      </a:r>
                    </a:p>
                  </a:txBody>
                  <a:tcPr marL="0" marR="0" marT="0" marB="0" anchor="ctr"/>
                </a:tc>
                <a:tc>
                  <a:txBody>
                    <a:bodyPr/>
                    <a:lstStyle/>
                    <a:p>
                      <a:pPr algn="r"/>
                      <a:r>
                        <a:rPr lang="nb-NO" sz="1000">
                          <a:effectLst/>
                          <a:latin typeface="Arial"/>
                        </a:rPr>
                        <a:t>3</a:t>
                      </a:r>
                    </a:p>
                  </a:txBody>
                  <a:tcPr marL="0" marR="0" marT="0" marB="0" anchor="ctr"/>
                </a:tc>
                <a:tc>
                  <a:txBody>
                    <a:bodyPr/>
                    <a:lstStyle/>
                    <a:p>
                      <a:pPr algn="r"/>
                      <a:r>
                        <a:rPr lang="nb-NO" sz="1000">
                          <a:effectLst/>
                          <a:latin typeface="Arial"/>
                        </a:rPr>
                        <a:t>0</a:t>
                      </a:r>
                    </a:p>
                  </a:txBody>
                  <a:tcPr marL="0" marR="0" marT="0" marB="0" anchor="ctr"/>
                </a:tc>
                <a:tc>
                  <a:txBody>
                    <a:bodyPr/>
                    <a:lstStyle/>
                    <a:p>
                      <a:pPr algn="r"/>
                      <a:r>
                        <a:rPr lang="nb-NO" sz="1000">
                          <a:effectLst/>
                          <a:latin typeface="Arial"/>
                        </a:rPr>
                        <a:t>14</a:t>
                      </a:r>
                    </a:p>
                  </a:txBody>
                  <a:tcPr marL="0" marR="0" marT="0" marB="0" anchor="ctr"/>
                </a:tc>
                <a:tc>
                  <a:txBody>
                    <a:bodyPr/>
                    <a:lstStyle/>
                    <a:p>
                      <a:pPr algn="r"/>
                      <a:r>
                        <a:rPr lang="nb-NO" sz="1000">
                          <a:effectLst/>
                          <a:latin typeface="Arial"/>
                        </a:rPr>
                        <a:t>14</a:t>
                      </a:r>
                    </a:p>
                  </a:txBody>
                  <a:tcPr marL="0" marR="0" marT="0" marB="0" anchor="ctr"/>
                </a:tc>
                <a:tc>
                  <a:txBody>
                    <a:bodyPr/>
                    <a:lstStyle/>
                    <a:p>
                      <a:pPr algn="r"/>
                      <a:r>
                        <a:rPr lang="nb-NO" sz="1000">
                          <a:effectLst/>
                          <a:latin typeface="Arial"/>
                        </a:rPr>
                        <a:t>6</a:t>
                      </a:r>
                    </a:p>
                  </a:txBody>
                  <a:tcPr marL="0" marR="0" marT="0" marB="0" anchor="ctr"/>
                </a:tc>
                <a:tc>
                  <a:txBody>
                    <a:bodyPr/>
                    <a:lstStyle/>
                    <a:p>
                      <a:pPr algn="r"/>
                      <a:r>
                        <a:rPr lang="nb-NO" sz="1000">
                          <a:effectLst/>
                          <a:latin typeface="Arial"/>
                        </a:rPr>
                        <a:t>0</a:t>
                      </a:r>
                    </a:p>
                  </a:txBody>
                  <a:tcPr marL="0" marR="0" marT="0" marB="0" anchor="ctr"/>
                </a:tc>
                <a:tc>
                  <a:txBody>
                    <a:bodyPr/>
                    <a:lstStyle/>
                    <a:p>
                      <a:pPr algn="r"/>
                      <a:r>
                        <a:rPr lang="nb-NO" sz="1000">
                          <a:effectLst/>
                          <a:latin typeface="Arial"/>
                        </a:rPr>
                        <a:t>0</a:t>
                      </a:r>
                    </a:p>
                  </a:txBody>
                  <a:tcPr marL="0" marR="0" marT="0" marB="0" anchor="ctr"/>
                </a:tc>
                <a:tc>
                  <a:txBody>
                    <a:bodyPr/>
                    <a:lstStyle/>
                    <a:p>
                      <a:pPr algn="r"/>
                      <a:r>
                        <a:rPr lang="nb-NO" sz="1000">
                          <a:effectLst/>
                          <a:latin typeface="Arial"/>
                        </a:rPr>
                        <a:t>8</a:t>
                      </a:r>
                    </a:p>
                  </a:txBody>
                  <a:tcPr marL="0" marR="0" marT="0" marB="0" anchor="ctr"/>
                </a:tc>
                <a:tc>
                  <a:txBody>
                    <a:bodyPr/>
                    <a:lstStyle/>
                    <a:p>
                      <a:pPr algn="r"/>
                      <a:r>
                        <a:rPr lang="nb-NO" sz="1000">
                          <a:effectLst/>
                          <a:latin typeface="Arial"/>
                        </a:rPr>
                        <a:t>1</a:t>
                      </a:r>
                    </a:p>
                  </a:txBody>
                  <a:tcPr marL="0" marR="0" marT="0" marB="0" anchor="ctr"/>
                </a:tc>
                <a:tc>
                  <a:txBody>
                    <a:bodyPr/>
                    <a:lstStyle/>
                    <a:p>
                      <a:pPr algn="r"/>
                      <a:r>
                        <a:rPr lang="nb-NO" sz="1000">
                          <a:effectLst/>
                          <a:latin typeface="Arial"/>
                        </a:rPr>
                        <a:t>1</a:t>
                      </a:r>
                    </a:p>
                  </a:txBody>
                  <a:tcPr marL="0" marR="0" marT="0" marB="0" anchor="ctr"/>
                </a:tc>
                <a:tc>
                  <a:txBody>
                    <a:bodyPr/>
                    <a:lstStyle/>
                    <a:p>
                      <a:pPr algn="r"/>
                      <a:r>
                        <a:rPr lang="nb-NO" sz="1000">
                          <a:effectLst/>
                          <a:latin typeface="Arial"/>
                        </a:rPr>
                        <a:t>2</a:t>
                      </a:r>
                    </a:p>
                  </a:txBody>
                  <a:tcPr marL="0" marR="0" marT="0" marB="0" anchor="ctr"/>
                </a:tc>
                <a:tc>
                  <a:txBody>
                    <a:bodyPr/>
                    <a:lstStyle/>
                    <a:p>
                      <a:pPr algn="r"/>
                      <a:r>
                        <a:rPr lang="nb-NO" sz="1000">
                          <a:effectLst/>
                          <a:latin typeface="Arial"/>
                        </a:rPr>
                        <a:t>0</a:t>
                      </a:r>
                    </a:p>
                  </a:txBody>
                  <a:tcPr marL="0" marR="0" marT="0" marB="0" anchor="ctr"/>
                </a:tc>
                <a:tc>
                  <a:txBody>
                    <a:bodyPr/>
                    <a:lstStyle/>
                    <a:p>
                      <a:pPr algn="r"/>
                      <a:r>
                        <a:rPr lang="nb-NO" sz="1000">
                          <a:effectLst/>
                          <a:latin typeface="Arial"/>
                        </a:rPr>
                        <a:t>0</a:t>
                      </a:r>
                    </a:p>
                  </a:txBody>
                  <a:tcPr marL="0" marR="0" marT="0" marB="0" anchor="ctr"/>
                </a:tc>
                <a:extLst>
                  <a:ext uri="{0D108BD9-81ED-4DB2-BD59-A6C34878D82A}">
                    <a16:rowId xmlns:a16="http://schemas.microsoft.com/office/drawing/2014/main" val="2827931428"/>
                  </a:ext>
                </a:extLst>
              </a:tr>
              <a:tr h="190500">
                <a:tc>
                  <a:txBody>
                    <a:bodyPr/>
                    <a:lstStyle/>
                    <a:p>
                      <a:r>
                        <a:rPr lang="nb-NO" sz="1000">
                          <a:effectLst/>
                        </a:rPr>
                        <a:t>Smøla</a:t>
                      </a:r>
                    </a:p>
                  </a:txBody>
                  <a:tcPr marL="0" marR="0" marT="0" marB="0" anchor="ctr"/>
                </a:tc>
                <a:tc>
                  <a:txBody>
                    <a:bodyPr/>
                    <a:lstStyle/>
                    <a:p>
                      <a:pPr algn="r"/>
                      <a:r>
                        <a:rPr lang="nb-NO" sz="1000">
                          <a:effectLst/>
                          <a:latin typeface="Arial"/>
                        </a:rPr>
                        <a:t>14</a:t>
                      </a:r>
                    </a:p>
                  </a:txBody>
                  <a:tcPr marL="0" marR="0" marT="0" marB="0" anchor="ctr"/>
                </a:tc>
                <a:tc>
                  <a:txBody>
                    <a:bodyPr/>
                    <a:lstStyle/>
                    <a:p>
                      <a:pPr algn="r"/>
                      <a:r>
                        <a:rPr lang="nb-NO" sz="1000">
                          <a:effectLst/>
                          <a:latin typeface="Arial"/>
                        </a:rPr>
                        <a:t>9</a:t>
                      </a:r>
                    </a:p>
                  </a:txBody>
                  <a:tcPr marL="0" marR="0" marT="0" marB="0" anchor="ctr"/>
                </a:tc>
                <a:tc>
                  <a:txBody>
                    <a:bodyPr/>
                    <a:lstStyle/>
                    <a:p>
                      <a:pPr algn="r"/>
                      <a:r>
                        <a:rPr lang="nb-NO" sz="1000">
                          <a:effectLst/>
                          <a:latin typeface="Arial"/>
                        </a:rPr>
                        <a:t>0</a:t>
                      </a:r>
                    </a:p>
                  </a:txBody>
                  <a:tcPr marL="0" marR="0" marT="0" marB="0" anchor="ctr"/>
                </a:tc>
                <a:tc>
                  <a:txBody>
                    <a:bodyPr/>
                    <a:lstStyle/>
                    <a:p>
                      <a:pPr algn="r"/>
                      <a:r>
                        <a:rPr lang="nb-NO" sz="1000">
                          <a:effectLst/>
                          <a:latin typeface="Arial"/>
                        </a:rPr>
                        <a:t>14</a:t>
                      </a:r>
                    </a:p>
                  </a:txBody>
                  <a:tcPr marL="0" marR="0" marT="0" marB="0" anchor="ctr"/>
                </a:tc>
                <a:tc>
                  <a:txBody>
                    <a:bodyPr/>
                    <a:lstStyle/>
                    <a:p>
                      <a:pPr algn="r"/>
                      <a:r>
                        <a:rPr lang="nb-NO" sz="1000">
                          <a:effectLst/>
                          <a:latin typeface="Arial"/>
                        </a:rPr>
                        <a:t>2</a:t>
                      </a:r>
                    </a:p>
                  </a:txBody>
                  <a:tcPr marL="0" marR="0" marT="0" marB="0" anchor="ctr"/>
                </a:tc>
                <a:tc>
                  <a:txBody>
                    <a:bodyPr/>
                    <a:lstStyle/>
                    <a:p>
                      <a:pPr algn="r"/>
                      <a:r>
                        <a:rPr lang="nb-NO" sz="1000">
                          <a:effectLst/>
                          <a:latin typeface="Arial"/>
                        </a:rPr>
                        <a:t>2</a:t>
                      </a:r>
                    </a:p>
                  </a:txBody>
                  <a:tcPr marL="0" marR="0" marT="0" marB="0" anchor="ctr"/>
                </a:tc>
                <a:tc>
                  <a:txBody>
                    <a:bodyPr/>
                    <a:lstStyle/>
                    <a:p>
                      <a:pPr algn="r"/>
                      <a:r>
                        <a:rPr lang="nb-NO" sz="1000">
                          <a:effectLst/>
                          <a:latin typeface="Arial"/>
                        </a:rPr>
                        <a:t>1</a:t>
                      </a:r>
                    </a:p>
                  </a:txBody>
                  <a:tcPr marL="0" marR="0" marT="0" marB="0" anchor="ctr"/>
                </a:tc>
                <a:tc>
                  <a:txBody>
                    <a:bodyPr/>
                    <a:lstStyle/>
                    <a:p>
                      <a:pPr algn="r"/>
                      <a:r>
                        <a:rPr lang="nb-NO" sz="1000">
                          <a:effectLst/>
                          <a:latin typeface="Arial"/>
                        </a:rPr>
                        <a:t>1</a:t>
                      </a:r>
                    </a:p>
                  </a:txBody>
                  <a:tcPr marL="0" marR="0" marT="0" marB="0" anchor="ctr"/>
                </a:tc>
                <a:tc>
                  <a:txBody>
                    <a:bodyPr/>
                    <a:lstStyle/>
                    <a:p>
                      <a:pPr algn="r"/>
                      <a:r>
                        <a:rPr lang="nb-NO" sz="1000">
                          <a:effectLst/>
                          <a:latin typeface="Arial"/>
                        </a:rPr>
                        <a:t>0</a:t>
                      </a:r>
                    </a:p>
                  </a:txBody>
                  <a:tcPr marL="0" marR="0" marT="0" marB="0" anchor="ctr"/>
                </a:tc>
                <a:tc>
                  <a:txBody>
                    <a:bodyPr/>
                    <a:lstStyle/>
                    <a:p>
                      <a:pPr algn="r"/>
                      <a:r>
                        <a:rPr lang="nb-NO" sz="1000">
                          <a:effectLst/>
                          <a:latin typeface="Arial"/>
                        </a:rPr>
                        <a:t>0</a:t>
                      </a:r>
                    </a:p>
                  </a:txBody>
                  <a:tcPr marL="0" marR="0" marT="0" marB="0" anchor="ctr"/>
                </a:tc>
                <a:tc>
                  <a:txBody>
                    <a:bodyPr/>
                    <a:lstStyle/>
                    <a:p>
                      <a:pPr algn="r"/>
                      <a:r>
                        <a:rPr lang="nb-NO" sz="1000">
                          <a:effectLst/>
                          <a:latin typeface="Arial"/>
                        </a:rPr>
                        <a:t>2</a:t>
                      </a:r>
                    </a:p>
                  </a:txBody>
                  <a:tcPr marL="0" marR="0" marT="0" marB="0" anchor="ctr"/>
                </a:tc>
                <a:tc>
                  <a:txBody>
                    <a:bodyPr/>
                    <a:lstStyle/>
                    <a:p>
                      <a:pPr algn="r"/>
                      <a:r>
                        <a:rPr lang="nb-NO" sz="1000">
                          <a:effectLst/>
                          <a:latin typeface="Arial"/>
                        </a:rPr>
                        <a:t>5</a:t>
                      </a:r>
                    </a:p>
                  </a:txBody>
                  <a:tcPr marL="0" marR="0" marT="0" marB="0" anchor="ctr"/>
                </a:tc>
                <a:tc>
                  <a:txBody>
                    <a:bodyPr/>
                    <a:lstStyle/>
                    <a:p>
                      <a:pPr algn="r"/>
                      <a:r>
                        <a:rPr lang="nb-NO" sz="1000">
                          <a:effectLst/>
                          <a:latin typeface="Arial"/>
                        </a:rPr>
                        <a:t>0</a:t>
                      </a:r>
                    </a:p>
                  </a:txBody>
                  <a:tcPr marL="0" marR="0" marT="0" marB="0" anchor="ctr"/>
                </a:tc>
                <a:tc>
                  <a:txBody>
                    <a:bodyPr/>
                    <a:lstStyle/>
                    <a:p>
                      <a:pPr algn="r"/>
                      <a:r>
                        <a:rPr lang="nb-NO" sz="1000">
                          <a:effectLst/>
                          <a:latin typeface="Arial"/>
                        </a:rPr>
                        <a:t>0</a:t>
                      </a:r>
                    </a:p>
                  </a:txBody>
                  <a:tcPr marL="0" marR="0" marT="0" marB="0" anchor="ctr"/>
                </a:tc>
                <a:tc>
                  <a:txBody>
                    <a:bodyPr/>
                    <a:lstStyle/>
                    <a:p>
                      <a:pPr algn="r"/>
                      <a:r>
                        <a:rPr lang="nb-NO" sz="1000">
                          <a:effectLst/>
                          <a:latin typeface="Arial"/>
                        </a:rPr>
                        <a:t>0</a:t>
                      </a:r>
                    </a:p>
                  </a:txBody>
                  <a:tcPr marL="0" marR="0" marT="0" marB="0" anchor="ctr"/>
                </a:tc>
                <a:tc>
                  <a:txBody>
                    <a:bodyPr/>
                    <a:lstStyle/>
                    <a:p>
                      <a:pPr algn="r"/>
                      <a:r>
                        <a:rPr lang="nb-NO" sz="1000">
                          <a:effectLst/>
                          <a:latin typeface="Arial"/>
                        </a:rPr>
                        <a:t>0</a:t>
                      </a:r>
                    </a:p>
                  </a:txBody>
                  <a:tcPr marL="0" marR="0" marT="0" marB="0" anchor="ctr"/>
                </a:tc>
                <a:tc>
                  <a:txBody>
                    <a:bodyPr/>
                    <a:lstStyle/>
                    <a:p>
                      <a:pPr algn="r"/>
                      <a:r>
                        <a:rPr lang="nb-NO" sz="1000">
                          <a:effectLst/>
                          <a:latin typeface="Arial"/>
                        </a:rPr>
                        <a:t>0</a:t>
                      </a:r>
                    </a:p>
                  </a:txBody>
                  <a:tcPr marL="0" marR="0" marT="0" marB="0" anchor="ctr"/>
                </a:tc>
                <a:extLst>
                  <a:ext uri="{0D108BD9-81ED-4DB2-BD59-A6C34878D82A}">
                    <a16:rowId xmlns:a16="http://schemas.microsoft.com/office/drawing/2014/main" val="2333849806"/>
                  </a:ext>
                </a:extLst>
              </a:tr>
              <a:tr h="190500">
                <a:tc>
                  <a:txBody>
                    <a:bodyPr/>
                    <a:lstStyle/>
                    <a:p>
                      <a:r>
                        <a:rPr lang="nb-NO" sz="1000">
                          <a:effectLst/>
                        </a:rPr>
                        <a:t>Aure</a:t>
                      </a:r>
                    </a:p>
                  </a:txBody>
                  <a:tcPr marL="0" marR="0" marT="0" marB="0" anchor="ctr"/>
                </a:tc>
                <a:tc>
                  <a:txBody>
                    <a:bodyPr/>
                    <a:lstStyle/>
                    <a:p>
                      <a:pPr algn="r"/>
                      <a:r>
                        <a:rPr lang="nb-NO" sz="1000">
                          <a:effectLst/>
                          <a:latin typeface="Arial"/>
                        </a:rPr>
                        <a:t>0</a:t>
                      </a:r>
                    </a:p>
                  </a:txBody>
                  <a:tcPr marL="0" marR="0" marT="0" marB="0" anchor="ctr"/>
                </a:tc>
                <a:tc>
                  <a:txBody>
                    <a:bodyPr/>
                    <a:lstStyle/>
                    <a:p>
                      <a:pPr algn="r"/>
                      <a:r>
                        <a:rPr lang="nb-NO" sz="1000">
                          <a:effectLst/>
                          <a:latin typeface="Arial"/>
                        </a:rPr>
                        <a:t>4</a:t>
                      </a:r>
                    </a:p>
                  </a:txBody>
                  <a:tcPr marL="0" marR="0" marT="0" marB="0" anchor="ctr"/>
                </a:tc>
                <a:tc>
                  <a:txBody>
                    <a:bodyPr/>
                    <a:lstStyle/>
                    <a:p>
                      <a:pPr algn="r"/>
                      <a:r>
                        <a:rPr lang="nb-NO" sz="1000">
                          <a:effectLst/>
                          <a:latin typeface="Arial"/>
                        </a:rPr>
                        <a:t>5</a:t>
                      </a:r>
                    </a:p>
                  </a:txBody>
                  <a:tcPr marL="0" marR="0" marT="0" marB="0" anchor="ctr"/>
                </a:tc>
                <a:tc>
                  <a:txBody>
                    <a:bodyPr/>
                    <a:lstStyle/>
                    <a:p>
                      <a:pPr algn="r"/>
                      <a:r>
                        <a:rPr lang="nb-NO" sz="1000">
                          <a:effectLst/>
                          <a:latin typeface="Arial"/>
                        </a:rPr>
                        <a:t>4</a:t>
                      </a:r>
                    </a:p>
                  </a:txBody>
                  <a:tcPr marL="0" marR="0" marT="0" marB="0" anchor="ctr"/>
                </a:tc>
                <a:tc>
                  <a:txBody>
                    <a:bodyPr/>
                    <a:lstStyle/>
                    <a:p>
                      <a:pPr algn="r"/>
                      <a:r>
                        <a:rPr lang="nb-NO" sz="1000">
                          <a:effectLst/>
                          <a:latin typeface="Arial"/>
                        </a:rPr>
                        <a:t>30</a:t>
                      </a:r>
                    </a:p>
                  </a:txBody>
                  <a:tcPr marL="0" marR="0" marT="0" marB="0" anchor="ctr"/>
                </a:tc>
                <a:tc>
                  <a:txBody>
                    <a:bodyPr/>
                    <a:lstStyle/>
                    <a:p>
                      <a:pPr algn="r"/>
                      <a:r>
                        <a:rPr lang="nb-NO" sz="1000">
                          <a:effectLst/>
                          <a:latin typeface="Arial"/>
                        </a:rPr>
                        <a:t>0</a:t>
                      </a:r>
                    </a:p>
                  </a:txBody>
                  <a:tcPr marL="0" marR="0" marT="0" marB="0" anchor="ctr"/>
                </a:tc>
                <a:tc>
                  <a:txBody>
                    <a:bodyPr/>
                    <a:lstStyle/>
                    <a:p>
                      <a:pPr algn="r"/>
                      <a:r>
                        <a:rPr lang="nb-NO" sz="1000">
                          <a:effectLst/>
                          <a:latin typeface="Arial"/>
                        </a:rPr>
                        <a:t>0</a:t>
                      </a:r>
                    </a:p>
                  </a:txBody>
                  <a:tcPr marL="0" marR="0" marT="0" marB="0" anchor="ctr"/>
                </a:tc>
                <a:tc>
                  <a:txBody>
                    <a:bodyPr/>
                    <a:lstStyle/>
                    <a:p>
                      <a:pPr algn="r"/>
                      <a:r>
                        <a:rPr lang="nb-NO" sz="1000">
                          <a:effectLst/>
                          <a:latin typeface="Arial"/>
                        </a:rPr>
                        <a:t>0</a:t>
                      </a:r>
                    </a:p>
                  </a:txBody>
                  <a:tcPr marL="0" marR="0" marT="0" marB="0" anchor="ctr"/>
                </a:tc>
                <a:tc>
                  <a:txBody>
                    <a:bodyPr/>
                    <a:lstStyle/>
                    <a:p>
                      <a:pPr algn="r"/>
                      <a:r>
                        <a:rPr lang="nb-NO" sz="1000">
                          <a:effectLst/>
                          <a:latin typeface="Arial"/>
                        </a:rPr>
                        <a:t>0</a:t>
                      </a:r>
                    </a:p>
                  </a:txBody>
                  <a:tcPr marL="0" marR="0" marT="0" marB="0" anchor="ctr"/>
                </a:tc>
                <a:tc>
                  <a:txBody>
                    <a:bodyPr/>
                    <a:lstStyle/>
                    <a:p>
                      <a:pPr algn="r"/>
                      <a:r>
                        <a:rPr lang="nb-NO" sz="1000">
                          <a:effectLst/>
                          <a:latin typeface="Arial"/>
                        </a:rPr>
                        <a:t>1</a:t>
                      </a:r>
                    </a:p>
                  </a:txBody>
                  <a:tcPr marL="0" marR="0" marT="0" marB="0" anchor="ctr"/>
                </a:tc>
                <a:tc>
                  <a:txBody>
                    <a:bodyPr/>
                    <a:lstStyle/>
                    <a:p>
                      <a:pPr algn="r"/>
                      <a:r>
                        <a:rPr lang="nb-NO" sz="1000">
                          <a:effectLst/>
                          <a:latin typeface="Arial"/>
                        </a:rPr>
                        <a:t>5</a:t>
                      </a:r>
                    </a:p>
                  </a:txBody>
                  <a:tcPr marL="0" marR="0" marT="0" marB="0" anchor="ctr"/>
                </a:tc>
                <a:tc>
                  <a:txBody>
                    <a:bodyPr/>
                    <a:lstStyle/>
                    <a:p>
                      <a:pPr algn="r"/>
                      <a:r>
                        <a:rPr lang="nb-NO" sz="1000">
                          <a:effectLst/>
                          <a:latin typeface="Arial"/>
                        </a:rPr>
                        <a:t>3</a:t>
                      </a:r>
                    </a:p>
                  </a:txBody>
                  <a:tcPr marL="0" marR="0" marT="0" marB="0" anchor="ctr"/>
                </a:tc>
                <a:tc>
                  <a:txBody>
                    <a:bodyPr/>
                    <a:lstStyle/>
                    <a:p>
                      <a:pPr algn="r"/>
                      <a:r>
                        <a:rPr lang="nb-NO" sz="1000">
                          <a:effectLst/>
                          <a:latin typeface="Arial"/>
                        </a:rPr>
                        <a:t>3</a:t>
                      </a:r>
                    </a:p>
                  </a:txBody>
                  <a:tcPr marL="0" marR="0" marT="0" marB="0" anchor="ctr"/>
                </a:tc>
                <a:tc>
                  <a:txBody>
                    <a:bodyPr/>
                    <a:lstStyle/>
                    <a:p>
                      <a:pPr algn="r"/>
                      <a:r>
                        <a:rPr lang="nb-NO" sz="1000">
                          <a:effectLst/>
                          <a:latin typeface="Arial"/>
                        </a:rPr>
                        <a:t>2</a:t>
                      </a:r>
                    </a:p>
                  </a:txBody>
                  <a:tcPr marL="0" marR="0" marT="0" marB="0" anchor="ctr"/>
                </a:tc>
                <a:tc>
                  <a:txBody>
                    <a:bodyPr/>
                    <a:lstStyle/>
                    <a:p>
                      <a:pPr algn="r"/>
                      <a:r>
                        <a:rPr lang="nb-NO" sz="1000">
                          <a:effectLst/>
                          <a:latin typeface="Arial"/>
                        </a:rPr>
                        <a:t>2</a:t>
                      </a:r>
                    </a:p>
                  </a:txBody>
                  <a:tcPr marL="0" marR="0" marT="0" marB="0" anchor="ctr"/>
                </a:tc>
                <a:tc>
                  <a:txBody>
                    <a:bodyPr/>
                    <a:lstStyle/>
                    <a:p>
                      <a:pPr algn="r"/>
                      <a:r>
                        <a:rPr lang="nb-NO" sz="1000">
                          <a:effectLst/>
                          <a:latin typeface="Arial"/>
                        </a:rPr>
                        <a:t>2</a:t>
                      </a:r>
                    </a:p>
                  </a:txBody>
                  <a:tcPr marL="0" marR="0" marT="0" marB="0" anchor="ctr"/>
                </a:tc>
                <a:tc>
                  <a:txBody>
                    <a:bodyPr/>
                    <a:lstStyle/>
                    <a:p>
                      <a:pPr algn="r"/>
                      <a:r>
                        <a:rPr lang="nb-NO" sz="1000">
                          <a:effectLst/>
                          <a:latin typeface="Arial"/>
                        </a:rPr>
                        <a:t>0</a:t>
                      </a:r>
                    </a:p>
                  </a:txBody>
                  <a:tcPr marL="0" marR="0" marT="0" marB="0" anchor="ctr"/>
                </a:tc>
                <a:extLst>
                  <a:ext uri="{0D108BD9-81ED-4DB2-BD59-A6C34878D82A}">
                    <a16:rowId xmlns:a16="http://schemas.microsoft.com/office/drawing/2014/main" val="396728103"/>
                  </a:ext>
                </a:extLst>
              </a:tr>
              <a:tr h="190500">
                <a:tc>
                  <a:txBody>
                    <a:bodyPr/>
                    <a:lstStyle/>
                    <a:p>
                      <a:r>
                        <a:rPr lang="nb-NO" sz="1000">
                          <a:effectLst/>
                        </a:rPr>
                        <a:t>Kristiansund</a:t>
                      </a:r>
                    </a:p>
                  </a:txBody>
                  <a:tcPr marL="0" marR="0" marT="0" marB="0" anchor="ctr"/>
                </a:tc>
                <a:tc>
                  <a:txBody>
                    <a:bodyPr/>
                    <a:lstStyle/>
                    <a:p>
                      <a:pPr algn="r"/>
                      <a:r>
                        <a:rPr lang="nb-NO" sz="1000">
                          <a:effectLst/>
                          <a:latin typeface="Arial"/>
                        </a:rPr>
                        <a:t>12</a:t>
                      </a:r>
                    </a:p>
                  </a:txBody>
                  <a:tcPr marL="0" marR="0" marT="0" marB="0" anchor="ctr"/>
                </a:tc>
                <a:tc>
                  <a:txBody>
                    <a:bodyPr/>
                    <a:lstStyle/>
                    <a:p>
                      <a:pPr algn="r"/>
                      <a:r>
                        <a:rPr lang="nb-NO" sz="1000">
                          <a:effectLst/>
                          <a:latin typeface="Arial"/>
                        </a:rPr>
                        <a:t>1</a:t>
                      </a:r>
                    </a:p>
                  </a:txBody>
                  <a:tcPr marL="0" marR="0" marT="0" marB="0" anchor="ctr"/>
                </a:tc>
                <a:tc>
                  <a:txBody>
                    <a:bodyPr/>
                    <a:lstStyle/>
                    <a:p>
                      <a:pPr algn="r"/>
                      <a:r>
                        <a:rPr lang="nb-NO" sz="1000">
                          <a:effectLst/>
                          <a:latin typeface="Arial"/>
                        </a:rPr>
                        <a:t>8</a:t>
                      </a:r>
                    </a:p>
                  </a:txBody>
                  <a:tcPr marL="0" marR="0" marT="0" marB="0" anchor="ctr"/>
                </a:tc>
                <a:tc>
                  <a:txBody>
                    <a:bodyPr/>
                    <a:lstStyle/>
                    <a:p>
                      <a:pPr algn="r"/>
                      <a:r>
                        <a:rPr lang="nb-NO" sz="1000">
                          <a:effectLst/>
                          <a:latin typeface="Arial"/>
                        </a:rPr>
                        <a:t>0</a:t>
                      </a:r>
                    </a:p>
                  </a:txBody>
                  <a:tcPr marL="0" marR="0" marT="0" marB="0" anchor="ctr"/>
                </a:tc>
                <a:tc>
                  <a:txBody>
                    <a:bodyPr/>
                    <a:lstStyle/>
                    <a:p>
                      <a:pPr algn="r"/>
                      <a:r>
                        <a:rPr lang="nb-NO" sz="1000">
                          <a:effectLst/>
                          <a:latin typeface="Arial"/>
                        </a:rPr>
                        <a:t>4</a:t>
                      </a:r>
                    </a:p>
                  </a:txBody>
                  <a:tcPr marL="0" marR="0" marT="0" marB="0" anchor="ctr"/>
                </a:tc>
                <a:tc>
                  <a:txBody>
                    <a:bodyPr/>
                    <a:lstStyle/>
                    <a:p>
                      <a:pPr algn="r"/>
                      <a:r>
                        <a:rPr lang="nb-NO" sz="1000">
                          <a:effectLst/>
                          <a:latin typeface="Arial"/>
                        </a:rPr>
                        <a:t>6</a:t>
                      </a:r>
                    </a:p>
                  </a:txBody>
                  <a:tcPr marL="0" marR="0" marT="0" marB="0" anchor="ctr"/>
                </a:tc>
                <a:tc>
                  <a:txBody>
                    <a:bodyPr/>
                    <a:lstStyle/>
                    <a:p>
                      <a:pPr algn="r"/>
                      <a:r>
                        <a:rPr lang="nb-NO" sz="1000">
                          <a:effectLst/>
                          <a:latin typeface="Arial"/>
                        </a:rPr>
                        <a:t>5</a:t>
                      </a:r>
                    </a:p>
                  </a:txBody>
                  <a:tcPr marL="0" marR="0" marT="0" marB="0" anchor="ctr"/>
                </a:tc>
                <a:tc>
                  <a:txBody>
                    <a:bodyPr/>
                    <a:lstStyle/>
                    <a:p>
                      <a:pPr algn="r"/>
                      <a:r>
                        <a:rPr lang="nb-NO" sz="1000">
                          <a:effectLst/>
                          <a:latin typeface="Arial"/>
                        </a:rPr>
                        <a:t>0</a:t>
                      </a:r>
                    </a:p>
                  </a:txBody>
                  <a:tcPr marL="0" marR="0" marT="0" marB="0" anchor="ctr"/>
                </a:tc>
                <a:tc>
                  <a:txBody>
                    <a:bodyPr/>
                    <a:lstStyle/>
                    <a:p>
                      <a:pPr algn="r"/>
                      <a:r>
                        <a:rPr lang="nb-NO" sz="1000">
                          <a:effectLst/>
                          <a:latin typeface="Arial"/>
                        </a:rPr>
                        <a:t>3</a:t>
                      </a:r>
                    </a:p>
                  </a:txBody>
                  <a:tcPr marL="0" marR="0" marT="0" marB="0" anchor="ctr"/>
                </a:tc>
                <a:tc>
                  <a:txBody>
                    <a:bodyPr/>
                    <a:lstStyle/>
                    <a:p>
                      <a:pPr algn="r"/>
                      <a:r>
                        <a:rPr lang="nb-NO" sz="1000">
                          <a:effectLst/>
                          <a:latin typeface="Arial"/>
                        </a:rPr>
                        <a:t>1</a:t>
                      </a:r>
                    </a:p>
                  </a:txBody>
                  <a:tcPr marL="0" marR="0" marT="0" marB="0" anchor="ctr"/>
                </a:tc>
                <a:tc>
                  <a:txBody>
                    <a:bodyPr/>
                    <a:lstStyle/>
                    <a:p>
                      <a:pPr algn="r"/>
                      <a:r>
                        <a:rPr lang="nb-NO" sz="1000">
                          <a:effectLst/>
                          <a:latin typeface="Arial"/>
                        </a:rPr>
                        <a:t>6</a:t>
                      </a:r>
                    </a:p>
                  </a:txBody>
                  <a:tcPr marL="0" marR="0" marT="0" marB="0" anchor="ctr"/>
                </a:tc>
                <a:tc>
                  <a:txBody>
                    <a:bodyPr/>
                    <a:lstStyle/>
                    <a:p>
                      <a:pPr algn="r"/>
                      <a:r>
                        <a:rPr lang="nb-NO" sz="1000">
                          <a:effectLst/>
                          <a:latin typeface="Arial"/>
                        </a:rPr>
                        <a:t>2</a:t>
                      </a:r>
                    </a:p>
                  </a:txBody>
                  <a:tcPr marL="0" marR="0" marT="0" marB="0" anchor="ctr"/>
                </a:tc>
                <a:tc>
                  <a:txBody>
                    <a:bodyPr/>
                    <a:lstStyle/>
                    <a:p>
                      <a:pPr algn="r"/>
                      <a:r>
                        <a:rPr lang="nb-NO" sz="1000">
                          <a:effectLst/>
                          <a:latin typeface="Arial"/>
                        </a:rPr>
                        <a:t>2</a:t>
                      </a:r>
                    </a:p>
                  </a:txBody>
                  <a:tcPr marL="0" marR="0" marT="0" marB="0" anchor="ctr"/>
                </a:tc>
                <a:tc>
                  <a:txBody>
                    <a:bodyPr/>
                    <a:lstStyle/>
                    <a:p>
                      <a:pPr algn="r"/>
                      <a:r>
                        <a:rPr lang="nb-NO" sz="1000">
                          <a:effectLst/>
                          <a:latin typeface="Arial"/>
                        </a:rPr>
                        <a:t>0</a:t>
                      </a:r>
                    </a:p>
                  </a:txBody>
                  <a:tcPr marL="0" marR="0" marT="0" marB="0" anchor="ctr"/>
                </a:tc>
                <a:tc>
                  <a:txBody>
                    <a:bodyPr/>
                    <a:lstStyle/>
                    <a:p>
                      <a:pPr algn="r"/>
                      <a:r>
                        <a:rPr lang="nb-NO" sz="1000">
                          <a:effectLst/>
                          <a:latin typeface="Arial"/>
                        </a:rPr>
                        <a:t>0</a:t>
                      </a:r>
                    </a:p>
                  </a:txBody>
                  <a:tcPr marL="0" marR="0" marT="0" marB="0" anchor="ctr"/>
                </a:tc>
                <a:tc>
                  <a:txBody>
                    <a:bodyPr/>
                    <a:lstStyle/>
                    <a:p>
                      <a:pPr algn="r"/>
                      <a:r>
                        <a:rPr lang="nb-NO" sz="1000">
                          <a:effectLst/>
                          <a:latin typeface="Arial"/>
                        </a:rPr>
                        <a:t>2</a:t>
                      </a:r>
                    </a:p>
                  </a:txBody>
                  <a:tcPr marL="0" marR="0" marT="0" marB="0" anchor="ctr"/>
                </a:tc>
                <a:tc>
                  <a:txBody>
                    <a:bodyPr/>
                    <a:lstStyle/>
                    <a:p>
                      <a:pPr algn="r"/>
                      <a:r>
                        <a:rPr lang="nb-NO" sz="1000">
                          <a:effectLst/>
                          <a:latin typeface="Arial"/>
                        </a:rPr>
                        <a:t>1</a:t>
                      </a:r>
                    </a:p>
                  </a:txBody>
                  <a:tcPr marL="0" marR="0" marT="0" marB="0" anchor="ctr"/>
                </a:tc>
                <a:extLst>
                  <a:ext uri="{0D108BD9-81ED-4DB2-BD59-A6C34878D82A}">
                    <a16:rowId xmlns:a16="http://schemas.microsoft.com/office/drawing/2014/main" val="3254821777"/>
                  </a:ext>
                </a:extLst>
              </a:tr>
              <a:tr h="190500">
                <a:tc>
                  <a:txBody>
                    <a:bodyPr/>
                    <a:lstStyle/>
                    <a:p>
                      <a:r>
                        <a:rPr lang="nb-NO" sz="1000">
                          <a:effectLst/>
                        </a:rPr>
                        <a:t>Nordmøre</a:t>
                      </a:r>
                    </a:p>
                  </a:txBody>
                  <a:tcPr marL="0" marR="0" marT="0" marB="0" anchor="ctr"/>
                </a:tc>
                <a:tc>
                  <a:txBody>
                    <a:bodyPr/>
                    <a:lstStyle/>
                    <a:p>
                      <a:pPr algn="r"/>
                      <a:r>
                        <a:rPr lang="nb-NO" sz="1000">
                          <a:effectLst/>
                          <a:latin typeface="Arial"/>
                        </a:rPr>
                        <a:t>129</a:t>
                      </a:r>
                    </a:p>
                  </a:txBody>
                  <a:tcPr marL="0" marR="0" marT="0" marB="0" anchor="ctr"/>
                </a:tc>
                <a:tc>
                  <a:txBody>
                    <a:bodyPr/>
                    <a:lstStyle/>
                    <a:p>
                      <a:pPr algn="r"/>
                      <a:r>
                        <a:rPr lang="nb-NO" sz="1000">
                          <a:effectLst/>
                          <a:latin typeface="Arial"/>
                        </a:rPr>
                        <a:t>62</a:t>
                      </a:r>
                    </a:p>
                  </a:txBody>
                  <a:tcPr marL="0" marR="0" marT="0" marB="0" anchor="ctr"/>
                </a:tc>
                <a:tc>
                  <a:txBody>
                    <a:bodyPr/>
                    <a:lstStyle/>
                    <a:p>
                      <a:pPr algn="r"/>
                      <a:r>
                        <a:rPr lang="nb-NO" sz="1000">
                          <a:effectLst/>
                          <a:latin typeface="Arial"/>
                        </a:rPr>
                        <a:t>39</a:t>
                      </a:r>
                    </a:p>
                  </a:txBody>
                  <a:tcPr marL="0" marR="0" marT="0" marB="0" anchor="ctr"/>
                </a:tc>
                <a:tc>
                  <a:txBody>
                    <a:bodyPr/>
                    <a:lstStyle/>
                    <a:p>
                      <a:pPr algn="r"/>
                      <a:r>
                        <a:rPr lang="nb-NO" sz="1000">
                          <a:effectLst/>
                          <a:latin typeface="Arial"/>
                        </a:rPr>
                        <a:t>102</a:t>
                      </a:r>
                    </a:p>
                  </a:txBody>
                  <a:tcPr marL="0" marR="0" marT="0" marB="0" anchor="ctr"/>
                </a:tc>
                <a:tc>
                  <a:txBody>
                    <a:bodyPr/>
                    <a:lstStyle/>
                    <a:p>
                      <a:pPr algn="r"/>
                      <a:r>
                        <a:rPr lang="nb-NO" sz="1000">
                          <a:effectLst/>
                          <a:latin typeface="Arial"/>
                        </a:rPr>
                        <a:t>136</a:t>
                      </a:r>
                    </a:p>
                  </a:txBody>
                  <a:tcPr marL="0" marR="0" marT="0" marB="0" anchor="ctr"/>
                </a:tc>
                <a:tc>
                  <a:txBody>
                    <a:bodyPr/>
                    <a:lstStyle/>
                    <a:p>
                      <a:pPr algn="r"/>
                      <a:r>
                        <a:rPr lang="nb-NO" sz="1000">
                          <a:effectLst/>
                          <a:latin typeface="Arial"/>
                        </a:rPr>
                        <a:t>54</a:t>
                      </a:r>
                    </a:p>
                  </a:txBody>
                  <a:tcPr marL="0" marR="0" marT="0" marB="0" anchor="ctr"/>
                </a:tc>
                <a:tc>
                  <a:txBody>
                    <a:bodyPr/>
                    <a:lstStyle/>
                    <a:p>
                      <a:pPr algn="r"/>
                      <a:r>
                        <a:rPr lang="nb-NO" sz="1000">
                          <a:effectLst/>
                          <a:latin typeface="Arial"/>
                        </a:rPr>
                        <a:t>55</a:t>
                      </a:r>
                    </a:p>
                  </a:txBody>
                  <a:tcPr marL="0" marR="0" marT="0" marB="0" anchor="ctr"/>
                </a:tc>
                <a:tc>
                  <a:txBody>
                    <a:bodyPr/>
                    <a:lstStyle/>
                    <a:p>
                      <a:pPr algn="r"/>
                      <a:r>
                        <a:rPr lang="nb-NO" sz="1000">
                          <a:effectLst/>
                          <a:latin typeface="Arial"/>
                        </a:rPr>
                        <a:t>56</a:t>
                      </a:r>
                    </a:p>
                  </a:txBody>
                  <a:tcPr marL="0" marR="0" marT="0" marB="0" anchor="ctr"/>
                </a:tc>
                <a:tc>
                  <a:txBody>
                    <a:bodyPr/>
                    <a:lstStyle/>
                    <a:p>
                      <a:pPr algn="r"/>
                      <a:r>
                        <a:rPr lang="nb-NO" sz="1000">
                          <a:effectLst/>
                          <a:latin typeface="Arial"/>
                        </a:rPr>
                        <a:t>66</a:t>
                      </a:r>
                    </a:p>
                  </a:txBody>
                  <a:tcPr marL="0" marR="0" marT="0" marB="0" anchor="ctr"/>
                </a:tc>
                <a:tc>
                  <a:txBody>
                    <a:bodyPr/>
                    <a:lstStyle/>
                    <a:p>
                      <a:pPr algn="r"/>
                      <a:r>
                        <a:rPr lang="nb-NO" sz="1000">
                          <a:effectLst/>
                          <a:latin typeface="Arial"/>
                        </a:rPr>
                        <a:t>39</a:t>
                      </a:r>
                    </a:p>
                  </a:txBody>
                  <a:tcPr marL="0" marR="0" marT="0" marB="0" anchor="ctr"/>
                </a:tc>
                <a:tc>
                  <a:txBody>
                    <a:bodyPr/>
                    <a:lstStyle/>
                    <a:p>
                      <a:pPr algn="r"/>
                      <a:r>
                        <a:rPr lang="nb-NO" sz="1000">
                          <a:effectLst/>
                          <a:latin typeface="Arial"/>
                        </a:rPr>
                        <a:t>75</a:t>
                      </a:r>
                    </a:p>
                  </a:txBody>
                  <a:tcPr marL="0" marR="0" marT="0" marB="0" anchor="ctr"/>
                </a:tc>
                <a:tc>
                  <a:txBody>
                    <a:bodyPr/>
                    <a:lstStyle/>
                    <a:p>
                      <a:pPr algn="r"/>
                      <a:r>
                        <a:rPr lang="nb-NO" sz="1000">
                          <a:effectLst/>
                          <a:latin typeface="Arial"/>
                        </a:rPr>
                        <a:t>65</a:t>
                      </a:r>
                    </a:p>
                  </a:txBody>
                  <a:tcPr marL="0" marR="0" marT="0" marB="0" anchor="ctr"/>
                </a:tc>
                <a:tc>
                  <a:txBody>
                    <a:bodyPr/>
                    <a:lstStyle/>
                    <a:p>
                      <a:pPr algn="r"/>
                      <a:r>
                        <a:rPr lang="nb-NO" sz="1000">
                          <a:effectLst/>
                          <a:latin typeface="Arial"/>
                        </a:rPr>
                        <a:t>30</a:t>
                      </a:r>
                    </a:p>
                  </a:txBody>
                  <a:tcPr marL="0" marR="0" marT="0" marB="0" anchor="ctr"/>
                </a:tc>
                <a:tc>
                  <a:txBody>
                    <a:bodyPr/>
                    <a:lstStyle/>
                    <a:p>
                      <a:pPr algn="r"/>
                      <a:r>
                        <a:rPr lang="nb-NO" sz="1000">
                          <a:effectLst/>
                          <a:latin typeface="Arial"/>
                        </a:rPr>
                        <a:t>63</a:t>
                      </a:r>
                    </a:p>
                  </a:txBody>
                  <a:tcPr marL="0" marR="0" marT="0" marB="0" anchor="ctr"/>
                </a:tc>
                <a:tc>
                  <a:txBody>
                    <a:bodyPr/>
                    <a:lstStyle/>
                    <a:p>
                      <a:pPr algn="r"/>
                      <a:r>
                        <a:rPr lang="nb-NO" sz="1000">
                          <a:effectLst/>
                          <a:latin typeface="Arial"/>
                        </a:rPr>
                        <a:t>15</a:t>
                      </a:r>
                    </a:p>
                  </a:txBody>
                  <a:tcPr marL="0" marR="0" marT="0" marB="0" anchor="ctr"/>
                </a:tc>
                <a:tc>
                  <a:txBody>
                    <a:bodyPr/>
                    <a:lstStyle/>
                    <a:p>
                      <a:pPr algn="r"/>
                      <a:r>
                        <a:rPr lang="nb-NO" sz="1000">
                          <a:effectLst/>
                          <a:latin typeface="Arial"/>
                        </a:rPr>
                        <a:t>12</a:t>
                      </a:r>
                    </a:p>
                  </a:txBody>
                  <a:tcPr marL="0" marR="0" marT="0" marB="0" anchor="ctr"/>
                </a:tc>
                <a:tc>
                  <a:txBody>
                    <a:bodyPr/>
                    <a:lstStyle/>
                    <a:p>
                      <a:pPr algn="r"/>
                      <a:r>
                        <a:rPr lang="nb-NO" sz="1000">
                          <a:effectLst/>
                          <a:latin typeface="Arial"/>
                        </a:rPr>
                        <a:t>16</a:t>
                      </a:r>
                    </a:p>
                  </a:txBody>
                  <a:tcPr marL="0" marR="0" marT="0" marB="0" anchor="ctr"/>
                </a:tc>
                <a:extLst>
                  <a:ext uri="{0D108BD9-81ED-4DB2-BD59-A6C34878D82A}">
                    <a16:rowId xmlns:a16="http://schemas.microsoft.com/office/drawing/2014/main" val="3859438145"/>
                  </a:ext>
                </a:extLst>
              </a:tr>
            </a:tbl>
          </a:graphicData>
        </a:graphic>
      </p:graphicFrame>
      <p:sp>
        <p:nvSpPr>
          <p:cNvPr id="3" name="TekstSylinder 2">
            <a:extLst>
              <a:ext uri="{FF2B5EF4-FFF2-40B4-BE49-F238E27FC236}">
                <a16:creationId xmlns:a16="http://schemas.microsoft.com/office/drawing/2014/main" id="{4EAEB3B6-430B-E394-12F4-30844EC9E34E}"/>
              </a:ext>
            </a:extLst>
          </p:cNvPr>
          <p:cNvSpPr txBox="1"/>
          <p:nvPr/>
        </p:nvSpPr>
        <p:spPr>
          <a:xfrm>
            <a:off x="389332" y="3731954"/>
            <a:ext cx="8365333" cy="507831"/>
          </a:xfrm>
          <a:prstGeom prst="rect">
            <a:avLst/>
          </a:prstGeom>
          <a:noFill/>
        </p:spPr>
        <p:txBody>
          <a:bodyPr wrap="square" rtlCol="0">
            <a:spAutoFit/>
          </a:bodyPr>
          <a:lstStyle/>
          <a:p>
            <a:r>
              <a:rPr lang="nn-NO">
                <a:latin typeface="Poppins "/>
              </a:rPr>
              <a:t>Nedste linje med Nordmøre samla viser ein klar tendens til nedgang i </a:t>
            </a:r>
            <a:r>
              <a:rPr lang="nn-NO" err="1">
                <a:latin typeface="Poppins "/>
              </a:rPr>
              <a:t>omdisponering</a:t>
            </a:r>
            <a:r>
              <a:rPr lang="nn-NO">
                <a:latin typeface="Poppins "/>
              </a:rPr>
              <a:t> av dyrka jord. Dette tyder på at nasjonale og regionale mål om jordvern er følgt opp i kommunane. </a:t>
            </a:r>
          </a:p>
        </p:txBody>
      </p:sp>
    </p:spTree>
    <p:extLst>
      <p:ext uri="{BB962C8B-B14F-4D97-AF65-F5344CB8AC3E}">
        <p14:creationId xmlns:p14="http://schemas.microsoft.com/office/powerpoint/2010/main" val="18007320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3A21BF4-56DB-D1C3-01A6-2F2A65C47816}"/>
              </a:ext>
            </a:extLst>
          </p:cNvPr>
          <p:cNvSpPr>
            <a:spLocks noGrp="1"/>
          </p:cNvSpPr>
          <p:nvPr>
            <p:ph type="title"/>
          </p:nvPr>
        </p:nvSpPr>
        <p:spPr>
          <a:xfrm>
            <a:off x="377534" y="333138"/>
            <a:ext cx="8228584" cy="934450"/>
          </a:xfrm>
        </p:spPr>
        <p:txBody>
          <a:bodyPr/>
          <a:lstStyle/>
          <a:p>
            <a:r>
              <a:rPr lang="nn-NO" sz="2400" dirty="0"/>
              <a:t>Arealbruk –</a:t>
            </a:r>
            <a:br>
              <a:rPr lang="nn-NO" sz="2400" dirty="0"/>
            </a:br>
            <a:r>
              <a:rPr lang="nn-NO" sz="2400" dirty="0"/>
              <a:t>fordeling av typar faktisk utbygd areal Nordmøre</a:t>
            </a:r>
            <a:br>
              <a:rPr lang="nn-NO" dirty="0"/>
            </a:br>
            <a:endParaRPr lang="nn-NO" dirty="0"/>
          </a:p>
        </p:txBody>
      </p:sp>
      <p:pic>
        <p:nvPicPr>
          <p:cNvPr id="3" name="Bilde 3" descr="Arealbruk – fordeling av typar faktisk utbygd areal Nordmøre">
            <a:extLst>
              <a:ext uri="{FF2B5EF4-FFF2-40B4-BE49-F238E27FC236}">
                <a16:creationId xmlns:a16="http://schemas.microsoft.com/office/drawing/2014/main" id="{0C6D0962-58B9-D134-BBB3-6AC7436A90D0}"/>
              </a:ext>
            </a:extLst>
          </p:cNvPr>
          <p:cNvPicPr>
            <a:picLocks noChangeAspect="1"/>
          </p:cNvPicPr>
          <p:nvPr/>
        </p:nvPicPr>
        <p:blipFill>
          <a:blip r:embed="rId2"/>
          <a:stretch>
            <a:fillRect/>
          </a:stretch>
        </p:blipFill>
        <p:spPr>
          <a:xfrm>
            <a:off x="1521178" y="1270998"/>
            <a:ext cx="4838699" cy="3539893"/>
          </a:xfrm>
          <a:prstGeom prst="rect">
            <a:avLst/>
          </a:prstGeom>
        </p:spPr>
      </p:pic>
    </p:spTree>
    <p:extLst>
      <p:ext uri="{BB962C8B-B14F-4D97-AF65-F5344CB8AC3E}">
        <p14:creationId xmlns:p14="http://schemas.microsoft.com/office/powerpoint/2010/main" val="17650315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2FD1CA7-40E9-D834-39E0-86C4FF41F46D}"/>
              </a:ext>
            </a:extLst>
          </p:cNvPr>
          <p:cNvSpPr>
            <a:spLocks noGrp="1"/>
          </p:cNvSpPr>
          <p:nvPr>
            <p:ph type="title"/>
          </p:nvPr>
        </p:nvSpPr>
        <p:spPr>
          <a:xfrm>
            <a:off x="389333" y="440100"/>
            <a:ext cx="8365334" cy="1264814"/>
          </a:xfrm>
        </p:spPr>
        <p:txBody>
          <a:bodyPr/>
          <a:lstStyle/>
          <a:p>
            <a:r>
              <a:rPr lang="nn-NO"/>
              <a:t>Arealbruk - areal avsett til bustad/fritidsbustadar i kommuneplanar</a:t>
            </a:r>
          </a:p>
        </p:txBody>
      </p:sp>
      <p:graphicFrame>
        <p:nvGraphicFramePr>
          <p:cNvPr id="3" name="Tabell 2">
            <a:extLst>
              <a:ext uri="{FF2B5EF4-FFF2-40B4-BE49-F238E27FC236}">
                <a16:creationId xmlns:a16="http://schemas.microsoft.com/office/drawing/2014/main" id="{08D40891-6F0B-E698-8FDD-D4EC360B3AE6}"/>
              </a:ext>
            </a:extLst>
          </p:cNvPr>
          <p:cNvGraphicFramePr>
            <a:graphicFrameLocks noGrp="1"/>
          </p:cNvGraphicFramePr>
          <p:nvPr>
            <p:extLst>
              <p:ext uri="{D42A27DB-BD31-4B8C-83A1-F6EECF244321}">
                <p14:modId xmlns:p14="http://schemas.microsoft.com/office/powerpoint/2010/main" val="4095505657"/>
              </p:ext>
            </p:extLst>
          </p:nvPr>
        </p:nvGraphicFramePr>
        <p:xfrm>
          <a:off x="430575" y="1924914"/>
          <a:ext cx="8111634" cy="1859280"/>
        </p:xfrm>
        <a:graphic>
          <a:graphicData uri="http://schemas.openxmlformats.org/drawingml/2006/table">
            <a:tbl>
              <a:tblPr firstRow="1" firstCol="1" bandRow="1"/>
              <a:tblGrid>
                <a:gridCol w="960355">
                  <a:extLst>
                    <a:ext uri="{9D8B030D-6E8A-4147-A177-3AD203B41FA5}">
                      <a16:colId xmlns:a16="http://schemas.microsoft.com/office/drawing/2014/main" val="3061771318"/>
                    </a:ext>
                  </a:extLst>
                </a:gridCol>
                <a:gridCol w="1641284">
                  <a:extLst>
                    <a:ext uri="{9D8B030D-6E8A-4147-A177-3AD203B41FA5}">
                      <a16:colId xmlns:a16="http://schemas.microsoft.com/office/drawing/2014/main" val="3810406637"/>
                    </a:ext>
                  </a:extLst>
                </a:gridCol>
                <a:gridCol w="1604623">
                  <a:extLst>
                    <a:ext uri="{9D8B030D-6E8A-4147-A177-3AD203B41FA5}">
                      <a16:colId xmlns:a16="http://schemas.microsoft.com/office/drawing/2014/main" val="3759388076"/>
                    </a:ext>
                  </a:extLst>
                </a:gridCol>
                <a:gridCol w="1687215">
                  <a:extLst>
                    <a:ext uri="{9D8B030D-6E8A-4147-A177-3AD203B41FA5}">
                      <a16:colId xmlns:a16="http://schemas.microsoft.com/office/drawing/2014/main" val="1171049018"/>
                    </a:ext>
                  </a:extLst>
                </a:gridCol>
                <a:gridCol w="2218157">
                  <a:extLst>
                    <a:ext uri="{9D8B030D-6E8A-4147-A177-3AD203B41FA5}">
                      <a16:colId xmlns:a16="http://schemas.microsoft.com/office/drawing/2014/main" val="2817016271"/>
                    </a:ext>
                  </a:extLst>
                </a:gridCol>
              </a:tblGrid>
              <a:tr h="190500">
                <a:tc>
                  <a:txBody>
                    <a:bodyPr/>
                    <a:lstStyle/>
                    <a:p>
                      <a:r>
                        <a:rPr lang="nb-NO" sz="1100" b="1">
                          <a:solidFill>
                            <a:srgbClr val="000000"/>
                          </a:solidFill>
                          <a:effectLst/>
                          <a:latin typeface="Poppins  "/>
                          <a:ea typeface="Calibri" panose="020F0502020204030204" pitchFamily="34" charset="0"/>
                        </a:rPr>
                        <a:t>Kommune</a:t>
                      </a:r>
                      <a:endParaRPr lang="nb-NO" sz="1100">
                        <a:effectLst/>
                        <a:latin typeface="Poppins  "/>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nb-NO" sz="1100" b="1">
                          <a:solidFill>
                            <a:srgbClr val="000000"/>
                          </a:solidFill>
                          <a:effectLst/>
                          <a:latin typeface="Poppins  "/>
                          <a:ea typeface="Calibri" panose="020F0502020204030204" pitchFamily="34" charset="0"/>
                        </a:rPr>
                        <a:t>Bustadareal</a:t>
                      </a:r>
                    </a:p>
                    <a:p>
                      <a:pPr algn="ctr"/>
                      <a:r>
                        <a:rPr lang="nb-NO" sz="1100" b="1">
                          <a:solidFill>
                            <a:srgbClr val="000000"/>
                          </a:solidFill>
                          <a:effectLst/>
                          <a:latin typeface="Poppins  "/>
                          <a:ea typeface="Calibri" panose="020F0502020204030204" pitchFamily="34" charset="0"/>
                        </a:rPr>
                        <a:t>Eksisterande</a:t>
                      </a:r>
                      <a:endParaRPr lang="nb-NO" sz="1100">
                        <a:effectLst/>
                        <a:latin typeface="Poppins  "/>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nb-NO" sz="1100" b="1">
                          <a:solidFill>
                            <a:srgbClr val="000000"/>
                          </a:solidFill>
                          <a:effectLst/>
                          <a:latin typeface="Poppins  "/>
                          <a:ea typeface="Calibri" panose="020F0502020204030204" pitchFamily="34" charset="0"/>
                        </a:rPr>
                        <a:t>Bustadareal</a:t>
                      </a:r>
                    </a:p>
                    <a:p>
                      <a:pPr algn="ctr"/>
                      <a:r>
                        <a:rPr lang="nb-NO" sz="1100" b="1">
                          <a:solidFill>
                            <a:srgbClr val="000000"/>
                          </a:solidFill>
                          <a:effectLst/>
                          <a:latin typeface="Poppins  "/>
                          <a:ea typeface="Calibri" panose="020F0502020204030204" pitchFamily="34" charset="0"/>
                        </a:rPr>
                        <a:t>Framtidig</a:t>
                      </a:r>
                      <a:endParaRPr lang="nb-NO" sz="1100">
                        <a:effectLst/>
                        <a:latin typeface="Poppins  "/>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nb-NO" sz="1100" b="1">
                          <a:solidFill>
                            <a:srgbClr val="000000"/>
                          </a:solidFill>
                          <a:effectLst/>
                          <a:latin typeface="Poppins  "/>
                          <a:ea typeface="Calibri" panose="020F0502020204030204" pitchFamily="34" charset="0"/>
                        </a:rPr>
                        <a:t>Fritidsbustader</a:t>
                      </a:r>
                    </a:p>
                    <a:p>
                      <a:pPr algn="ctr"/>
                      <a:r>
                        <a:rPr lang="nb-NO" sz="1100" b="1">
                          <a:solidFill>
                            <a:srgbClr val="000000"/>
                          </a:solidFill>
                          <a:effectLst/>
                          <a:latin typeface="Poppins  "/>
                          <a:ea typeface="Calibri" panose="020F0502020204030204" pitchFamily="34" charset="0"/>
                        </a:rPr>
                        <a:t>Eksisterande</a:t>
                      </a:r>
                      <a:endParaRPr lang="nb-NO" sz="1100">
                        <a:effectLst/>
                        <a:latin typeface="Poppins  "/>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r>
                        <a:rPr lang="nb-NO" sz="1100" b="1">
                          <a:solidFill>
                            <a:srgbClr val="000000"/>
                          </a:solidFill>
                          <a:effectLst/>
                          <a:latin typeface="Poppins  "/>
                          <a:ea typeface="Calibri" panose="020F0502020204030204" pitchFamily="34" charset="0"/>
                        </a:rPr>
                        <a:t>Fritidsbustader</a:t>
                      </a:r>
                    </a:p>
                    <a:p>
                      <a:pPr algn="ctr"/>
                      <a:r>
                        <a:rPr lang="nb-NO" sz="1100" b="1">
                          <a:solidFill>
                            <a:srgbClr val="000000"/>
                          </a:solidFill>
                          <a:effectLst/>
                          <a:latin typeface="Poppins  "/>
                          <a:ea typeface="Calibri" panose="020F0502020204030204" pitchFamily="34" charset="0"/>
                        </a:rPr>
                        <a:t>Framtidig</a:t>
                      </a:r>
                      <a:endParaRPr lang="nb-NO" sz="1100">
                        <a:effectLst/>
                        <a:latin typeface="Poppins  "/>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72662891"/>
                  </a:ext>
                </a:extLst>
              </a:tr>
              <a:tr h="190500">
                <a:tc>
                  <a:txBody>
                    <a:bodyPr/>
                    <a:lstStyle/>
                    <a:p>
                      <a:r>
                        <a:rPr lang="nb-NO" sz="1100">
                          <a:solidFill>
                            <a:srgbClr val="000000"/>
                          </a:solidFill>
                          <a:effectLst/>
                          <a:latin typeface="Poppins  "/>
                          <a:ea typeface="Calibri" panose="020F0502020204030204" pitchFamily="34" charset="0"/>
                        </a:rPr>
                        <a:t>Kristiansund</a:t>
                      </a:r>
                      <a:endParaRPr lang="nb-NO" sz="1100">
                        <a:effectLst/>
                        <a:latin typeface="Poppins  "/>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r>
                        <a:rPr lang="nb-NO" sz="1100">
                          <a:solidFill>
                            <a:srgbClr val="000000"/>
                          </a:solidFill>
                          <a:effectLst/>
                          <a:latin typeface="Poppins  "/>
                          <a:ea typeface="Calibri" panose="020F0502020204030204" pitchFamily="34" charset="0"/>
                        </a:rPr>
                        <a:t>6412,4</a:t>
                      </a:r>
                      <a:endParaRPr lang="nb-NO" sz="1100">
                        <a:effectLst/>
                        <a:latin typeface="Poppins  "/>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r>
                        <a:rPr lang="nb-NO" sz="1100">
                          <a:solidFill>
                            <a:srgbClr val="000000"/>
                          </a:solidFill>
                          <a:effectLst/>
                          <a:latin typeface="Poppins  "/>
                          <a:ea typeface="Calibri" panose="020F0502020204030204" pitchFamily="34" charset="0"/>
                        </a:rPr>
                        <a:t>1908,8</a:t>
                      </a:r>
                      <a:endParaRPr lang="nb-NO" sz="1100">
                        <a:effectLst/>
                        <a:latin typeface="Poppins  "/>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r>
                        <a:rPr lang="nb-NO" sz="1100">
                          <a:solidFill>
                            <a:srgbClr val="000000"/>
                          </a:solidFill>
                          <a:effectLst/>
                          <a:latin typeface="Poppins  "/>
                          <a:ea typeface="Calibri" panose="020F0502020204030204" pitchFamily="34" charset="0"/>
                        </a:rPr>
                        <a:t>160,2</a:t>
                      </a:r>
                      <a:endParaRPr lang="nb-NO" sz="1100">
                        <a:effectLst/>
                        <a:latin typeface="Poppins  "/>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r>
                        <a:rPr lang="nb-NO" sz="1100">
                          <a:solidFill>
                            <a:srgbClr val="000000"/>
                          </a:solidFill>
                          <a:effectLst/>
                          <a:latin typeface="Poppins  "/>
                          <a:ea typeface="Calibri" panose="020F0502020204030204" pitchFamily="34" charset="0"/>
                        </a:rPr>
                        <a:t>287,0</a:t>
                      </a:r>
                      <a:endParaRPr lang="nb-NO" sz="1100">
                        <a:effectLst/>
                        <a:latin typeface="Poppins  "/>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2723160626"/>
                  </a:ext>
                </a:extLst>
              </a:tr>
              <a:tr h="190500">
                <a:tc>
                  <a:txBody>
                    <a:bodyPr/>
                    <a:lstStyle/>
                    <a:p>
                      <a:r>
                        <a:rPr lang="nb-NO" sz="1100">
                          <a:solidFill>
                            <a:srgbClr val="000000"/>
                          </a:solidFill>
                          <a:effectLst/>
                          <a:latin typeface="Poppins  "/>
                          <a:ea typeface="Calibri" panose="020F0502020204030204" pitchFamily="34" charset="0"/>
                        </a:rPr>
                        <a:t>Averøy</a:t>
                      </a:r>
                      <a:endParaRPr lang="nb-NO" sz="1100">
                        <a:effectLst/>
                        <a:latin typeface="Poppins  "/>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r>
                        <a:rPr lang="nb-NO" sz="1100">
                          <a:solidFill>
                            <a:srgbClr val="000000"/>
                          </a:solidFill>
                          <a:effectLst/>
                          <a:latin typeface="Poppins  "/>
                          <a:ea typeface="Calibri" panose="020F0502020204030204" pitchFamily="34" charset="0"/>
                        </a:rPr>
                        <a:t>1396,1</a:t>
                      </a:r>
                      <a:endParaRPr lang="nb-NO" sz="1100">
                        <a:effectLst/>
                        <a:latin typeface="Poppins  "/>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r>
                        <a:rPr lang="nb-NO" sz="1100">
                          <a:solidFill>
                            <a:srgbClr val="000000"/>
                          </a:solidFill>
                          <a:effectLst/>
                          <a:latin typeface="Poppins  "/>
                          <a:ea typeface="Calibri" panose="020F0502020204030204" pitchFamily="34" charset="0"/>
                        </a:rPr>
                        <a:t>175,5</a:t>
                      </a:r>
                      <a:endParaRPr lang="nb-NO" sz="1100">
                        <a:effectLst/>
                        <a:latin typeface="Poppins  "/>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r>
                        <a:rPr lang="nb-NO" sz="1100">
                          <a:solidFill>
                            <a:srgbClr val="000000"/>
                          </a:solidFill>
                          <a:effectLst/>
                          <a:latin typeface="Poppins  "/>
                          <a:ea typeface="Calibri" panose="020F0502020204030204" pitchFamily="34" charset="0"/>
                        </a:rPr>
                        <a:t>255,7</a:t>
                      </a:r>
                      <a:endParaRPr lang="nb-NO" sz="1100">
                        <a:effectLst/>
                        <a:latin typeface="Poppins  "/>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r>
                        <a:rPr lang="nb-NO" sz="1100">
                          <a:solidFill>
                            <a:srgbClr val="000000"/>
                          </a:solidFill>
                          <a:effectLst/>
                          <a:latin typeface="Poppins  "/>
                          <a:ea typeface="Calibri" panose="020F0502020204030204" pitchFamily="34" charset="0"/>
                        </a:rPr>
                        <a:t>0,0</a:t>
                      </a:r>
                      <a:endParaRPr lang="nb-NO" sz="1100">
                        <a:effectLst/>
                        <a:latin typeface="Poppins  "/>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654005825"/>
                  </a:ext>
                </a:extLst>
              </a:tr>
              <a:tr h="190500">
                <a:tc>
                  <a:txBody>
                    <a:bodyPr/>
                    <a:lstStyle/>
                    <a:p>
                      <a:r>
                        <a:rPr lang="nb-NO" sz="1100">
                          <a:solidFill>
                            <a:srgbClr val="000000"/>
                          </a:solidFill>
                          <a:effectLst/>
                          <a:latin typeface="Poppins  "/>
                          <a:ea typeface="Calibri" panose="020F0502020204030204" pitchFamily="34" charset="0"/>
                        </a:rPr>
                        <a:t>Gjemnes</a:t>
                      </a:r>
                      <a:endParaRPr lang="nb-NO" sz="1100">
                        <a:effectLst/>
                        <a:latin typeface="Poppins  "/>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r>
                        <a:rPr lang="nb-NO" sz="1100">
                          <a:solidFill>
                            <a:srgbClr val="000000"/>
                          </a:solidFill>
                          <a:effectLst/>
                          <a:latin typeface="Poppins  "/>
                          <a:ea typeface="Calibri" panose="020F0502020204030204" pitchFamily="34" charset="0"/>
                        </a:rPr>
                        <a:t>456,6</a:t>
                      </a:r>
                      <a:endParaRPr lang="nb-NO" sz="1100">
                        <a:effectLst/>
                        <a:latin typeface="Poppins  "/>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r>
                        <a:rPr lang="nb-NO" sz="1100">
                          <a:solidFill>
                            <a:srgbClr val="000000"/>
                          </a:solidFill>
                          <a:effectLst/>
                          <a:latin typeface="Poppins  "/>
                          <a:ea typeface="Calibri" panose="020F0502020204030204" pitchFamily="34" charset="0"/>
                        </a:rPr>
                        <a:t>311,1</a:t>
                      </a:r>
                      <a:endParaRPr lang="nb-NO" sz="1100">
                        <a:effectLst/>
                        <a:latin typeface="Poppins  "/>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r>
                        <a:rPr lang="nb-NO" sz="1100">
                          <a:solidFill>
                            <a:srgbClr val="000000"/>
                          </a:solidFill>
                          <a:effectLst/>
                          <a:latin typeface="Poppins  "/>
                          <a:ea typeface="Calibri" panose="020F0502020204030204" pitchFamily="34" charset="0"/>
                        </a:rPr>
                        <a:t>213,0</a:t>
                      </a:r>
                      <a:endParaRPr lang="nb-NO" sz="1100">
                        <a:effectLst/>
                        <a:latin typeface="Poppins  "/>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r>
                        <a:rPr lang="nb-NO" sz="1100">
                          <a:solidFill>
                            <a:srgbClr val="000000"/>
                          </a:solidFill>
                          <a:effectLst/>
                          <a:latin typeface="Poppins  "/>
                          <a:ea typeface="Calibri" panose="020F0502020204030204" pitchFamily="34" charset="0"/>
                        </a:rPr>
                        <a:t>381,4</a:t>
                      </a:r>
                      <a:endParaRPr lang="nb-NO" sz="1100">
                        <a:effectLst/>
                        <a:latin typeface="Poppins  "/>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2021229279"/>
                  </a:ext>
                </a:extLst>
              </a:tr>
              <a:tr h="190500">
                <a:tc>
                  <a:txBody>
                    <a:bodyPr/>
                    <a:lstStyle/>
                    <a:p>
                      <a:r>
                        <a:rPr lang="nb-NO" sz="1100">
                          <a:solidFill>
                            <a:srgbClr val="000000"/>
                          </a:solidFill>
                          <a:effectLst/>
                          <a:latin typeface="Poppins  "/>
                          <a:ea typeface="Calibri" panose="020F0502020204030204" pitchFamily="34" charset="0"/>
                        </a:rPr>
                        <a:t>Tingvoll</a:t>
                      </a:r>
                      <a:endParaRPr lang="nb-NO" sz="1100">
                        <a:effectLst/>
                        <a:latin typeface="Poppins  "/>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r>
                        <a:rPr lang="nb-NO" sz="1100">
                          <a:solidFill>
                            <a:srgbClr val="000000"/>
                          </a:solidFill>
                          <a:effectLst/>
                          <a:latin typeface="Poppins  "/>
                          <a:ea typeface="Calibri" panose="020F0502020204030204" pitchFamily="34" charset="0"/>
                        </a:rPr>
                        <a:t>2137,6</a:t>
                      </a:r>
                      <a:endParaRPr lang="nb-NO" sz="1100">
                        <a:effectLst/>
                        <a:latin typeface="Poppins  "/>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r>
                        <a:rPr lang="nb-NO" sz="1100">
                          <a:solidFill>
                            <a:srgbClr val="000000"/>
                          </a:solidFill>
                          <a:effectLst/>
                          <a:latin typeface="Poppins  "/>
                          <a:ea typeface="Calibri" panose="020F0502020204030204" pitchFamily="34" charset="0"/>
                        </a:rPr>
                        <a:t>1272,8</a:t>
                      </a:r>
                      <a:endParaRPr lang="nb-NO" sz="1100">
                        <a:effectLst/>
                        <a:latin typeface="Poppins  "/>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r>
                        <a:rPr lang="nb-NO" sz="1100">
                          <a:solidFill>
                            <a:srgbClr val="000000"/>
                          </a:solidFill>
                          <a:effectLst/>
                          <a:latin typeface="Poppins  "/>
                          <a:ea typeface="Calibri" panose="020F0502020204030204" pitchFamily="34" charset="0"/>
                        </a:rPr>
                        <a:t>2382,5</a:t>
                      </a:r>
                      <a:endParaRPr lang="nb-NO" sz="1100">
                        <a:effectLst/>
                        <a:latin typeface="Poppins  "/>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r>
                        <a:rPr lang="nb-NO" sz="1100">
                          <a:solidFill>
                            <a:srgbClr val="000000"/>
                          </a:solidFill>
                          <a:effectLst/>
                          <a:latin typeface="Poppins  "/>
                          <a:ea typeface="Calibri" panose="020F0502020204030204" pitchFamily="34" charset="0"/>
                        </a:rPr>
                        <a:t>486,6</a:t>
                      </a:r>
                      <a:endParaRPr lang="nb-NO" sz="1100">
                        <a:effectLst/>
                        <a:latin typeface="Poppins  "/>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876210164"/>
                  </a:ext>
                </a:extLst>
              </a:tr>
              <a:tr h="190500">
                <a:tc>
                  <a:txBody>
                    <a:bodyPr/>
                    <a:lstStyle/>
                    <a:p>
                      <a:r>
                        <a:rPr lang="nb-NO" sz="1100">
                          <a:solidFill>
                            <a:srgbClr val="000000"/>
                          </a:solidFill>
                          <a:effectLst/>
                          <a:latin typeface="Poppins  "/>
                          <a:ea typeface="Calibri" panose="020F0502020204030204" pitchFamily="34" charset="0"/>
                        </a:rPr>
                        <a:t>Sunndal</a:t>
                      </a:r>
                      <a:endParaRPr lang="nb-NO" sz="1100">
                        <a:effectLst/>
                        <a:latin typeface="Poppins  "/>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r>
                        <a:rPr lang="nb-NO" sz="1100">
                          <a:solidFill>
                            <a:srgbClr val="000000"/>
                          </a:solidFill>
                          <a:effectLst/>
                          <a:latin typeface="Poppins  "/>
                          <a:ea typeface="Calibri" panose="020F0502020204030204" pitchFamily="34" charset="0"/>
                        </a:rPr>
                        <a:t>2758,8</a:t>
                      </a:r>
                      <a:endParaRPr lang="nb-NO" sz="1100">
                        <a:effectLst/>
                        <a:latin typeface="Poppins  "/>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r>
                        <a:rPr lang="nb-NO" sz="1100">
                          <a:solidFill>
                            <a:srgbClr val="000000"/>
                          </a:solidFill>
                          <a:effectLst/>
                          <a:latin typeface="Poppins  "/>
                          <a:ea typeface="Calibri" panose="020F0502020204030204" pitchFamily="34" charset="0"/>
                        </a:rPr>
                        <a:t>102,3</a:t>
                      </a:r>
                      <a:endParaRPr lang="nb-NO" sz="1100">
                        <a:effectLst/>
                        <a:latin typeface="Poppins  "/>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r>
                        <a:rPr lang="nb-NO" sz="1100">
                          <a:solidFill>
                            <a:srgbClr val="000000"/>
                          </a:solidFill>
                          <a:effectLst/>
                          <a:latin typeface="Poppins  "/>
                          <a:ea typeface="Calibri" panose="020F0502020204030204" pitchFamily="34" charset="0"/>
                        </a:rPr>
                        <a:t>21934,0</a:t>
                      </a:r>
                      <a:endParaRPr lang="nb-NO" sz="1100">
                        <a:effectLst/>
                        <a:latin typeface="Poppins  "/>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r>
                        <a:rPr lang="nb-NO" sz="1100">
                          <a:solidFill>
                            <a:srgbClr val="000000"/>
                          </a:solidFill>
                          <a:effectLst/>
                          <a:latin typeface="Poppins  "/>
                          <a:ea typeface="Calibri" panose="020F0502020204030204" pitchFamily="34" charset="0"/>
                        </a:rPr>
                        <a:t>17,4</a:t>
                      </a:r>
                      <a:endParaRPr lang="nb-NO" sz="1100">
                        <a:effectLst/>
                        <a:latin typeface="Poppins  "/>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4194154307"/>
                  </a:ext>
                </a:extLst>
              </a:tr>
              <a:tr h="190500">
                <a:tc>
                  <a:txBody>
                    <a:bodyPr/>
                    <a:lstStyle/>
                    <a:p>
                      <a:r>
                        <a:rPr lang="nb-NO" sz="1100">
                          <a:solidFill>
                            <a:srgbClr val="000000"/>
                          </a:solidFill>
                          <a:effectLst/>
                          <a:latin typeface="Poppins  "/>
                          <a:ea typeface="Calibri" panose="020F0502020204030204" pitchFamily="34" charset="0"/>
                        </a:rPr>
                        <a:t>Surnadal</a:t>
                      </a:r>
                      <a:endParaRPr lang="nb-NO" sz="1100">
                        <a:effectLst/>
                        <a:latin typeface="Poppins  "/>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r>
                        <a:rPr lang="nb-NO" sz="1100">
                          <a:solidFill>
                            <a:srgbClr val="000000"/>
                          </a:solidFill>
                          <a:effectLst/>
                          <a:latin typeface="Poppins  "/>
                          <a:ea typeface="Calibri" panose="020F0502020204030204" pitchFamily="34" charset="0"/>
                        </a:rPr>
                        <a:t>3888,8</a:t>
                      </a:r>
                      <a:endParaRPr lang="nb-NO" sz="1100">
                        <a:effectLst/>
                        <a:latin typeface="Poppins  "/>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r>
                        <a:rPr lang="nb-NO" sz="1100">
                          <a:solidFill>
                            <a:srgbClr val="000000"/>
                          </a:solidFill>
                          <a:effectLst/>
                          <a:latin typeface="Poppins  "/>
                          <a:ea typeface="Calibri" panose="020F0502020204030204" pitchFamily="34" charset="0"/>
                        </a:rPr>
                        <a:t>143,3</a:t>
                      </a:r>
                      <a:endParaRPr lang="nb-NO" sz="1100">
                        <a:effectLst/>
                        <a:latin typeface="Poppins  "/>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r>
                        <a:rPr lang="nb-NO" sz="1100">
                          <a:solidFill>
                            <a:srgbClr val="000000"/>
                          </a:solidFill>
                          <a:effectLst/>
                          <a:latin typeface="Poppins  "/>
                          <a:ea typeface="Calibri" panose="020F0502020204030204" pitchFamily="34" charset="0"/>
                        </a:rPr>
                        <a:t>5413,8</a:t>
                      </a:r>
                      <a:endParaRPr lang="nb-NO" sz="1100">
                        <a:effectLst/>
                        <a:latin typeface="Poppins  "/>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r>
                        <a:rPr lang="nb-NO" sz="1100">
                          <a:solidFill>
                            <a:srgbClr val="000000"/>
                          </a:solidFill>
                          <a:effectLst/>
                          <a:latin typeface="Poppins  "/>
                          <a:ea typeface="Calibri" panose="020F0502020204030204" pitchFamily="34" charset="0"/>
                        </a:rPr>
                        <a:t>1254,9</a:t>
                      </a:r>
                      <a:endParaRPr lang="nb-NO" sz="1100">
                        <a:effectLst/>
                        <a:latin typeface="Poppins  "/>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2663937595"/>
                  </a:ext>
                </a:extLst>
              </a:tr>
              <a:tr h="190500">
                <a:tc>
                  <a:txBody>
                    <a:bodyPr/>
                    <a:lstStyle/>
                    <a:p>
                      <a:r>
                        <a:rPr lang="nb-NO" sz="1100">
                          <a:solidFill>
                            <a:srgbClr val="000000"/>
                          </a:solidFill>
                          <a:effectLst/>
                          <a:latin typeface="Poppins  "/>
                          <a:ea typeface="Calibri" panose="020F0502020204030204" pitchFamily="34" charset="0"/>
                        </a:rPr>
                        <a:t>Smøla</a:t>
                      </a:r>
                      <a:endParaRPr lang="nb-NO" sz="1100">
                        <a:effectLst/>
                        <a:latin typeface="Poppins  "/>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r>
                        <a:rPr lang="nb-NO" sz="1100">
                          <a:solidFill>
                            <a:srgbClr val="000000"/>
                          </a:solidFill>
                          <a:effectLst/>
                          <a:latin typeface="Poppins  "/>
                          <a:ea typeface="Calibri" panose="020F0502020204030204" pitchFamily="34" charset="0"/>
                        </a:rPr>
                        <a:t>3099,8</a:t>
                      </a:r>
                      <a:endParaRPr lang="nb-NO" sz="1100">
                        <a:effectLst/>
                        <a:latin typeface="Poppins  "/>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r>
                        <a:rPr lang="nb-NO" sz="1100">
                          <a:solidFill>
                            <a:srgbClr val="000000"/>
                          </a:solidFill>
                          <a:effectLst/>
                          <a:latin typeface="Poppins  "/>
                          <a:ea typeface="Calibri" panose="020F0502020204030204" pitchFamily="34" charset="0"/>
                        </a:rPr>
                        <a:t>800,0</a:t>
                      </a:r>
                      <a:endParaRPr lang="nb-NO" sz="1100">
                        <a:effectLst/>
                        <a:latin typeface="Poppins  "/>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r>
                        <a:rPr lang="nb-NO" sz="1100">
                          <a:solidFill>
                            <a:srgbClr val="000000"/>
                          </a:solidFill>
                          <a:effectLst/>
                          <a:latin typeface="Poppins  "/>
                          <a:ea typeface="Calibri" panose="020F0502020204030204" pitchFamily="34" charset="0"/>
                        </a:rPr>
                        <a:t>1151,9</a:t>
                      </a:r>
                      <a:endParaRPr lang="nb-NO" sz="1100">
                        <a:effectLst/>
                        <a:latin typeface="Poppins  "/>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r>
                        <a:rPr lang="nb-NO" sz="1100">
                          <a:solidFill>
                            <a:srgbClr val="000000"/>
                          </a:solidFill>
                          <a:effectLst/>
                          <a:latin typeface="Poppins  "/>
                          <a:ea typeface="Calibri" panose="020F0502020204030204" pitchFamily="34" charset="0"/>
                        </a:rPr>
                        <a:t>32,5</a:t>
                      </a:r>
                      <a:endParaRPr lang="nb-NO" sz="1100">
                        <a:effectLst/>
                        <a:latin typeface="Poppins  "/>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1048972716"/>
                  </a:ext>
                </a:extLst>
              </a:tr>
              <a:tr h="190500">
                <a:tc>
                  <a:txBody>
                    <a:bodyPr/>
                    <a:lstStyle/>
                    <a:p>
                      <a:r>
                        <a:rPr lang="nb-NO" sz="1100">
                          <a:solidFill>
                            <a:srgbClr val="000000"/>
                          </a:solidFill>
                          <a:effectLst/>
                          <a:latin typeface="Poppins  "/>
                          <a:ea typeface="Calibri" panose="020F0502020204030204" pitchFamily="34" charset="0"/>
                        </a:rPr>
                        <a:t>Aure</a:t>
                      </a:r>
                      <a:endParaRPr lang="nb-NO" sz="1100">
                        <a:effectLst/>
                        <a:latin typeface="Poppins  "/>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r>
                        <a:rPr lang="nb-NO" sz="1100">
                          <a:solidFill>
                            <a:srgbClr val="000000"/>
                          </a:solidFill>
                          <a:effectLst/>
                          <a:latin typeface="Poppins  "/>
                          <a:ea typeface="Calibri" panose="020F0502020204030204" pitchFamily="34" charset="0"/>
                        </a:rPr>
                        <a:t>2167,1</a:t>
                      </a:r>
                      <a:endParaRPr lang="nb-NO" sz="1100">
                        <a:effectLst/>
                        <a:latin typeface="Poppins  "/>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r>
                        <a:rPr lang="nb-NO" sz="1100">
                          <a:solidFill>
                            <a:srgbClr val="000000"/>
                          </a:solidFill>
                          <a:effectLst/>
                          <a:latin typeface="Poppins  "/>
                          <a:ea typeface="Calibri" panose="020F0502020204030204" pitchFamily="34" charset="0"/>
                        </a:rPr>
                        <a:t>203,5</a:t>
                      </a:r>
                      <a:endParaRPr lang="nb-NO" sz="1100">
                        <a:effectLst/>
                        <a:latin typeface="Poppins  "/>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r>
                        <a:rPr lang="nb-NO" sz="1100">
                          <a:solidFill>
                            <a:srgbClr val="000000"/>
                          </a:solidFill>
                          <a:effectLst/>
                          <a:latin typeface="Poppins  "/>
                          <a:ea typeface="Calibri" panose="020F0502020204030204" pitchFamily="34" charset="0"/>
                        </a:rPr>
                        <a:t>6693,1</a:t>
                      </a:r>
                      <a:endParaRPr lang="nb-NO" sz="1100">
                        <a:effectLst/>
                        <a:latin typeface="Poppins  "/>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tc>
                  <a:txBody>
                    <a:bodyPr/>
                    <a:lstStyle/>
                    <a:p>
                      <a:pPr algn="ctr"/>
                      <a:r>
                        <a:rPr lang="nb-NO" sz="1100">
                          <a:solidFill>
                            <a:srgbClr val="000000"/>
                          </a:solidFill>
                          <a:effectLst/>
                          <a:latin typeface="Poppins  "/>
                          <a:ea typeface="Calibri" panose="020F0502020204030204" pitchFamily="34" charset="0"/>
                        </a:rPr>
                        <a:t>559,0</a:t>
                      </a:r>
                      <a:endParaRPr lang="nb-NO" sz="1100">
                        <a:effectLst/>
                        <a:latin typeface="Poppins  "/>
                        <a:ea typeface="Calibri" panose="020F0502020204030204" pitchFamily="34"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9D08E"/>
                    </a:solidFill>
                  </a:tcPr>
                </a:tc>
                <a:extLst>
                  <a:ext uri="{0D108BD9-81ED-4DB2-BD59-A6C34878D82A}">
                    <a16:rowId xmlns:a16="http://schemas.microsoft.com/office/drawing/2014/main" val="3516028428"/>
                  </a:ext>
                </a:extLst>
              </a:tr>
            </a:tbl>
          </a:graphicData>
        </a:graphic>
      </p:graphicFrame>
    </p:spTree>
    <p:extLst>
      <p:ext uri="{BB962C8B-B14F-4D97-AF65-F5344CB8AC3E}">
        <p14:creationId xmlns:p14="http://schemas.microsoft.com/office/powerpoint/2010/main" val="2054823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97F8F0-B93B-A1AC-E9F0-35555BCF1A8B}"/>
              </a:ext>
            </a:extLst>
          </p:cNvPr>
          <p:cNvSpPr>
            <a:spLocks noGrp="1"/>
          </p:cNvSpPr>
          <p:nvPr>
            <p:ph type="title"/>
          </p:nvPr>
        </p:nvSpPr>
        <p:spPr/>
        <p:txBody>
          <a:bodyPr/>
          <a:lstStyle/>
          <a:p>
            <a:r>
              <a:rPr lang="nb-NO"/>
              <a:t>Lenker </a:t>
            </a:r>
            <a:r>
              <a:rPr lang="nb-NO" err="1"/>
              <a:t>berekraft</a:t>
            </a:r>
            <a:endParaRPr lang="nb-NO"/>
          </a:p>
        </p:txBody>
      </p:sp>
      <p:sp>
        <p:nvSpPr>
          <p:cNvPr id="3" name="Plasshaldar for innhald 2">
            <a:extLst>
              <a:ext uri="{FF2B5EF4-FFF2-40B4-BE49-F238E27FC236}">
                <a16:creationId xmlns:a16="http://schemas.microsoft.com/office/drawing/2014/main" id="{E8736DDC-2D7B-9647-92EB-45104B97172D}"/>
              </a:ext>
            </a:extLst>
          </p:cNvPr>
          <p:cNvSpPr>
            <a:spLocks noGrp="1"/>
          </p:cNvSpPr>
          <p:nvPr>
            <p:ph idx="1"/>
          </p:nvPr>
        </p:nvSpPr>
        <p:spPr/>
        <p:txBody>
          <a:bodyPr/>
          <a:lstStyle/>
          <a:p>
            <a:pPr>
              <a:spcBef>
                <a:spcPts val="1200"/>
              </a:spcBef>
            </a:pPr>
            <a:r>
              <a:rPr lang="nb-NO" sz="1200"/>
              <a:t>FNs </a:t>
            </a:r>
            <a:r>
              <a:rPr lang="nb-NO" sz="1200" err="1"/>
              <a:t>berekraftsmål</a:t>
            </a:r>
            <a:r>
              <a:rPr lang="nb-NO" sz="1200"/>
              <a:t>: </a:t>
            </a:r>
            <a:r>
              <a:rPr lang="nb-NO" sz="1200">
                <a:hlinkClick r:id="rId2"/>
              </a:rPr>
              <a:t>https://www.fn.no/om-fn/fns-baerekraftsmaal</a:t>
            </a:r>
            <a:endParaRPr lang="nb-NO" sz="1200"/>
          </a:p>
          <a:p>
            <a:pPr>
              <a:spcBef>
                <a:spcPts val="1200"/>
              </a:spcBef>
            </a:pPr>
            <a:r>
              <a:rPr lang="nb-NO" sz="1200" err="1"/>
              <a:t>Kommunerapportar</a:t>
            </a:r>
            <a:r>
              <a:rPr lang="nb-NO" sz="1200"/>
              <a:t> U4SSC: </a:t>
            </a:r>
            <a:r>
              <a:rPr lang="nb-NO" sz="1200">
                <a:hlinkClick r:id="rId3"/>
              </a:rPr>
              <a:t>https://u4ssc.itu.int/u4ssc-kpis-report/</a:t>
            </a:r>
            <a:endParaRPr lang="nb-NO" sz="1200"/>
          </a:p>
          <a:p>
            <a:pPr>
              <a:spcBef>
                <a:spcPts val="1200"/>
              </a:spcBef>
            </a:pPr>
            <a:r>
              <a:rPr lang="nb-NO" sz="1200"/>
              <a:t>Kommuneprogrammet til </a:t>
            </a:r>
            <a:r>
              <a:rPr lang="nb-NO" sz="1200" err="1"/>
              <a:t>berekraftfylket</a:t>
            </a:r>
            <a:r>
              <a:rPr lang="nb-NO" sz="1200"/>
              <a:t>: </a:t>
            </a:r>
            <a:r>
              <a:rPr lang="nb-NO" sz="1200">
                <a:hlinkClick r:id="rId4"/>
              </a:rPr>
              <a:t>https://mrfylke.no/om-oss/prosjekta-vaare/berekraftfylket-moere-og-romsdal/kommuneprogram</a:t>
            </a:r>
            <a:endParaRPr lang="nb-NO" sz="1200"/>
          </a:p>
          <a:p>
            <a:pPr>
              <a:spcBef>
                <a:spcPts val="1200"/>
              </a:spcBef>
            </a:pPr>
            <a:r>
              <a:rPr lang="nb-NO" sz="1200"/>
              <a:t>KS/SSB sin taksonomi (klassifiseringsmodell som </a:t>
            </a:r>
            <a:r>
              <a:rPr lang="nb-NO" sz="1200" err="1"/>
              <a:t>indikatorar</a:t>
            </a:r>
            <a:r>
              <a:rPr lang="nb-NO" sz="1200"/>
              <a:t> og indikatorsett til </a:t>
            </a:r>
            <a:r>
              <a:rPr lang="nb-NO" sz="1200" err="1"/>
              <a:t>berekraftsmålene</a:t>
            </a:r>
            <a:r>
              <a:rPr lang="nb-NO" sz="1200"/>
              <a:t> kan </a:t>
            </a:r>
            <a:r>
              <a:rPr lang="nb-NO" sz="1200" err="1"/>
              <a:t>sorterast</a:t>
            </a:r>
            <a:r>
              <a:rPr lang="nb-NO" sz="1200"/>
              <a:t> etter): </a:t>
            </a:r>
            <a:r>
              <a:rPr lang="nb-NO" sz="1200">
                <a:hlinkClick r:id="rId5"/>
              </a:rPr>
              <a:t>https://www.ks.no/fagomrader/barekraftsmalene/maling-kartlegging-og-analyse-av-barekraft/dette-er-taksonomien/</a:t>
            </a:r>
            <a:endParaRPr lang="nb-NO" sz="1200"/>
          </a:p>
          <a:p>
            <a:pPr>
              <a:spcBef>
                <a:spcPts val="1200"/>
              </a:spcBef>
            </a:pPr>
            <a:r>
              <a:rPr lang="nb-NO" sz="1200"/>
              <a:t>Distriktssenteret si nettside om </a:t>
            </a:r>
            <a:r>
              <a:rPr lang="nb-NO" sz="1200" err="1"/>
              <a:t>berekraftig</a:t>
            </a:r>
            <a:r>
              <a:rPr lang="nb-NO" sz="1200"/>
              <a:t> utvikling: </a:t>
            </a:r>
            <a:r>
              <a:rPr lang="nb-NO" sz="1200">
                <a:hlinkClick r:id="rId6"/>
              </a:rPr>
              <a:t>https://distriktssenteret.no/fagomrader/baerekraftig-utvikling/</a:t>
            </a:r>
            <a:endParaRPr lang="nb-NO" sz="1200"/>
          </a:p>
          <a:p>
            <a:pPr>
              <a:spcBef>
                <a:spcPts val="1200"/>
              </a:spcBef>
            </a:pPr>
            <a:r>
              <a:rPr lang="nb-NO" sz="1200" err="1"/>
              <a:t>Bærekraftsbarometeret</a:t>
            </a:r>
            <a:r>
              <a:rPr lang="nb-NO" sz="1200"/>
              <a:t> til Viken fylkeskommune gir tal for alle landets </a:t>
            </a:r>
            <a:r>
              <a:rPr lang="nb-NO" sz="1200" err="1"/>
              <a:t>kommunar</a:t>
            </a:r>
            <a:r>
              <a:rPr lang="nb-NO" sz="1200"/>
              <a:t>: </a:t>
            </a:r>
            <a:r>
              <a:rPr lang="nb-NO" sz="1200">
                <a:hlinkClick r:id="rId7"/>
              </a:rPr>
              <a:t>https://viken.no/barekraft/barekraftsbarometer/</a:t>
            </a:r>
            <a:endParaRPr lang="nb-NO" sz="1200"/>
          </a:p>
          <a:p>
            <a:pPr>
              <a:spcBef>
                <a:spcPts val="1200"/>
              </a:spcBef>
            </a:pPr>
            <a:endParaRPr lang="nb-NO" sz="1200"/>
          </a:p>
          <a:p>
            <a:pPr>
              <a:spcBef>
                <a:spcPts val="1200"/>
              </a:spcBef>
            </a:pPr>
            <a:endParaRPr lang="nb-NO" sz="1200"/>
          </a:p>
          <a:p>
            <a:pPr>
              <a:spcBef>
                <a:spcPts val="1200"/>
              </a:spcBef>
            </a:pPr>
            <a:endParaRPr lang="nb-NO" sz="1200"/>
          </a:p>
          <a:p>
            <a:pPr>
              <a:spcBef>
                <a:spcPts val="1200"/>
              </a:spcBef>
            </a:pPr>
            <a:endParaRPr lang="nb-NO" sz="1200"/>
          </a:p>
        </p:txBody>
      </p:sp>
    </p:spTree>
    <p:extLst>
      <p:ext uri="{BB962C8B-B14F-4D97-AF65-F5344CB8AC3E}">
        <p14:creationId xmlns:p14="http://schemas.microsoft.com/office/powerpoint/2010/main" val="30439544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97F8F0-B93B-A1AC-E9F0-35555BCF1A8B}"/>
              </a:ext>
            </a:extLst>
          </p:cNvPr>
          <p:cNvSpPr>
            <a:spLocks noGrp="1"/>
          </p:cNvSpPr>
          <p:nvPr>
            <p:ph type="title"/>
          </p:nvPr>
        </p:nvSpPr>
        <p:spPr/>
        <p:txBody>
          <a:bodyPr/>
          <a:lstStyle/>
          <a:p>
            <a:r>
              <a:rPr lang="nb-NO"/>
              <a:t>Oppsummering arealbruk</a:t>
            </a:r>
          </a:p>
        </p:txBody>
      </p:sp>
      <p:sp>
        <p:nvSpPr>
          <p:cNvPr id="3" name="Plasshaldar for innhald 2">
            <a:extLst>
              <a:ext uri="{FF2B5EF4-FFF2-40B4-BE49-F238E27FC236}">
                <a16:creationId xmlns:a16="http://schemas.microsoft.com/office/drawing/2014/main" id="{E8736DDC-2D7B-9647-92EB-45104B97172D}"/>
              </a:ext>
            </a:extLst>
          </p:cNvPr>
          <p:cNvSpPr>
            <a:spLocks noGrp="1"/>
          </p:cNvSpPr>
          <p:nvPr>
            <p:ph idx="1"/>
          </p:nvPr>
        </p:nvSpPr>
        <p:spPr>
          <a:xfrm>
            <a:off x="389333" y="1108308"/>
            <a:ext cx="8365334" cy="3444477"/>
          </a:xfrm>
        </p:spPr>
        <p:txBody>
          <a:bodyPr vert="horz" lIns="36000" tIns="18000" rIns="36000" bIns="18000" rtlCol="0" anchor="t">
            <a:noAutofit/>
          </a:bodyPr>
          <a:lstStyle/>
          <a:p>
            <a:pPr marL="87630" indent="-87630"/>
            <a:r>
              <a:rPr lang="nn-NO" sz="1400"/>
              <a:t>Det aller meste av tiltak og satsingar fordrar arealbruk. Derfor er det også mykje om arealbruk i andre delar av dokumentet. I denne delen viser vi:</a:t>
            </a:r>
            <a:endParaRPr lang="nn-NO" sz="1400">
              <a:cs typeface="Poppins"/>
            </a:endParaRPr>
          </a:p>
          <a:p>
            <a:pPr marL="272415" lvl="1" indent="-87630"/>
            <a:r>
              <a:rPr lang="nn-NO" sz="1400"/>
              <a:t>at planlagt nedbygging av dyrka og dyrkbar jord varierer, men er minkande over tid. Det meste av omdisponeringa skjer i medhald av plan- og bygningslova.	</a:t>
            </a:r>
            <a:endParaRPr lang="nn-NO" sz="1400">
              <a:cs typeface="Poppins"/>
            </a:endParaRPr>
          </a:p>
          <a:p>
            <a:pPr marL="272415" lvl="1" indent="-87630"/>
            <a:r>
              <a:rPr lang="nn-NO" sz="1400"/>
              <a:t>Av det faktisk nedbygde arealet, representerer vegar og infrastruktur den største parten, følgt av bustadområde. </a:t>
            </a:r>
            <a:endParaRPr lang="nn-NO" sz="1400">
              <a:cs typeface="Poppins"/>
            </a:endParaRPr>
          </a:p>
          <a:p>
            <a:pPr marL="272415" lvl="1" indent="-87630"/>
            <a:r>
              <a:rPr lang="nn-NO" sz="1400"/>
              <a:t>Det er generelt avsett mykje areal til framtidig vekst i bustad- og hyttemarknaden, men svært ulikt mellom kommunane, og ikkje proporsjonalt med venta folkevekst og etterspurnad etter fritidsbustader.</a:t>
            </a:r>
            <a:endParaRPr lang="nn-NO" sz="1400">
              <a:cs typeface="Poppins"/>
            </a:endParaRPr>
          </a:p>
          <a:p>
            <a:pPr marL="87630" indent="-87630"/>
            <a:endParaRPr lang="nb-NO">
              <a:cs typeface="Poppins"/>
            </a:endParaRPr>
          </a:p>
        </p:txBody>
      </p:sp>
    </p:spTree>
    <p:extLst>
      <p:ext uri="{BB962C8B-B14F-4D97-AF65-F5344CB8AC3E}">
        <p14:creationId xmlns:p14="http://schemas.microsoft.com/office/powerpoint/2010/main" val="3959698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97F8F0-B93B-A1AC-E9F0-35555BCF1A8B}"/>
              </a:ext>
            </a:extLst>
          </p:cNvPr>
          <p:cNvSpPr>
            <a:spLocks noGrp="1"/>
          </p:cNvSpPr>
          <p:nvPr>
            <p:ph type="title"/>
          </p:nvPr>
        </p:nvSpPr>
        <p:spPr/>
        <p:txBody>
          <a:bodyPr/>
          <a:lstStyle/>
          <a:p>
            <a:r>
              <a:rPr lang="nb-NO"/>
              <a:t>Refleksjonsspørsmål arealbruk</a:t>
            </a:r>
          </a:p>
        </p:txBody>
      </p:sp>
      <p:sp>
        <p:nvSpPr>
          <p:cNvPr id="3" name="Plasshaldar for innhald 2">
            <a:extLst>
              <a:ext uri="{FF2B5EF4-FFF2-40B4-BE49-F238E27FC236}">
                <a16:creationId xmlns:a16="http://schemas.microsoft.com/office/drawing/2014/main" id="{E8736DDC-2D7B-9647-92EB-45104B97172D}"/>
              </a:ext>
            </a:extLst>
          </p:cNvPr>
          <p:cNvSpPr>
            <a:spLocks noGrp="1"/>
          </p:cNvSpPr>
          <p:nvPr>
            <p:ph idx="1"/>
          </p:nvPr>
        </p:nvSpPr>
        <p:spPr>
          <a:xfrm>
            <a:off x="389333" y="1085256"/>
            <a:ext cx="8365334" cy="3726202"/>
          </a:xfrm>
        </p:spPr>
        <p:txBody>
          <a:bodyPr vert="horz" lIns="36000" tIns="18000" rIns="36000" bIns="18000" rtlCol="0" anchor="t">
            <a:noAutofit/>
          </a:bodyPr>
          <a:lstStyle/>
          <a:p>
            <a:pPr marL="87630" indent="-87630"/>
            <a:r>
              <a:rPr lang="nn-NO" dirty="0">
                <a:cs typeface="Poppins"/>
              </a:rPr>
              <a:t>Minkande folketal: Gir "</a:t>
            </a:r>
            <a:r>
              <a:rPr lang="nn-NO" dirty="0" err="1">
                <a:cs typeface="Poppins"/>
              </a:rPr>
              <a:t>nedvekst</a:t>
            </a:r>
            <a:r>
              <a:rPr lang="nn-NO" dirty="0">
                <a:cs typeface="Poppins"/>
              </a:rPr>
              <a:t>" - grunnlag for nye arealstrategiar?</a:t>
            </a:r>
            <a:endParaRPr lang="nb-NO" dirty="0"/>
          </a:p>
          <a:p>
            <a:pPr marL="87630" indent="-87630"/>
            <a:r>
              <a:rPr lang="nn-NO" dirty="0">
                <a:cs typeface="Poppins"/>
              </a:rPr>
              <a:t>Er det tenleg med felles plan for lokalisering av nye areal- og energikrevjande verksemder (datasenter, landbasert oppdrett mv)?</a:t>
            </a:r>
          </a:p>
          <a:p>
            <a:pPr marL="87630" indent="-87630"/>
            <a:r>
              <a:rPr lang="nn-NO" dirty="0">
                <a:cs typeface="Poppins"/>
              </a:rPr>
              <a:t>Korleis skal omsynet til naturmangfald og jordvern vektast opp mot arealbehov?</a:t>
            </a:r>
          </a:p>
          <a:p>
            <a:pPr marL="87630" indent="-87630"/>
            <a:r>
              <a:rPr lang="nn-NO" dirty="0">
                <a:cs typeface="Poppins"/>
              </a:rPr>
              <a:t>Kan Nordmøre bli arealnøytralt? </a:t>
            </a:r>
          </a:p>
          <a:p>
            <a:pPr marL="87630" indent="-87630"/>
            <a:r>
              <a:rPr lang="nn-NO" dirty="0">
                <a:cs typeface="Poppins"/>
              </a:rPr>
              <a:t>Korleis kan ubygd areal verdsettast? </a:t>
            </a:r>
          </a:p>
          <a:p>
            <a:pPr marL="0" indent="0">
              <a:buNone/>
            </a:pPr>
            <a:endParaRPr lang="nb-NO">
              <a:cs typeface="Poppins"/>
            </a:endParaRPr>
          </a:p>
        </p:txBody>
      </p:sp>
    </p:spTree>
    <p:extLst>
      <p:ext uri="{BB962C8B-B14F-4D97-AF65-F5344CB8AC3E}">
        <p14:creationId xmlns:p14="http://schemas.microsoft.com/office/powerpoint/2010/main" val="115287698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97F8F0-B93B-A1AC-E9F0-35555BCF1A8B}"/>
              </a:ext>
            </a:extLst>
          </p:cNvPr>
          <p:cNvSpPr>
            <a:spLocks noGrp="1"/>
          </p:cNvSpPr>
          <p:nvPr>
            <p:ph type="title"/>
          </p:nvPr>
        </p:nvSpPr>
        <p:spPr>
          <a:xfrm>
            <a:off x="389333" y="417048"/>
            <a:ext cx="8365334" cy="413827"/>
          </a:xfrm>
        </p:spPr>
        <p:txBody>
          <a:bodyPr/>
          <a:lstStyle/>
          <a:p>
            <a:r>
              <a:rPr lang="nb-NO"/>
              <a:t>Lenker arealbruk</a:t>
            </a:r>
          </a:p>
        </p:txBody>
      </p:sp>
      <p:sp>
        <p:nvSpPr>
          <p:cNvPr id="3" name="Plasshaldar for innhald 2">
            <a:extLst>
              <a:ext uri="{FF2B5EF4-FFF2-40B4-BE49-F238E27FC236}">
                <a16:creationId xmlns:a16="http://schemas.microsoft.com/office/drawing/2014/main" id="{E8736DDC-2D7B-9647-92EB-45104B97172D}"/>
              </a:ext>
            </a:extLst>
          </p:cNvPr>
          <p:cNvSpPr>
            <a:spLocks noGrp="1"/>
          </p:cNvSpPr>
          <p:nvPr>
            <p:ph idx="1"/>
          </p:nvPr>
        </p:nvSpPr>
        <p:spPr>
          <a:xfrm>
            <a:off x="389333" y="1085256"/>
            <a:ext cx="8365334" cy="3629374"/>
          </a:xfrm>
        </p:spPr>
        <p:txBody>
          <a:bodyPr vert="horz" lIns="36000" tIns="18000" rIns="36000" bIns="18000" rtlCol="0" anchor="t">
            <a:noAutofit/>
          </a:bodyPr>
          <a:lstStyle/>
          <a:p>
            <a:pPr marL="87630" indent="-87630"/>
            <a:r>
              <a:rPr lang="nb-NO">
                <a:cs typeface="Poppins"/>
                <a:hlinkClick r:id="rId2"/>
              </a:rPr>
              <a:t>SSB </a:t>
            </a:r>
            <a:r>
              <a:rPr lang="nb-NO" err="1">
                <a:cs typeface="Poppins"/>
                <a:hlinkClick r:id="rId2"/>
              </a:rPr>
              <a:t>arealprofilar</a:t>
            </a:r>
            <a:endParaRPr lang="nb-NO">
              <a:cs typeface="Poppins"/>
            </a:endParaRPr>
          </a:p>
          <a:p>
            <a:pPr marL="87630" indent="-87630"/>
            <a:r>
              <a:rPr lang="nb-NO">
                <a:cs typeface="Poppins"/>
                <a:hlinkClick r:id="rId3"/>
              </a:rPr>
              <a:t>Fylkesstrategi for landbruk</a:t>
            </a:r>
          </a:p>
          <a:p>
            <a:pPr marL="87630" indent="-87630"/>
            <a:r>
              <a:rPr lang="nb-NO" err="1">
                <a:cs typeface="Poppins"/>
                <a:hlinkClick r:id="rId4"/>
              </a:rPr>
              <a:t>Rettleiar</a:t>
            </a:r>
            <a:r>
              <a:rPr lang="nb-NO">
                <a:cs typeface="Poppins"/>
                <a:hlinkClick r:id="rId4"/>
              </a:rPr>
              <a:t> om bygging av </a:t>
            </a:r>
            <a:r>
              <a:rPr lang="nb-NO" err="1">
                <a:cs typeface="Poppins"/>
                <a:hlinkClick r:id="rId4"/>
              </a:rPr>
              <a:t>fritidsbustader</a:t>
            </a:r>
            <a:endParaRPr lang="nb-NO">
              <a:cs typeface="Poppins"/>
            </a:endParaRPr>
          </a:p>
          <a:p>
            <a:pPr marL="87630" indent="-87630"/>
            <a:r>
              <a:rPr lang="nb-NO">
                <a:cs typeface="Poppins"/>
                <a:hlinkClick r:id="rId5"/>
              </a:rPr>
              <a:t>Restaurering av natur</a:t>
            </a:r>
            <a:endParaRPr lang="nb-NO">
              <a:cs typeface="Poppins"/>
            </a:endParaRPr>
          </a:p>
          <a:p>
            <a:pPr marL="87630" indent="-87630"/>
            <a:r>
              <a:rPr lang="nb-NO">
                <a:cs typeface="Poppins"/>
                <a:hlinkClick r:id="rId6"/>
              </a:rPr>
              <a:t>Tilflyttings- og rekrutteringsarbeid i distrikta</a:t>
            </a:r>
          </a:p>
          <a:p>
            <a:pPr marL="87630" indent="-87630"/>
            <a:endParaRPr lang="nb-NO">
              <a:cs typeface="Poppins"/>
            </a:endParaRPr>
          </a:p>
        </p:txBody>
      </p:sp>
    </p:spTree>
    <p:extLst>
      <p:ext uri="{BB962C8B-B14F-4D97-AF65-F5344CB8AC3E}">
        <p14:creationId xmlns:p14="http://schemas.microsoft.com/office/powerpoint/2010/main" val="8384415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A97F8F0-B93B-A1AC-E9F0-35555BCF1A8B}"/>
              </a:ext>
            </a:extLst>
          </p:cNvPr>
          <p:cNvSpPr>
            <a:spLocks noGrp="1"/>
          </p:cNvSpPr>
          <p:nvPr>
            <p:ph type="title"/>
          </p:nvPr>
        </p:nvSpPr>
        <p:spPr/>
        <p:txBody>
          <a:bodyPr/>
          <a:lstStyle/>
          <a:p>
            <a:r>
              <a:rPr lang="nb-NO"/>
              <a:t>Oppsummering utviklingstrekk Nordmøre </a:t>
            </a:r>
          </a:p>
        </p:txBody>
      </p:sp>
      <p:sp>
        <p:nvSpPr>
          <p:cNvPr id="3" name="Plasshaldar for innhald 2">
            <a:extLst>
              <a:ext uri="{FF2B5EF4-FFF2-40B4-BE49-F238E27FC236}">
                <a16:creationId xmlns:a16="http://schemas.microsoft.com/office/drawing/2014/main" id="{E8736DDC-2D7B-9647-92EB-45104B97172D}"/>
              </a:ext>
            </a:extLst>
          </p:cNvPr>
          <p:cNvSpPr>
            <a:spLocks noGrp="1"/>
          </p:cNvSpPr>
          <p:nvPr>
            <p:ph idx="1"/>
          </p:nvPr>
        </p:nvSpPr>
        <p:spPr>
          <a:xfrm>
            <a:off x="389333" y="1045028"/>
            <a:ext cx="8365334" cy="3507757"/>
          </a:xfrm>
        </p:spPr>
        <p:txBody>
          <a:bodyPr vert="horz" lIns="36000" tIns="18000" rIns="36000" bIns="18000" rtlCol="0" anchor="t">
            <a:noAutofit/>
          </a:bodyPr>
          <a:lstStyle/>
          <a:p>
            <a:pPr marL="0" indent="0">
              <a:lnSpc>
                <a:spcPct val="100000"/>
              </a:lnSpc>
              <a:spcBef>
                <a:spcPts val="0"/>
              </a:spcBef>
              <a:buNone/>
            </a:pPr>
            <a:r>
              <a:rPr lang="nn-NO" sz="1200">
                <a:cs typeface="Poppins"/>
              </a:rPr>
              <a:t>Grunnlagsdokumentet med refleksjonsspørsmål er meint å gi kunnskapsgrunnlag til administrasjonane og til politiske diskusjonar om prioriteringar og mål.  </a:t>
            </a:r>
          </a:p>
          <a:p>
            <a:pPr marL="0" indent="0">
              <a:lnSpc>
                <a:spcPct val="100000"/>
              </a:lnSpc>
              <a:spcBef>
                <a:spcPts val="0"/>
              </a:spcBef>
              <a:buNone/>
            </a:pPr>
            <a:endParaRPr lang="nn-NO" sz="1200">
              <a:cs typeface="Poppins"/>
            </a:endParaRPr>
          </a:p>
          <a:p>
            <a:pPr marL="0" indent="0">
              <a:lnSpc>
                <a:spcPct val="100000"/>
              </a:lnSpc>
              <a:spcBef>
                <a:spcPts val="0"/>
              </a:spcBef>
              <a:buNone/>
            </a:pPr>
            <a:r>
              <a:rPr lang="nn-NO" sz="1200">
                <a:cs typeface="Poppins"/>
              </a:rPr>
              <a:t>I dokumentet kjem det fram at Nordmøre står ovanfor utfordringar som i stor grad må løysast på tvers av kommunegrensene. Kommunane på Nordmøre kan og ha mykje å lære av kvarandre sidan statistikken viser at de har ulike fortrinn.</a:t>
            </a:r>
          </a:p>
          <a:p>
            <a:pPr marL="0" indent="0">
              <a:lnSpc>
                <a:spcPct val="100000"/>
              </a:lnSpc>
              <a:spcBef>
                <a:spcPts val="0"/>
              </a:spcBef>
              <a:buNone/>
            </a:pPr>
            <a:endParaRPr lang="nn-NO" sz="1200">
              <a:cs typeface="Poppins"/>
            </a:endParaRPr>
          </a:p>
          <a:p>
            <a:pPr marL="0" indent="0">
              <a:lnSpc>
                <a:spcPct val="100000"/>
              </a:lnSpc>
              <a:spcBef>
                <a:spcPts val="0"/>
              </a:spcBef>
              <a:buNone/>
            </a:pPr>
            <a:r>
              <a:rPr lang="nn-NO" sz="1200">
                <a:cs typeface="Poppins"/>
              </a:rPr>
              <a:t>At det er eit etablert plansamarbeid på Nordmøre er ein styrke for kommunane. </a:t>
            </a:r>
            <a:r>
              <a:rPr lang="nn-NO" sz="1200" err="1">
                <a:cs typeface="Poppins"/>
              </a:rPr>
              <a:t>Nordmørskommunane</a:t>
            </a:r>
            <a:r>
              <a:rPr lang="nn-NO" sz="1200">
                <a:cs typeface="Poppins"/>
              </a:rPr>
              <a:t> må vurdere om de kan ha fleire interkommunale planar på ulike område. </a:t>
            </a:r>
          </a:p>
          <a:p>
            <a:pPr marL="0" indent="0">
              <a:lnSpc>
                <a:spcPct val="100000"/>
              </a:lnSpc>
              <a:spcBef>
                <a:spcPts val="0"/>
              </a:spcBef>
              <a:buNone/>
            </a:pPr>
            <a:endParaRPr lang="nn-NO" sz="1200">
              <a:cs typeface="Poppins"/>
            </a:endParaRPr>
          </a:p>
          <a:p>
            <a:pPr marL="0" indent="0">
              <a:lnSpc>
                <a:spcPct val="100000"/>
              </a:lnSpc>
              <a:spcBef>
                <a:spcPts val="0"/>
              </a:spcBef>
              <a:buNone/>
            </a:pPr>
            <a:r>
              <a:rPr lang="nn-NO" sz="1200">
                <a:cs typeface="Poppins"/>
              </a:rPr>
              <a:t>Nordmøre treng ein regional motor for samfunnsutviklinga, med dei kvalitetane som ein by skal tilby. Etablering av Campus Kristiansund og </a:t>
            </a:r>
            <a:r>
              <a:rPr lang="nn-NO" sz="1200" err="1">
                <a:cs typeface="Poppins"/>
              </a:rPr>
              <a:t>Normoria</a:t>
            </a:r>
            <a:r>
              <a:rPr lang="nn-NO" sz="1200">
                <a:cs typeface="Poppins"/>
              </a:rPr>
              <a:t> gir Kristiansund ein god moglegheit til å fylle den rolla.  </a:t>
            </a:r>
          </a:p>
          <a:p>
            <a:pPr marL="0" indent="0">
              <a:lnSpc>
                <a:spcPct val="100000"/>
              </a:lnSpc>
              <a:spcBef>
                <a:spcPts val="0"/>
              </a:spcBef>
              <a:buNone/>
            </a:pPr>
            <a:endParaRPr lang="nn-NO" sz="1200">
              <a:cs typeface="Poppins"/>
            </a:endParaRPr>
          </a:p>
          <a:p>
            <a:pPr marL="0" indent="0">
              <a:lnSpc>
                <a:spcPct val="100000"/>
              </a:lnSpc>
              <a:spcBef>
                <a:spcPts val="0"/>
              </a:spcBef>
              <a:buNone/>
            </a:pPr>
            <a:r>
              <a:rPr lang="nn-NO" sz="1200">
                <a:cs typeface="Poppins"/>
              </a:rPr>
              <a:t>Utviklingstrekka utfordrar Nordmøre (og store delar av Noreg elles) til å tenke annleis om vekst. Kanskje vi må begynne å vektlegge verdiar som tryggleik, berekraft og fellesskap meir? </a:t>
            </a:r>
          </a:p>
          <a:p>
            <a:pPr marL="0" indent="0">
              <a:lnSpc>
                <a:spcPct val="100000"/>
              </a:lnSpc>
              <a:spcBef>
                <a:spcPts val="0"/>
              </a:spcBef>
              <a:buNone/>
            </a:pPr>
            <a:endParaRPr lang="nn-NO" sz="1200">
              <a:cs typeface="Poppins"/>
            </a:endParaRPr>
          </a:p>
          <a:p>
            <a:pPr marL="0" indent="0">
              <a:lnSpc>
                <a:spcPct val="100000"/>
              </a:lnSpc>
              <a:spcBef>
                <a:spcPts val="0"/>
              </a:spcBef>
              <a:buNone/>
            </a:pPr>
            <a:r>
              <a:rPr lang="nn-NO" sz="1200">
                <a:cs typeface="Poppins"/>
              </a:rPr>
              <a:t>Vi ønskjer lykke til med planarbeidet og stiller oss til disposisjon til vidare samarbeid! </a:t>
            </a:r>
          </a:p>
        </p:txBody>
      </p:sp>
    </p:spTree>
    <p:extLst>
      <p:ext uri="{BB962C8B-B14F-4D97-AF65-F5344CB8AC3E}">
        <p14:creationId xmlns:p14="http://schemas.microsoft.com/office/powerpoint/2010/main" val="34664469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482C868-EDF6-32DD-BAE6-2787DC0DE3D6}"/>
              </a:ext>
            </a:extLst>
          </p:cNvPr>
          <p:cNvSpPr>
            <a:spLocks noGrp="1"/>
          </p:cNvSpPr>
          <p:nvPr>
            <p:ph type="ctrTitle"/>
          </p:nvPr>
        </p:nvSpPr>
        <p:spPr/>
        <p:txBody>
          <a:bodyPr/>
          <a:lstStyle/>
          <a:p>
            <a:r>
              <a:rPr lang="nb-NO"/>
              <a:t>Regionale og nasjonale </a:t>
            </a:r>
            <a:r>
              <a:rPr lang="nb-NO" err="1"/>
              <a:t>føringar</a:t>
            </a:r>
            <a:r>
              <a:rPr lang="nb-NO"/>
              <a:t> for neste kommunestyreperiode</a:t>
            </a:r>
          </a:p>
        </p:txBody>
      </p:sp>
      <p:sp>
        <p:nvSpPr>
          <p:cNvPr id="4" name="Plasshaldar for tekst 3">
            <a:extLst>
              <a:ext uri="{FF2B5EF4-FFF2-40B4-BE49-F238E27FC236}">
                <a16:creationId xmlns:a16="http://schemas.microsoft.com/office/drawing/2014/main" id="{60C84763-3F60-D389-6327-403A29C2E711}"/>
              </a:ext>
            </a:extLst>
          </p:cNvPr>
          <p:cNvSpPr>
            <a:spLocks noGrp="1"/>
          </p:cNvSpPr>
          <p:nvPr>
            <p:ph type="body" sz="quarter" idx="13"/>
          </p:nvPr>
        </p:nvSpPr>
        <p:spPr/>
        <p:txBody>
          <a:bodyPr/>
          <a:lstStyle/>
          <a:p>
            <a:endParaRPr lang="nb-NO"/>
          </a:p>
        </p:txBody>
      </p:sp>
    </p:spTree>
    <p:extLst>
      <p:ext uri="{BB962C8B-B14F-4D97-AF65-F5344CB8AC3E}">
        <p14:creationId xmlns:p14="http://schemas.microsoft.com/office/powerpoint/2010/main" val="337689097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3F756C-6CD8-8A51-042D-0E5E5733F421}"/>
              </a:ext>
            </a:extLst>
          </p:cNvPr>
          <p:cNvSpPr>
            <a:spLocks noGrp="1"/>
          </p:cNvSpPr>
          <p:nvPr>
            <p:ph type="title"/>
          </p:nvPr>
        </p:nvSpPr>
        <p:spPr>
          <a:xfrm>
            <a:off x="289068" y="300497"/>
            <a:ext cx="8365334" cy="413827"/>
          </a:xfrm>
        </p:spPr>
        <p:txBody>
          <a:bodyPr/>
          <a:lstStyle/>
          <a:p>
            <a:r>
              <a:rPr lang="nn-NO"/>
              <a:t>Regionale planar – fylkesplanen med tilhøyrande fylkesstrategiar </a:t>
            </a:r>
            <a:endParaRPr lang="nb-NO"/>
          </a:p>
        </p:txBody>
      </p:sp>
      <p:sp>
        <p:nvSpPr>
          <p:cNvPr id="3" name="Plasshaldar for innhald 2">
            <a:extLst>
              <a:ext uri="{FF2B5EF4-FFF2-40B4-BE49-F238E27FC236}">
                <a16:creationId xmlns:a16="http://schemas.microsoft.com/office/drawing/2014/main" id="{65B3386E-6B7C-3088-0299-BCAF8E2071BF}"/>
              </a:ext>
            </a:extLst>
          </p:cNvPr>
          <p:cNvSpPr>
            <a:spLocks noGrp="1"/>
          </p:cNvSpPr>
          <p:nvPr>
            <p:ph idx="1"/>
          </p:nvPr>
        </p:nvSpPr>
        <p:spPr>
          <a:xfrm>
            <a:off x="289068" y="1342417"/>
            <a:ext cx="5209131" cy="3187316"/>
          </a:xfrm>
        </p:spPr>
        <p:txBody>
          <a:bodyPr vert="horz" lIns="36000" tIns="18000" rIns="36000" bIns="18000" rtlCol="0" anchor="t">
            <a:noAutofit/>
          </a:bodyPr>
          <a:lstStyle/>
          <a:p>
            <a:pPr marL="87630" indent="-87630"/>
            <a:r>
              <a:rPr lang="nn-NO"/>
              <a:t>Regional planstrategi Møre og Romsdal 2020 – 2024 med fire langsiktige utviklingsmål </a:t>
            </a:r>
            <a:endParaRPr lang="nn-NO">
              <a:cs typeface="Poppins"/>
            </a:endParaRPr>
          </a:p>
          <a:p>
            <a:pPr marL="87630" indent="-87630"/>
            <a:r>
              <a:rPr lang="nn-NO"/>
              <a:t>Ein regional plan – Fylkesplan for Berekraftfylket Møre og Romsdal 2021 – 2024 med 24 fylkesplanmål</a:t>
            </a:r>
            <a:endParaRPr lang="nn-NO">
              <a:cs typeface="Poppins"/>
            </a:endParaRPr>
          </a:p>
          <a:p>
            <a:pPr marL="87630" indent="-87630"/>
            <a:r>
              <a:rPr lang="nn-NO">
                <a:cs typeface="Poppins"/>
              </a:rPr>
              <a:t>Tilhøyrande fylkesstrategiar på ei rekke tema, ein tematisk regional plan og nokre regionale delplanar</a:t>
            </a:r>
          </a:p>
          <a:p>
            <a:pPr marL="87630" indent="-87630"/>
            <a:r>
              <a:rPr lang="nn-NO">
                <a:cs typeface="Poppins"/>
              </a:rPr>
              <a:t>Årleg handlingsprogram som er ein del av økonomiplanen</a:t>
            </a:r>
          </a:p>
        </p:txBody>
      </p:sp>
      <p:pic>
        <p:nvPicPr>
          <p:cNvPr id="4" name="Bilde 4" descr="Plansystemet i Møre og Romsdal">
            <a:extLst>
              <a:ext uri="{FF2B5EF4-FFF2-40B4-BE49-F238E27FC236}">
                <a16:creationId xmlns:a16="http://schemas.microsoft.com/office/drawing/2014/main" id="{3F95FD06-DDE9-CAE6-6C06-1F70F2AB39FE}"/>
              </a:ext>
            </a:extLst>
          </p:cNvPr>
          <p:cNvPicPr>
            <a:picLocks noChangeAspect="1"/>
          </p:cNvPicPr>
          <p:nvPr/>
        </p:nvPicPr>
        <p:blipFill>
          <a:blip r:embed="rId2"/>
          <a:stretch>
            <a:fillRect/>
          </a:stretch>
        </p:blipFill>
        <p:spPr>
          <a:xfrm>
            <a:off x="5498199" y="1291798"/>
            <a:ext cx="3635211" cy="2740609"/>
          </a:xfrm>
          <a:prstGeom prst="rect">
            <a:avLst/>
          </a:prstGeom>
        </p:spPr>
      </p:pic>
    </p:spTree>
    <p:extLst>
      <p:ext uri="{BB962C8B-B14F-4D97-AF65-F5344CB8AC3E}">
        <p14:creationId xmlns:p14="http://schemas.microsoft.com/office/powerpoint/2010/main" val="81178629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3F756C-6CD8-8A51-042D-0E5E5733F421}"/>
              </a:ext>
            </a:extLst>
          </p:cNvPr>
          <p:cNvSpPr>
            <a:spLocks noGrp="1"/>
          </p:cNvSpPr>
          <p:nvPr>
            <p:ph type="title"/>
          </p:nvPr>
        </p:nvSpPr>
        <p:spPr/>
        <p:txBody>
          <a:bodyPr/>
          <a:lstStyle/>
          <a:p>
            <a:r>
              <a:rPr lang="nn-NO"/>
              <a:t>Regionale planar – fylkesplanen med tilhøyrande fylkesstrategiar</a:t>
            </a:r>
            <a:endParaRPr lang="nb-NO"/>
          </a:p>
        </p:txBody>
      </p:sp>
      <p:sp>
        <p:nvSpPr>
          <p:cNvPr id="9" name="Plassholder for innhold 2">
            <a:extLst>
              <a:ext uri="{FF2B5EF4-FFF2-40B4-BE49-F238E27FC236}">
                <a16:creationId xmlns:a16="http://schemas.microsoft.com/office/drawing/2014/main" id="{7686BACD-F352-08A3-17A7-CCE703CD0EE2}"/>
              </a:ext>
            </a:extLst>
          </p:cNvPr>
          <p:cNvSpPr>
            <a:spLocks noGrp="1"/>
          </p:cNvSpPr>
          <p:nvPr>
            <p:ph idx="1"/>
          </p:nvPr>
        </p:nvSpPr>
        <p:spPr>
          <a:xfrm>
            <a:off x="389333" y="1468508"/>
            <a:ext cx="8032368" cy="3402378"/>
          </a:xfrm>
        </p:spPr>
        <p:txBody>
          <a:bodyPr>
            <a:normAutofit lnSpcReduction="10000"/>
          </a:bodyPr>
          <a:lstStyle/>
          <a:p>
            <a:pPr marL="0" indent="0">
              <a:spcBef>
                <a:spcPts val="600"/>
              </a:spcBef>
              <a:buNone/>
            </a:pPr>
            <a:r>
              <a:rPr lang="nn-NO" sz="1600" b="1"/>
              <a:t>Kva betydning har desse planane/strategiane for kommunane? </a:t>
            </a:r>
          </a:p>
          <a:p>
            <a:pPr>
              <a:spcBef>
                <a:spcPts val="600"/>
              </a:spcBef>
            </a:pPr>
            <a:r>
              <a:rPr lang="nn-NO" sz="1600"/>
              <a:t>«</a:t>
            </a:r>
            <a:r>
              <a:rPr lang="nn-NO" sz="1600" err="1"/>
              <a:t>Statlige</a:t>
            </a:r>
            <a:r>
              <a:rPr lang="nn-NO" sz="1600"/>
              <a:t> og regionale </a:t>
            </a:r>
            <a:r>
              <a:rPr lang="nn-NO" sz="1600" err="1"/>
              <a:t>organer</a:t>
            </a:r>
            <a:r>
              <a:rPr lang="nn-NO" sz="1600"/>
              <a:t> og </a:t>
            </a:r>
            <a:r>
              <a:rPr lang="nn-NO" sz="1600" err="1"/>
              <a:t>kommunene</a:t>
            </a:r>
            <a:r>
              <a:rPr lang="nn-NO" sz="1600"/>
              <a:t> skal legge den regionale planstrategien til grunn for det videre planarbeidet i regionen.» </a:t>
            </a:r>
            <a:r>
              <a:rPr lang="nb-NO" sz="1600">
                <a:solidFill>
                  <a:schemeClr val="accent1"/>
                </a:solidFill>
              </a:rPr>
              <a:t> Plan- og bygningsloven § 7-2.</a:t>
            </a:r>
          </a:p>
          <a:p>
            <a:pPr>
              <a:spcBef>
                <a:spcPts val="600"/>
              </a:spcBef>
            </a:pPr>
            <a:endParaRPr lang="nn-NO" sz="1600"/>
          </a:p>
          <a:p>
            <a:pPr>
              <a:spcBef>
                <a:spcPts val="600"/>
              </a:spcBef>
            </a:pPr>
            <a:r>
              <a:rPr lang="nn-NO" sz="1600"/>
              <a:t>«Regional plan skal </a:t>
            </a:r>
            <a:r>
              <a:rPr lang="nn-NO" sz="1600" err="1"/>
              <a:t>legges</a:t>
            </a:r>
            <a:r>
              <a:rPr lang="nn-NO" sz="1600"/>
              <a:t> til grunn for regionale </a:t>
            </a:r>
            <a:r>
              <a:rPr lang="nn-NO" sz="1600" err="1"/>
              <a:t>organers</a:t>
            </a:r>
            <a:r>
              <a:rPr lang="nn-NO" sz="1600"/>
              <a:t> </a:t>
            </a:r>
            <a:r>
              <a:rPr lang="nn-NO" sz="1600" err="1"/>
              <a:t>virksomhet</a:t>
            </a:r>
            <a:r>
              <a:rPr lang="nn-NO" sz="1600"/>
              <a:t> og for kommunal og </a:t>
            </a:r>
            <a:r>
              <a:rPr lang="nn-NO" sz="1600" err="1"/>
              <a:t>statlig</a:t>
            </a:r>
            <a:r>
              <a:rPr lang="nn-NO" sz="1600"/>
              <a:t> planlegging og </a:t>
            </a:r>
            <a:r>
              <a:rPr lang="nn-NO" sz="1600" err="1"/>
              <a:t>virksomhet</a:t>
            </a:r>
            <a:r>
              <a:rPr lang="nn-NO" sz="1600"/>
              <a:t> i regionen.»</a:t>
            </a:r>
            <a:r>
              <a:rPr lang="nb-NO" sz="1600">
                <a:solidFill>
                  <a:schemeClr val="accent1"/>
                </a:solidFill>
              </a:rPr>
              <a:t> Plan- og bygningsloven § 8-2.</a:t>
            </a:r>
          </a:p>
          <a:p>
            <a:pPr>
              <a:spcBef>
                <a:spcPts val="600"/>
              </a:spcBef>
            </a:pPr>
            <a:endParaRPr lang="nn-NO" sz="1200"/>
          </a:p>
          <a:p>
            <a:pPr marL="0" indent="0">
              <a:spcBef>
                <a:spcPts val="600"/>
              </a:spcBef>
              <a:buNone/>
            </a:pPr>
            <a:r>
              <a:rPr lang="nb-NO" sz="1200">
                <a:solidFill>
                  <a:schemeClr val="accent1"/>
                </a:solidFill>
              </a:rPr>
              <a:t>				</a:t>
            </a:r>
            <a:endParaRPr lang="nb-NO" sz="1200"/>
          </a:p>
        </p:txBody>
      </p:sp>
    </p:spTree>
    <p:extLst>
      <p:ext uri="{BB962C8B-B14F-4D97-AF65-F5344CB8AC3E}">
        <p14:creationId xmlns:p14="http://schemas.microsoft.com/office/powerpoint/2010/main" val="125698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3F756C-6CD8-8A51-042D-0E5E5733F421}"/>
              </a:ext>
            </a:extLst>
          </p:cNvPr>
          <p:cNvSpPr>
            <a:spLocks noGrp="1"/>
          </p:cNvSpPr>
          <p:nvPr>
            <p:ph type="title"/>
          </p:nvPr>
        </p:nvSpPr>
        <p:spPr>
          <a:xfrm>
            <a:off x="389333" y="199940"/>
            <a:ext cx="8365334" cy="413827"/>
          </a:xfrm>
        </p:spPr>
        <p:txBody>
          <a:bodyPr/>
          <a:lstStyle/>
          <a:p>
            <a:r>
              <a:rPr lang="nn-NO" dirty="0"/>
              <a:t>Regionale planar - Fylkesplanen med tilhøyrande fylkesstrategiar</a:t>
            </a:r>
            <a:endParaRPr lang="nb-NO" dirty="0"/>
          </a:p>
        </p:txBody>
      </p:sp>
      <p:sp>
        <p:nvSpPr>
          <p:cNvPr id="3" name="Plasshaldar for innhald 2">
            <a:extLst>
              <a:ext uri="{FF2B5EF4-FFF2-40B4-BE49-F238E27FC236}">
                <a16:creationId xmlns:a16="http://schemas.microsoft.com/office/drawing/2014/main" id="{65B3386E-6B7C-3088-0299-BCAF8E2071BF}"/>
              </a:ext>
            </a:extLst>
          </p:cNvPr>
          <p:cNvSpPr>
            <a:spLocks noGrp="1"/>
          </p:cNvSpPr>
          <p:nvPr>
            <p:ph idx="1"/>
          </p:nvPr>
        </p:nvSpPr>
        <p:spPr>
          <a:xfrm>
            <a:off x="389333" y="1146973"/>
            <a:ext cx="8365334" cy="3187316"/>
          </a:xfrm>
        </p:spPr>
        <p:txBody>
          <a:bodyPr vert="horz" lIns="36000" tIns="18000" rIns="36000" bIns="18000" rtlCol="0" anchor="t">
            <a:noAutofit/>
          </a:bodyPr>
          <a:lstStyle/>
          <a:p>
            <a:pPr marL="0" indent="0">
              <a:lnSpc>
                <a:spcPct val="100000"/>
              </a:lnSpc>
              <a:spcBef>
                <a:spcPts val="600"/>
              </a:spcBef>
              <a:buNone/>
            </a:pPr>
            <a:r>
              <a:rPr lang="nn-NO" sz="1400" b="1" dirty="0"/>
              <a:t>Status rullering plansystem/planar på regionalt nivå</a:t>
            </a:r>
          </a:p>
          <a:p>
            <a:pPr marL="87630" indent="-87630">
              <a:lnSpc>
                <a:spcPct val="100000"/>
              </a:lnSpc>
              <a:spcBef>
                <a:spcPts val="600"/>
              </a:spcBef>
            </a:pPr>
            <a:r>
              <a:rPr lang="nn-NO" sz="1600" dirty="0"/>
              <a:t>I inneverande planperiode er det utarbeidd og vedtatt </a:t>
            </a:r>
            <a:r>
              <a:rPr lang="nn-NO" sz="1600" dirty="0">
                <a:hlinkClick r:id="rId2"/>
              </a:rPr>
              <a:t>8 fylkesstrategiar </a:t>
            </a:r>
            <a:r>
              <a:rPr lang="nn-NO" sz="1600" dirty="0"/>
              <a:t>på tema; samferdsel, forsking og innovasjon, kultur, frivillig sektor og arenaer, landbruk, internasjonalt samarbeid, seriøst arbeidsliv, kvalitet i vidaregåande opplæring (årleg), tilbod i vidaregåande opplæring (årleg). I tillegg er regional plan for vassregion Møre og Romsdal, regional plan for areal-, transport og klima i Ålesundsregionen og ny </a:t>
            </a:r>
            <a:r>
              <a:rPr lang="nn-NO" sz="1600" dirty="0" err="1"/>
              <a:t>FylkesROS</a:t>
            </a:r>
            <a:r>
              <a:rPr lang="nn-NO" sz="1600" dirty="0"/>
              <a:t> Møre og Romsdal vedtatt. </a:t>
            </a:r>
          </a:p>
          <a:p>
            <a:pPr marL="87630" indent="-87630">
              <a:lnSpc>
                <a:spcPct val="100000"/>
              </a:lnSpc>
              <a:spcBef>
                <a:spcPts val="600"/>
              </a:spcBef>
            </a:pPr>
            <a:endParaRPr lang="nn-NO" sz="1600" dirty="0"/>
          </a:p>
          <a:p>
            <a:pPr marL="87630" indent="-87630">
              <a:lnSpc>
                <a:spcPct val="100000"/>
              </a:lnSpc>
              <a:spcBef>
                <a:spcPts val="600"/>
              </a:spcBef>
            </a:pPr>
            <a:r>
              <a:rPr lang="nn-NO" sz="1600" dirty="0"/>
              <a:t>Ytterlegare 3 fylkesstrategiar er planlagt vedtatt i løpet av 2023 på tema; attraktive byar og tettstader, miljø-klima og energi, og kompetanse </a:t>
            </a:r>
          </a:p>
          <a:p>
            <a:pPr marL="87630" indent="-87630">
              <a:lnSpc>
                <a:spcPct val="100000"/>
              </a:lnSpc>
              <a:spcBef>
                <a:spcPts val="600"/>
              </a:spcBef>
            </a:pPr>
            <a:endParaRPr lang="nn-NO" sz="1600" dirty="0">
              <a:cs typeface="Poppins"/>
            </a:endParaRPr>
          </a:p>
          <a:p>
            <a:pPr marL="87630" indent="-87630">
              <a:lnSpc>
                <a:spcPct val="100000"/>
              </a:lnSpc>
              <a:spcBef>
                <a:spcPts val="600"/>
              </a:spcBef>
            </a:pPr>
            <a:r>
              <a:rPr lang="nn-NO" sz="1600" dirty="0"/>
              <a:t>Følgande regionale delplanar vart vidareført; tannhelse, Ottadalsområdet og </a:t>
            </a:r>
            <a:r>
              <a:rPr lang="nn-NO" sz="1600" dirty="0" err="1"/>
              <a:t>Dovrefjellsområdet</a:t>
            </a:r>
            <a:r>
              <a:rPr lang="nn-NO" sz="1600" dirty="0"/>
              <a:t> (villrein), kulturminne og museum  </a:t>
            </a:r>
            <a:endParaRPr lang="nb-NO" sz="1600" dirty="0">
              <a:cs typeface="Poppins"/>
            </a:endParaRPr>
          </a:p>
        </p:txBody>
      </p:sp>
    </p:spTree>
    <p:extLst>
      <p:ext uri="{BB962C8B-B14F-4D97-AF65-F5344CB8AC3E}">
        <p14:creationId xmlns:p14="http://schemas.microsoft.com/office/powerpoint/2010/main" val="155655234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90B8FF-6312-A4D7-F58C-6AA938EB4C41}"/>
              </a:ext>
            </a:extLst>
          </p:cNvPr>
          <p:cNvSpPr>
            <a:spLocks noGrp="1"/>
          </p:cNvSpPr>
          <p:nvPr>
            <p:ph type="title"/>
          </p:nvPr>
        </p:nvSpPr>
        <p:spPr>
          <a:xfrm>
            <a:off x="389333" y="304415"/>
            <a:ext cx="8365334" cy="413827"/>
          </a:xfrm>
        </p:spPr>
        <p:txBody>
          <a:bodyPr/>
          <a:lstStyle/>
          <a:p>
            <a:r>
              <a:rPr lang="nb-NO"/>
              <a:t>Nasjonale </a:t>
            </a:r>
            <a:r>
              <a:rPr lang="nb-NO" err="1"/>
              <a:t>forventingar</a:t>
            </a:r>
            <a:r>
              <a:rPr lang="nb-NO"/>
              <a:t> til regional og kommunal planlegging 2024 - 2028</a:t>
            </a:r>
          </a:p>
        </p:txBody>
      </p:sp>
      <p:sp>
        <p:nvSpPr>
          <p:cNvPr id="3" name="Plasshaldar for innhald 2">
            <a:extLst>
              <a:ext uri="{FF2B5EF4-FFF2-40B4-BE49-F238E27FC236}">
                <a16:creationId xmlns:a16="http://schemas.microsoft.com/office/drawing/2014/main" id="{78F7C5D0-BB45-5573-A64E-B502F49F4C3F}"/>
              </a:ext>
            </a:extLst>
          </p:cNvPr>
          <p:cNvSpPr>
            <a:spLocks noGrp="1"/>
          </p:cNvSpPr>
          <p:nvPr>
            <p:ph idx="1"/>
          </p:nvPr>
        </p:nvSpPr>
        <p:spPr>
          <a:xfrm>
            <a:off x="348037" y="1699022"/>
            <a:ext cx="4000796" cy="3444477"/>
          </a:xfrm>
        </p:spPr>
        <p:txBody>
          <a:bodyPr/>
          <a:lstStyle/>
          <a:p>
            <a:pPr>
              <a:spcBef>
                <a:spcPts val="1200"/>
              </a:spcBef>
            </a:pPr>
            <a:r>
              <a:rPr lang="nn-NO"/>
              <a:t>Berekraftmåla skal ligge til grunn</a:t>
            </a:r>
          </a:p>
          <a:p>
            <a:pPr>
              <a:spcBef>
                <a:spcPts val="1200"/>
              </a:spcBef>
            </a:pPr>
            <a:r>
              <a:rPr lang="nn-NO"/>
              <a:t>Gode, lokale planprosessar og medverking viktig </a:t>
            </a:r>
          </a:p>
          <a:p>
            <a:pPr>
              <a:spcBef>
                <a:spcPts val="1200"/>
              </a:spcBef>
            </a:pPr>
            <a:r>
              <a:rPr lang="nn-NO"/>
              <a:t>Sosialt berekraftig utvikling – aldersvennleg samfunn</a:t>
            </a:r>
          </a:p>
          <a:p>
            <a:pPr>
              <a:spcBef>
                <a:spcPts val="1200"/>
              </a:spcBef>
            </a:pPr>
            <a:r>
              <a:rPr lang="nn-NO"/>
              <a:t>Behov for meir differensiert arealpolitikk</a:t>
            </a:r>
          </a:p>
          <a:p>
            <a:pPr>
              <a:spcBef>
                <a:spcPts val="1200"/>
              </a:spcBef>
            </a:pPr>
            <a:r>
              <a:rPr lang="nn-NO"/>
              <a:t>Vegkart for grønt industriløft</a:t>
            </a:r>
          </a:p>
          <a:p>
            <a:pPr>
              <a:spcBef>
                <a:spcPts val="1200"/>
              </a:spcBef>
            </a:pPr>
            <a:endParaRPr lang="nb-NO"/>
          </a:p>
        </p:txBody>
      </p:sp>
      <p:sp>
        <p:nvSpPr>
          <p:cNvPr id="4" name="Plasshaldar for innhald 2">
            <a:extLst>
              <a:ext uri="{FF2B5EF4-FFF2-40B4-BE49-F238E27FC236}">
                <a16:creationId xmlns:a16="http://schemas.microsoft.com/office/drawing/2014/main" id="{3CE775BD-D6B1-8654-65F9-28F8D39BB047}"/>
              </a:ext>
            </a:extLst>
          </p:cNvPr>
          <p:cNvSpPr txBox="1">
            <a:spLocks/>
          </p:cNvSpPr>
          <p:nvPr/>
        </p:nvSpPr>
        <p:spPr>
          <a:xfrm>
            <a:off x="4795169" y="1699023"/>
            <a:ext cx="3900482" cy="3444477"/>
          </a:xfrm>
          <a:prstGeom prst="rect">
            <a:avLst/>
          </a:prstGeom>
        </p:spPr>
        <p:txBody>
          <a:bodyPr vert="horz" lIns="36000" tIns="18000" rIns="36000" bIns="18000" rtlCol="0">
            <a:noAutofit/>
          </a:bodyPr>
          <a:lstStyle>
            <a:lvl1pPr marL="87750" indent="-87750" algn="l" defTabSz="685800" rtl="0" eaLnBrk="1" latinLnBrk="0" hangingPunct="1">
              <a:lnSpc>
                <a:spcPct val="132000"/>
              </a:lnSpc>
              <a:spcBef>
                <a:spcPts val="2400"/>
              </a:spcBef>
              <a:buFont typeface="Arial" panose="020B0604020202020204" pitchFamily="34" charset="0"/>
              <a:buChar char="•"/>
              <a:defRPr sz="1500" kern="1200">
                <a:solidFill>
                  <a:schemeClr val="tx1"/>
                </a:solidFill>
                <a:latin typeface="+mn-lt"/>
                <a:ea typeface="+mn-ea"/>
                <a:cs typeface="+mn-cs"/>
              </a:defRPr>
            </a:lvl1pPr>
            <a:lvl2pPr marL="272700" indent="-87750" algn="l" defTabSz="685800" rtl="0" eaLnBrk="1" latinLnBrk="0" hangingPunct="1">
              <a:lnSpc>
                <a:spcPct val="132000"/>
              </a:lnSpc>
              <a:spcBef>
                <a:spcPts val="375"/>
              </a:spcBef>
              <a:buFont typeface="Arial" panose="020B0604020202020204" pitchFamily="34" charset="0"/>
              <a:buChar char="•"/>
              <a:defRPr sz="1500" kern="1200">
                <a:solidFill>
                  <a:schemeClr val="tx1"/>
                </a:solidFill>
                <a:latin typeface="+mn-lt"/>
                <a:ea typeface="+mn-ea"/>
                <a:cs typeface="+mn-cs"/>
              </a:defRPr>
            </a:lvl2pPr>
            <a:lvl3pPr marL="442800" indent="-87750" algn="l" defTabSz="685800" rtl="0" eaLnBrk="1" latinLnBrk="0" hangingPunct="1">
              <a:lnSpc>
                <a:spcPct val="132000"/>
              </a:lnSpc>
              <a:spcBef>
                <a:spcPts val="375"/>
              </a:spcBef>
              <a:buFont typeface="Arial" panose="020B0604020202020204" pitchFamily="34" charset="0"/>
              <a:buChar char="•"/>
              <a:defRPr sz="1500" kern="1200">
                <a:solidFill>
                  <a:schemeClr val="tx1"/>
                </a:solidFill>
                <a:latin typeface="+mn-lt"/>
                <a:ea typeface="+mn-ea"/>
                <a:cs typeface="+mn-cs"/>
              </a:defRPr>
            </a:lvl3pPr>
            <a:lvl4pPr marL="0" indent="0" algn="l" defTabSz="685800" rtl="0" eaLnBrk="1" latinLnBrk="0" hangingPunct="1">
              <a:lnSpc>
                <a:spcPct val="132000"/>
              </a:lnSpc>
              <a:spcBef>
                <a:spcPts val="2400"/>
              </a:spcBef>
              <a:spcAft>
                <a:spcPts val="0"/>
              </a:spcAft>
              <a:buFont typeface="Arial" panose="020B0604020202020204" pitchFamily="34" charset="0"/>
              <a:buNone/>
              <a:defRPr sz="1500" kern="1200">
                <a:solidFill>
                  <a:schemeClr val="tx1"/>
                </a:solidFill>
                <a:latin typeface="+mj-lt"/>
                <a:ea typeface="+mn-ea"/>
                <a:cs typeface="+mn-cs"/>
              </a:defRPr>
            </a:lvl4pPr>
            <a:lvl5pPr marL="0" indent="0" algn="l" defTabSz="685800" rtl="0" eaLnBrk="1" latinLnBrk="0" hangingPunct="1">
              <a:lnSpc>
                <a:spcPct val="132000"/>
              </a:lnSpc>
              <a:spcBef>
                <a:spcPts val="0"/>
              </a:spcBef>
              <a:buFont typeface="Arial" panose="020B0604020202020204" pitchFamily="34" charset="0"/>
              <a:buNone/>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spcBef>
                <a:spcPts val="1200"/>
              </a:spcBef>
            </a:pPr>
            <a:r>
              <a:rPr lang="nn-NO"/>
              <a:t>Forventningar om lokale ambisjonar i arkitektur og byggeskikk. Byplan-legging viktig framover, men og styrka jordvern</a:t>
            </a:r>
          </a:p>
          <a:p>
            <a:pPr>
              <a:spcBef>
                <a:spcPts val="1200"/>
              </a:spcBef>
            </a:pPr>
            <a:r>
              <a:rPr lang="nn-NO"/>
              <a:t>Klima- og naturutfordringar må sjåast i samanheng. </a:t>
            </a:r>
          </a:p>
          <a:p>
            <a:pPr>
              <a:spcBef>
                <a:spcPts val="1200"/>
              </a:spcBef>
            </a:pPr>
            <a:r>
              <a:rPr lang="nn-NO"/>
              <a:t>Samfunnstryggleik og klimatilpassing også sentralt</a:t>
            </a:r>
          </a:p>
          <a:p>
            <a:pPr>
              <a:spcBef>
                <a:spcPts val="1200"/>
              </a:spcBef>
            </a:pPr>
            <a:endParaRPr lang="nn-NO"/>
          </a:p>
          <a:p>
            <a:pPr>
              <a:spcBef>
                <a:spcPts val="1200"/>
              </a:spcBef>
            </a:pPr>
            <a:endParaRPr lang="nb-NO"/>
          </a:p>
        </p:txBody>
      </p:sp>
      <p:sp>
        <p:nvSpPr>
          <p:cNvPr id="5" name="TekstSylinder 4">
            <a:extLst>
              <a:ext uri="{FF2B5EF4-FFF2-40B4-BE49-F238E27FC236}">
                <a16:creationId xmlns:a16="http://schemas.microsoft.com/office/drawing/2014/main" id="{B931649A-4BF6-5A1E-7CD5-AC91133ACEBE}"/>
              </a:ext>
            </a:extLst>
          </p:cNvPr>
          <p:cNvSpPr txBox="1"/>
          <p:nvPr/>
        </p:nvSpPr>
        <p:spPr>
          <a:xfrm>
            <a:off x="348037" y="1241813"/>
            <a:ext cx="8304842" cy="338554"/>
          </a:xfrm>
          <a:prstGeom prst="rect">
            <a:avLst/>
          </a:prstGeom>
          <a:noFill/>
        </p:spPr>
        <p:txBody>
          <a:bodyPr wrap="square" rtlCol="0">
            <a:spAutoFit/>
          </a:bodyPr>
          <a:lstStyle/>
          <a:p>
            <a:pPr marL="0" indent="0">
              <a:buNone/>
            </a:pPr>
            <a:r>
              <a:rPr lang="nn-NO" sz="1600" b="1"/>
              <a:t>Varsla å kome våren 2023 – ingen nærare dato. Førebelse signal: </a:t>
            </a:r>
          </a:p>
        </p:txBody>
      </p:sp>
    </p:spTree>
    <p:extLst>
      <p:ext uri="{BB962C8B-B14F-4D97-AF65-F5344CB8AC3E}">
        <p14:creationId xmlns:p14="http://schemas.microsoft.com/office/powerpoint/2010/main" val="341930811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190B8FF-6312-A4D7-F58C-6AA938EB4C41}"/>
              </a:ext>
            </a:extLst>
          </p:cNvPr>
          <p:cNvSpPr>
            <a:spLocks noGrp="1"/>
          </p:cNvSpPr>
          <p:nvPr>
            <p:ph type="title"/>
          </p:nvPr>
        </p:nvSpPr>
        <p:spPr/>
        <p:txBody>
          <a:bodyPr/>
          <a:lstStyle/>
          <a:p>
            <a:r>
              <a:rPr lang="nb-NO"/>
              <a:t>Lenker til regionale og nasjonale </a:t>
            </a:r>
            <a:r>
              <a:rPr lang="nb-NO" err="1"/>
              <a:t>forventingar</a:t>
            </a:r>
            <a:endParaRPr lang="nb-NO"/>
          </a:p>
        </p:txBody>
      </p:sp>
      <p:sp>
        <p:nvSpPr>
          <p:cNvPr id="5" name="TekstSylinder 4">
            <a:extLst>
              <a:ext uri="{FF2B5EF4-FFF2-40B4-BE49-F238E27FC236}">
                <a16:creationId xmlns:a16="http://schemas.microsoft.com/office/drawing/2014/main" id="{266970E5-6EA4-180C-D0C9-15C812E82C7C}"/>
              </a:ext>
            </a:extLst>
          </p:cNvPr>
          <p:cNvSpPr txBox="1"/>
          <p:nvPr/>
        </p:nvSpPr>
        <p:spPr>
          <a:xfrm>
            <a:off x="281382" y="974577"/>
            <a:ext cx="8653067" cy="2308324"/>
          </a:xfrm>
          <a:prstGeom prst="rect">
            <a:avLst/>
          </a:prstGeom>
          <a:noFill/>
        </p:spPr>
        <p:txBody>
          <a:bodyPr wrap="square">
            <a:spAutoFit/>
          </a:bodyPr>
          <a:lstStyle/>
          <a:p>
            <a:r>
              <a:rPr lang="nb-NO" sz="1600">
                <a:hlinkClick r:id="rId2"/>
              </a:rPr>
              <a:t>Regional planstrategi Møre og Romsdal 2020-2024</a:t>
            </a:r>
            <a:endParaRPr lang="nb-NO" sz="1600"/>
          </a:p>
          <a:p>
            <a:endParaRPr lang="nb-NO" sz="1600"/>
          </a:p>
          <a:p>
            <a:r>
              <a:rPr lang="nb-NO" sz="1600">
                <a:hlinkClick r:id="rId3"/>
              </a:rPr>
              <a:t>Fylkesplan for </a:t>
            </a:r>
            <a:r>
              <a:rPr lang="nb-NO" sz="1600" err="1">
                <a:hlinkClick r:id="rId3"/>
              </a:rPr>
              <a:t>berekraftfylket</a:t>
            </a:r>
            <a:r>
              <a:rPr lang="nb-NO" sz="1600">
                <a:hlinkClick r:id="rId3"/>
              </a:rPr>
              <a:t> Møre og Romsdal 2021 – 2024</a:t>
            </a:r>
            <a:endParaRPr lang="nb-NO" sz="1600"/>
          </a:p>
          <a:p>
            <a:endParaRPr lang="nb-NO" sz="1600"/>
          </a:p>
          <a:p>
            <a:r>
              <a:rPr lang="nb-NO" sz="1600" err="1">
                <a:hlinkClick r:id="rId4"/>
              </a:rPr>
              <a:t>Fylkesstrategiar</a:t>
            </a:r>
            <a:r>
              <a:rPr lang="nb-NO" sz="1600">
                <a:hlinkClick r:id="rId4"/>
              </a:rPr>
              <a:t> Møre og Romsdal</a:t>
            </a:r>
            <a:endParaRPr lang="nb-NO" sz="1600"/>
          </a:p>
          <a:p>
            <a:endParaRPr lang="nb-NO" sz="1600"/>
          </a:p>
          <a:p>
            <a:r>
              <a:rPr lang="nb-NO" sz="1600">
                <a:hlinkClick r:id="rId5"/>
              </a:rPr>
              <a:t>Nasjonale forventninger til regional og kommunal planlegging</a:t>
            </a:r>
            <a:endParaRPr lang="nb-NO" sz="1600"/>
          </a:p>
          <a:p>
            <a:endParaRPr lang="nb-NO" sz="1600"/>
          </a:p>
          <a:p>
            <a:r>
              <a:rPr lang="nb-NO" sz="1600">
                <a:hlinkClick r:id="rId6"/>
              </a:rPr>
              <a:t>Veiledere om planlegging, byutvikling, kart, tinglysing og matrikkel</a:t>
            </a:r>
            <a:endParaRPr lang="nb-NO" sz="1600"/>
          </a:p>
        </p:txBody>
      </p:sp>
    </p:spTree>
    <p:extLst>
      <p:ext uri="{BB962C8B-B14F-4D97-AF65-F5344CB8AC3E}">
        <p14:creationId xmlns:p14="http://schemas.microsoft.com/office/powerpoint/2010/main" val="3834535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3226330-CD85-5E8D-9E12-A4D8954EFF88}"/>
              </a:ext>
            </a:extLst>
          </p:cNvPr>
          <p:cNvSpPr>
            <a:spLocks noGrp="1"/>
          </p:cNvSpPr>
          <p:nvPr>
            <p:ph type="title"/>
          </p:nvPr>
        </p:nvSpPr>
        <p:spPr>
          <a:xfrm>
            <a:off x="3859899" y="3413166"/>
            <a:ext cx="4723119" cy="892288"/>
          </a:xfrm>
        </p:spPr>
        <p:txBody>
          <a:bodyPr anchor="t">
            <a:normAutofit/>
          </a:bodyPr>
          <a:lstStyle/>
          <a:p>
            <a:r>
              <a:rPr lang="nb-NO"/>
              <a:t>Demografisk grunnlag</a:t>
            </a:r>
          </a:p>
        </p:txBody>
      </p:sp>
      <p:pic>
        <p:nvPicPr>
          <p:cNvPr id="3" name="Grafikk 2">
            <a:extLst>
              <a:ext uri="{FF2B5EF4-FFF2-40B4-BE49-F238E27FC236}">
                <a16:creationId xmlns:a16="http://schemas.microsoft.com/office/drawing/2014/main" id="{FAB670D3-6D62-97FD-CC15-230124D99CA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53243" y="-547007"/>
            <a:ext cx="5690507" cy="5690507"/>
          </a:xfrm>
          <a:custGeom>
            <a:avLst/>
            <a:gdLst>
              <a:gd name="connsiteX0" fmla="*/ 3389263 w 9144000"/>
              <a:gd name="connsiteY0" fmla="*/ 3003472 h 5143500"/>
              <a:gd name="connsiteX1" fmla="*/ 3389263 w 9144000"/>
              <a:gd name="connsiteY1" fmla="*/ 4920258 h 5143500"/>
              <a:gd name="connsiteX2" fmla="*/ 8918122 w 9144000"/>
              <a:gd name="connsiteY2" fmla="*/ 4920258 h 5143500"/>
              <a:gd name="connsiteX3" fmla="*/ 8918122 w 9144000"/>
              <a:gd name="connsiteY3" fmla="*/ 3003472 h 5143500"/>
              <a:gd name="connsiteX4" fmla="*/ 0 w 9144000"/>
              <a:gd name="connsiteY4" fmla="*/ 0 h 5143500"/>
              <a:gd name="connsiteX5" fmla="*/ 9144000 w 9144000"/>
              <a:gd name="connsiteY5" fmla="*/ 0 h 5143500"/>
              <a:gd name="connsiteX6" fmla="*/ 9144000 w 9144000"/>
              <a:gd name="connsiteY6" fmla="*/ 5143500 h 5143500"/>
              <a:gd name="connsiteX7" fmla="*/ 0 w 9144000"/>
              <a:gd name="connsiteY7" fmla="*/ 514350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5143500">
                <a:moveTo>
                  <a:pt x="3389263" y="3003472"/>
                </a:moveTo>
                <a:lnTo>
                  <a:pt x="3389263" y="4920258"/>
                </a:lnTo>
                <a:lnTo>
                  <a:pt x="8918122" y="4920258"/>
                </a:lnTo>
                <a:lnTo>
                  <a:pt x="8918122" y="3003472"/>
                </a:lnTo>
                <a:close/>
                <a:moveTo>
                  <a:pt x="0" y="0"/>
                </a:moveTo>
                <a:lnTo>
                  <a:pt x="9144000" y="0"/>
                </a:lnTo>
                <a:lnTo>
                  <a:pt x="9144000" y="5143500"/>
                </a:lnTo>
                <a:lnTo>
                  <a:pt x="0" y="5143500"/>
                </a:lnTo>
                <a:close/>
              </a:path>
            </a:pathLst>
          </a:custGeom>
        </p:spPr>
      </p:pic>
    </p:spTree>
    <p:extLst>
      <p:ext uri="{BB962C8B-B14F-4D97-AF65-F5344CB8AC3E}">
        <p14:creationId xmlns:p14="http://schemas.microsoft.com/office/powerpoint/2010/main" val="4128521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a:extLst>
              <a:ext uri="{FF2B5EF4-FFF2-40B4-BE49-F238E27FC236}">
                <a16:creationId xmlns:a16="http://schemas.microsoft.com/office/drawing/2014/main" id="{4EF6E680-077F-864B-30C1-F801F59A60E5}"/>
              </a:ext>
            </a:extLst>
          </p:cNvPr>
          <p:cNvSpPr>
            <a:spLocks noGrp="1"/>
          </p:cNvSpPr>
          <p:nvPr>
            <p:ph type="title"/>
          </p:nvPr>
        </p:nvSpPr>
        <p:spPr>
          <a:xfrm>
            <a:off x="457200" y="342900"/>
            <a:ext cx="8229600" cy="857250"/>
          </a:xfrm>
        </p:spPr>
        <p:txBody>
          <a:bodyPr>
            <a:normAutofit/>
          </a:bodyPr>
          <a:lstStyle/>
          <a:p>
            <a:r>
              <a:rPr lang="nb-NO" dirty="0" err="1"/>
              <a:t>Folketal</a:t>
            </a:r>
            <a:r>
              <a:rPr lang="nb-NO" dirty="0"/>
              <a:t> per 1.</a:t>
            </a:r>
            <a:r>
              <a:rPr lang="nb-NO" baseline="0" dirty="0"/>
              <a:t> januar, 2014-2023, Nordmøre</a:t>
            </a:r>
            <a:endParaRPr lang="nb-NO" dirty="0"/>
          </a:p>
        </p:txBody>
      </p:sp>
      <p:graphicFrame>
        <p:nvGraphicFramePr>
          <p:cNvPr id="6" name="Plassholder for innhold 5" descr="Samla resultat,  kommunane i Møre og Romsdal 2021. &#10;">
            <a:extLst>
              <a:ext uri="{FF2B5EF4-FFF2-40B4-BE49-F238E27FC236}">
                <a16:creationId xmlns:a16="http://schemas.microsoft.com/office/drawing/2014/main" id="{858B77C5-D026-D647-8030-CD50EFBF00A9}"/>
              </a:ext>
            </a:extLst>
          </p:cNvPr>
          <p:cNvGraphicFramePr>
            <a:graphicFrameLocks noGrp="1"/>
          </p:cNvGraphicFramePr>
          <p:nvPr>
            <p:ph idx="1"/>
            <p:extLst>
              <p:ext uri="{D42A27DB-BD31-4B8C-83A1-F6EECF244321}">
                <p14:modId xmlns:p14="http://schemas.microsoft.com/office/powerpoint/2010/main" val="1318929160"/>
              </p:ext>
            </p:extLst>
          </p:nvPr>
        </p:nvGraphicFramePr>
        <p:xfrm>
          <a:off x="457200" y="1200150"/>
          <a:ext cx="8229600" cy="3394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9876859"/>
      </p:ext>
    </p:extLst>
  </p:cSld>
  <p:clrMapOvr>
    <a:masterClrMapping/>
  </p:clrMapOvr>
</p:sld>
</file>

<file path=ppt/theme/theme1.xml><?xml version="1.0" encoding="utf-8"?>
<a:theme xmlns:a="http://schemas.openxmlformats.org/drawingml/2006/main" name="Møre og Romsdal fylkeskommune">
  <a:themeElements>
    <a:clrScheme name="Møre og Romsdal fylkeskommune">
      <a:dk1>
        <a:srgbClr val="000000"/>
      </a:dk1>
      <a:lt1>
        <a:srgbClr val="FFFFFF"/>
      </a:lt1>
      <a:dk2>
        <a:srgbClr val="005686"/>
      </a:dk2>
      <a:lt2>
        <a:srgbClr val="CFE4F4"/>
      </a:lt2>
      <a:accent1>
        <a:srgbClr val="005686"/>
      </a:accent1>
      <a:accent2>
        <a:srgbClr val="007FBA"/>
      </a:accent2>
      <a:accent3>
        <a:srgbClr val="551125"/>
      </a:accent3>
      <a:accent4>
        <a:srgbClr val="EE8076"/>
      </a:accent4>
      <a:accent5>
        <a:srgbClr val="82B962"/>
      </a:accent5>
      <a:accent6>
        <a:srgbClr val="CDE9E3"/>
      </a:accent6>
      <a:hlink>
        <a:srgbClr val="007FBA"/>
      </a:hlink>
      <a:folHlink>
        <a:srgbClr val="4D4D4D"/>
      </a:folHlink>
    </a:clrScheme>
    <a:fontScheme name="Poppins SemiBold+Regular">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ørk blå 100">
      <a:srgbClr val="005686"/>
    </a:custClr>
    <a:custClr name="Logoblå 100">
      <a:srgbClr val="007FBA"/>
    </a:custClr>
    <a:custClr name="Fylkesvegbilar 100">
      <a:srgbClr val="C4D600"/>
    </a:custClr>
    <a:custClr name="Logogul 100">
      <a:srgbClr val="F0E991"/>
    </a:custClr>
    <a:custClr name="Marine mørk 100">
      <a:srgbClr val="0D6569"/>
    </a:custClr>
    <a:custClr name="Marine lys 100">
      <a:srgbClr val="CDE9E3"/>
    </a:custClr>
    <a:custClr name="Grønn mørk 100">
      <a:srgbClr val="284320"/>
    </a:custClr>
    <a:custClr name="Grønn lys 100">
      <a:srgbClr val="82B962"/>
    </a:custClr>
    <a:custClr name="Rød mørk 100">
      <a:srgbClr val="551125"/>
    </a:custClr>
    <a:custClr name="Rosa lys 100">
      <a:srgbClr val="EE8076"/>
    </a:custClr>
    <a:custClr name="Mørk blå 80">
      <a:srgbClr val="456896"/>
    </a:custClr>
    <a:custClr name="Logoblå 80">
      <a:srgbClr val="0098CB"/>
    </a:custClr>
    <a:custClr name="Fylkesvegbilar 80">
      <a:srgbClr val="D8DD4C"/>
    </a:custClr>
    <a:custClr name="Logogul 80">
      <a:srgbClr val="F3F0A9"/>
    </a:custClr>
    <a:custClr name="Marine mørk 80">
      <a:srgbClr val="4C7F85"/>
    </a:custClr>
    <a:custClr name="Marine lys 80">
      <a:srgbClr val="E0F0EC"/>
    </a:custClr>
    <a:custClr name="Grønn mørk 80">
      <a:srgbClr val="525F38"/>
    </a:custClr>
    <a:custClr name="Grønn lys 80">
      <a:srgbClr val="A4C577"/>
    </a:custClr>
    <a:custClr name="Rød mørk 80">
      <a:srgbClr val="763A40"/>
    </a:custClr>
    <a:custClr name="Rosa lys 80">
      <a:srgbClr val="F29D91"/>
    </a:custClr>
    <a:custClr name="Mørk blå 60">
      <a:srgbClr val="7588AE"/>
    </a:custClr>
    <a:custClr name="Logoblå 60">
      <a:srgbClr val="5BB0D9"/>
    </a:custClr>
    <a:custClr name="Fylkesvegbilar 60">
      <a:srgbClr val="E2E583"/>
    </a:custClr>
    <a:custClr name="Logogul 60">
      <a:srgbClr val="F6F4C1"/>
    </a:custClr>
    <a:custClr name="Marine mørk 60">
      <a:srgbClr val="799BA0"/>
    </a:custClr>
    <a:custClr name="Marine lys 60">
      <a:srgbClr val="E8F4F1"/>
    </a:custClr>
    <a:custClr name="Grønn mørk 60">
      <a:srgbClr val="787E5E"/>
    </a:custClr>
    <a:custClr name="Grønn lys 60">
      <a:srgbClr val="BDD39B"/>
    </a:custClr>
    <a:custClr name="Rød mørk 60">
      <a:srgbClr val="946264"/>
    </a:custClr>
    <a:custClr name="Rosa lys 60">
      <a:srgbClr val="F6B8AC"/>
    </a:custClr>
    <a:custClr name="Mørk blå 40">
      <a:srgbClr val="A4ADC9"/>
    </a:custClr>
    <a:custClr name="Logoblå 40">
      <a:srgbClr val="9BCAE7"/>
    </a:custClr>
    <a:custClr name="Fylkesvegbilar 40">
      <a:srgbClr val="ECEEB1"/>
    </a:custClr>
    <a:custClr name="Logogul 40">
      <a:srgbClr val="F9F8D7"/>
    </a:custClr>
    <a:custClr name="Marine mørk 40">
      <a:srgbClr val="A5B9BD"/>
    </a:custClr>
    <a:custClr name="Marine lys 40">
      <a:srgbClr val="F0F8F6"/>
    </a:custClr>
    <a:custClr name="Grønn mørk 40">
      <a:srgbClr val="A1A38C"/>
    </a:custClr>
    <a:custClr name="Grønn lys 40">
      <a:srgbClr val="D4E2BE"/>
    </a:custClr>
    <a:custClr name="Rød mørk 40">
      <a:srgbClr val="B49191"/>
    </a:custClr>
    <a:custClr name="Rosa lys 40">
      <a:srgbClr val="F9D1C8"/>
    </a:custClr>
    <a:custClr name="Mørk blå 20">
      <a:srgbClr val="D1D5E4"/>
    </a:custClr>
    <a:custClr name="Logoblå 20">
      <a:srgbClr val="CFE4F4"/>
    </a:custClr>
    <a:custClr name="Fylkesvegbilar 20">
      <a:srgbClr val="F6F7DB"/>
    </a:custClr>
    <a:custClr name="Logogul 20">
      <a:srgbClr val="FCFBEC"/>
    </a:custClr>
    <a:custClr name="Marine mørk 20">
      <a:srgbClr val="D1DBDD"/>
    </a:custClr>
    <a:custClr name="Marine lys 20">
      <a:srgbClr val="F8FBFB"/>
    </a:custClr>
    <a:custClr name="Grønn mørk 20">
      <a:srgbClr val="CECEC2"/>
    </a:custClr>
    <a:custClr name="Grønn lys 20">
      <a:srgbClr val="EAF1E0"/>
    </a:custClr>
    <a:custClr name="Rød mørk">
      <a:srgbClr val="D7C5C5"/>
    </a:custClr>
    <a:custClr name="Rosa lys">
      <a:srgbClr val="FCE8E4"/>
    </a:custClr>
  </a:custClrLst>
  <a:extLst>
    <a:ext uri="{05A4C25C-085E-4340-85A3-A5531E510DB2}">
      <thm15:themeFamily xmlns:thm15="http://schemas.microsoft.com/office/thememl/2012/main" name="MRFK_presentasjonsmal.potx" id="{87960479-CAD9-446E-9DCD-5776ADAA9078}" vid="{B4E0A63E-B4BC-4412-8391-3FC8E56C584F}"/>
    </a:ext>
  </a:extLst>
</a:theme>
</file>

<file path=ppt/theme/theme2.xml><?xml version="1.0" encoding="utf-8"?>
<a:theme xmlns:a="http://schemas.openxmlformats.org/drawingml/2006/main" name="Møre og Romsdal fylkeskommune, uten logo">
  <a:themeElements>
    <a:clrScheme name="Møre og Romsdal fylkeskommune">
      <a:dk1>
        <a:srgbClr val="000000"/>
      </a:dk1>
      <a:lt1>
        <a:srgbClr val="FFFFFF"/>
      </a:lt1>
      <a:dk2>
        <a:srgbClr val="005686"/>
      </a:dk2>
      <a:lt2>
        <a:srgbClr val="CFE4F4"/>
      </a:lt2>
      <a:accent1>
        <a:srgbClr val="005686"/>
      </a:accent1>
      <a:accent2>
        <a:srgbClr val="007FBA"/>
      </a:accent2>
      <a:accent3>
        <a:srgbClr val="551125"/>
      </a:accent3>
      <a:accent4>
        <a:srgbClr val="EE8076"/>
      </a:accent4>
      <a:accent5>
        <a:srgbClr val="82B962"/>
      </a:accent5>
      <a:accent6>
        <a:srgbClr val="CDE9E3"/>
      </a:accent6>
      <a:hlink>
        <a:srgbClr val="007FBA"/>
      </a:hlink>
      <a:folHlink>
        <a:srgbClr val="4D4D4D"/>
      </a:folHlink>
    </a:clrScheme>
    <a:fontScheme name="Poppins SemiBold+Regular">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Mørk blå 100">
      <a:srgbClr val="005686"/>
    </a:custClr>
    <a:custClr name="Logoblå 100">
      <a:srgbClr val="007FBA"/>
    </a:custClr>
    <a:custClr name="Fylkesvegbilar 100">
      <a:srgbClr val="C4D600"/>
    </a:custClr>
    <a:custClr name="Logogul 100">
      <a:srgbClr val="F0E991"/>
    </a:custClr>
    <a:custClr name="Marine mørk 100">
      <a:srgbClr val="0D6569"/>
    </a:custClr>
    <a:custClr name="Marine lys 100">
      <a:srgbClr val="CDE9E3"/>
    </a:custClr>
    <a:custClr name="Grønn mørk 100">
      <a:srgbClr val="284320"/>
    </a:custClr>
    <a:custClr name="Grønn lys 100">
      <a:srgbClr val="82B962"/>
    </a:custClr>
    <a:custClr name="Rød mørk 100">
      <a:srgbClr val="551125"/>
    </a:custClr>
    <a:custClr name="Rosa lys 100">
      <a:srgbClr val="EE8076"/>
    </a:custClr>
    <a:custClr name="Mørk blå 80">
      <a:srgbClr val="456896"/>
    </a:custClr>
    <a:custClr name="Logoblå 80">
      <a:srgbClr val="0098CB"/>
    </a:custClr>
    <a:custClr name="Fylkesvegbilar 80">
      <a:srgbClr val="D8DD4C"/>
    </a:custClr>
    <a:custClr name="Logogul 80">
      <a:srgbClr val="F3F0A9"/>
    </a:custClr>
    <a:custClr name="Marine mørk 80">
      <a:srgbClr val="4C7F85"/>
    </a:custClr>
    <a:custClr name="Marine lys 80">
      <a:srgbClr val="E0F0EC"/>
    </a:custClr>
    <a:custClr name="Grønn mørk 80">
      <a:srgbClr val="525F38"/>
    </a:custClr>
    <a:custClr name="Grønn lys 80">
      <a:srgbClr val="A4C577"/>
    </a:custClr>
    <a:custClr name="Rød mørk 80">
      <a:srgbClr val="763A40"/>
    </a:custClr>
    <a:custClr name="Rosa lys 80">
      <a:srgbClr val="F29D91"/>
    </a:custClr>
    <a:custClr name="Mørk blå 60">
      <a:srgbClr val="7588AE"/>
    </a:custClr>
    <a:custClr name="Logoblå 60">
      <a:srgbClr val="5BB0D9"/>
    </a:custClr>
    <a:custClr name="Fylkesvegbilar 60">
      <a:srgbClr val="E2E583"/>
    </a:custClr>
    <a:custClr name="Logogul 60">
      <a:srgbClr val="F6F4C1"/>
    </a:custClr>
    <a:custClr name="Marine mørk 60">
      <a:srgbClr val="799BA0"/>
    </a:custClr>
    <a:custClr name="Marine lys 60">
      <a:srgbClr val="E8F4F1"/>
    </a:custClr>
    <a:custClr name="Grønn mørk 60">
      <a:srgbClr val="787E5E"/>
    </a:custClr>
    <a:custClr name="Grønn lys 60">
      <a:srgbClr val="BDD39B"/>
    </a:custClr>
    <a:custClr name="Rød mørk 60">
      <a:srgbClr val="946264"/>
    </a:custClr>
    <a:custClr name="Rosa lys 60">
      <a:srgbClr val="F6B8AC"/>
    </a:custClr>
    <a:custClr name="Mørk blå 40">
      <a:srgbClr val="A4ADC9"/>
    </a:custClr>
    <a:custClr name="Logoblå 40">
      <a:srgbClr val="9BCAE7"/>
    </a:custClr>
    <a:custClr name="Fylkesvegbilar 40">
      <a:srgbClr val="ECEEB1"/>
    </a:custClr>
    <a:custClr name="Logogul 40">
      <a:srgbClr val="F9F8D7"/>
    </a:custClr>
    <a:custClr name="Marine mørk 40">
      <a:srgbClr val="A5B9BD"/>
    </a:custClr>
    <a:custClr name="Marine lys 40">
      <a:srgbClr val="F0F8F6"/>
    </a:custClr>
    <a:custClr name="Grønn mørk 40">
      <a:srgbClr val="A1A38C"/>
    </a:custClr>
    <a:custClr name="Grønn lys 40">
      <a:srgbClr val="D4E2BE"/>
    </a:custClr>
    <a:custClr name="Rød mørk 40">
      <a:srgbClr val="B49191"/>
    </a:custClr>
    <a:custClr name="Rosa lys 40">
      <a:srgbClr val="F9D1C8"/>
    </a:custClr>
    <a:custClr name="Mørk blå 20">
      <a:srgbClr val="D1D5E4"/>
    </a:custClr>
    <a:custClr name="Logoblå 20">
      <a:srgbClr val="CFE4F4"/>
    </a:custClr>
    <a:custClr name="Fylkesvegbilar 20">
      <a:srgbClr val="F6F7DB"/>
    </a:custClr>
    <a:custClr name="Logogul 20">
      <a:srgbClr val="FCFBEC"/>
    </a:custClr>
    <a:custClr name="Marine mørk 20">
      <a:srgbClr val="D1DBDD"/>
    </a:custClr>
    <a:custClr name="Marine lys 20">
      <a:srgbClr val="F8FBFB"/>
    </a:custClr>
    <a:custClr name="Grønn mørk 20">
      <a:srgbClr val="CECEC2"/>
    </a:custClr>
    <a:custClr name="Grønn lys 20">
      <a:srgbClr val="EAF1E0"/>
    </a:custClr>
    <a:custClr name="Rød mørk">
      <a:srgbClr val="D7C5C5"/>
    </a:custClr>
    <a:custClr name="Rosa lys">
      <a:srgbClr val="FCE8E4"/>
    </a:custClr>
  </a:custClrLst>
  <a:extLst>
    <a:ext uri="{05A4C25C-085E-4340-85A3-A5531E510DB2}">
      <thm15:themeFamily xmlns:thm15="http://schemas.microsoft.com/office/thememl/2012/main" name="MRFK_presentasjonsmal.potx" id="{87960479-CAD9-446E-9DCD-5776ADAA9078}" vid="{36FD251A-C0D7-4C13-BB1C-DCBA87899E81}"/>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AE5463569DAB458FC413BA25CE85FB" ma:contentTypeVersion="15" ma:contentTypeDescription="Create a new document." ma:contentTypeScope="" ma:versionID="9e78310587f298c9efc3d3e49f103d89">
  <xsd:schema xmlns:xsd="http://www.w3.org/2001/XMLSchema" xmlns:xs="http://www.w3.org/2001/XMLSchema" xmlns:p="http://schemas.microsoft.com/office/2006/metadata/properties" xmlns:ns2="3194e95f-388a-4eb4-a239-5d2a05d68bee" xmlns:ns3="6e555367-d410-464a-a888-1840aac33757" targetNamespace="http://schemas.microsoft.com/office/2006/metadata/properties" ma:root="true" ma:fieldsID="bac7e0d2bb3c1d1c376024f86838f74d" ns2:_="" ns3:_="">
    <xsd:import namespace="3194e95f-388a-4eb4-a239-5d2a05d68bee"/>
    <xsd:import namespace="6e555367-d410-464a-a888-1840aac3375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94e95f-388a-4eb4-a239-5d2a05d68be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a6854ff-9e12-4afe-8508-349422d8e7b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e555367-d410-464a-a888-1840aac3375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66d47313-1655-4e4b-be2c-5b0d356e488d}" ma:internalName="TaxCatchAll" ma:showField="CatchAllData" ma:web="6e555367-d410-464a-a888-1840aac3375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6e555367-d410-464a-a888-1840aac33757" xsi:nil="true"/>
    <lcf76f155ced4ddcb4097134ff3c332f xmlns="3194e95f-388a-4eb4-a239-5d2a05d68bee">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E570D3-23E8-4B9A-9465-CD529ED8C18B}">
  <ds:schemaRefs>
    <ds:schemaRef ds:uri="3194e95f-388a-4eb4-a239-5d2a05d68bee"/>
    <ds:schemaRef ds:uri="6e555367-d410-464a-a888-1840aac3375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B886665-77A6-4052-93D2-A475174E47A4}">
  <ds:schemaRefs>
    <ds:schemaRef ds:uri="http://schemas.microsoft.com/office/2006/metadata/properties"/>
    <ds:schemaRef ds:uri="http://purl.org/dc/dcmitype/"/>
    <ds:schemaRef ds:uri="http://schemas.microsoft.com/office/infopath/2007/PartnerControls"/>
    <ds:schemaRef ds:uri="3194e95f-388a-4eb4-a239-5d2a05d68bee"/>
    <ds:schemaRef ds:uri="http://purl.org/dc/elements/1.1/"/>
    <ds:schemaRef ds:uri="http://www.w3.org/XML/1998/namespace"/>
    <ds:schemaRef ds:uri="http://schemas.microsoft.com/office/2006/documentManagement/types"/>
    <ds:schemaRef ds:uri="http://schemas.openxmlformats.org/package/2006/metadata/core-properties"/>
    <ds:schemaRef ds:uri="6e555367-d410-464a-a888-1840aac33757"/>
    <ds:schemaRef ds:uri="http://purl.org/dc/terms/"/>
  </ds:schemaRefs>
</ds:datastoreItem>
</file>

<file path=customXml/itemProps3.xml><?xml version="1.0" encoding="utf-8"?>
<ds:datastoreItem xmlns:ds="http://schemas.openxmlformats.org/officeDocument/2006/customXml" ds:itemID="{39FF51BF-FA54-4193-9594-C60F6EAC98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MRFK_presentasjonsmal</Template>
  <TotalTime>0</TotalTime>
  <Words>6754</Words>
  <Application>Microsoft Office PowerPoint</Application>
  <PresentationFormat>Skjermfremvisning (16:9)</PresentationFormat>
  <Paragraphs>1002</Paragraphs>
  <Slides>79</Slides>
  <Notes>7</Notes>
  <HiddenSlides>0</HiddenSlides>
  <MMClips>0</MMClips>
  <ScaleCrop>false</ScaleCrop>
  <HeadingPairs>
    <vt:vector size="6" baseType="variant">
      <vt:variant>
        <vt:lpstr>Brukte skrifter</vt:lpstr>
      </vt:variant>
      <vt:variant>
        <vt:i4>8</vt:i4>
      </vt:variant>
      <vt:variant>
        <vt:lpstr>Tema</vt:lpstr>
      </vt:variant>
      <vt:variant>
        <vt:i4>2</vt:i4>
      </vt:variant>
      <vt:variant>
        <vt:lpstr>Lysbildetitler</vt:lpstr>
      </vt:variant>
      <vt:variant>
        <vt:i4>79</vt:i4>
      </vt:variant>
    </vt:vector>
  </HeadingPairs>
  <TitlesOfParts>
    <vt:vector size="89" baseType="lpstr">
      <vt:lpstr>Arial</vt:lpstr>
      <vt:lpstr>Calibri</vt:lpstr>
      <vt:lpstr>Open Sans</vt:lpstr>
      <vt:lpstr>Poppins</vt:lpstr>
      <vt:lpstr>Poppins </vt:lpstr>
      <vt:lpstr>Poppins  </vt:lpstr>
      <vt:lpstr>Poppins SemiBold</vt:lpstr>
      <vt:lpstr>Symbol</vt:lpstr>
      <vt:lpstr>Møre og Romsdal fylkeskommune</vt:lpstr>
      <vt:lpstr>Møre og Romsdal fylkeskommune, uten logo</vt:lpstr>
      <vt:lpstr>Grunnlagsdokument til kommunale planstrategiar på Nordmøre</vt:lpstr>
      <vt:lpstr>Forord</vt:lpstr>
      <vt:lpstr>Innhald</vt:lpstr>
      <vt:lpstr>Kartlegging av berekraft</vt:lpstr>
      <vt:lpstr>Oppsummering berekraft</vt:lpstr>
      <vt:lpstr>Refleksjonsspørsmål berekraft</vt:lpstr>
      <vt:lpstr>Lenker berekraft</vt:lpstr>
      <vt:lpstr>Demografisk grunnlag</vt:lpstr>
      <vt:lpstr>Folketal per 1. januar, 2014-2023, Nordmøre</vt:lpstr>
      <vt:lpstr>Folketal på Nordmøre, etter alder, 2014-2023</vt:lpstr>
      <vt:lpstr>Framskrive folketal etter SSBs middelalternativ (MMMM) på Nordmøre, etter alder, 2023-2040</vt:lpstr>
      <vt:lpstr>Topp 10 - Tilflytting til Nordmøre, frå kommunar utanfor regionen, 2022 </vt:lpstr>
      <vt:lpstr>Topp 10 - Fråflytting frå Nordmøre til kommunar utanfor regionen, 2022 </vt:lpstr>
      <vt:lpstr>Nettoflytting innanlandsk flytting, 2018-2022 </vt:lpstr>
      <vt:lpstr>Nettoinnvandring, 2018-2022 </vt:lpstr>
      <vt:lpstr>Fødde og døde, Nordmøre, 2013-2022</vt:lpstr>
      <vt:lpstr>Oppsummering demografisk grunnlag</vt:lpstr>
      <vt:lpstr>Refleksjonsspørsmål demografisk grunnlag </vt:lpstr>
      <vt:lpstr>Lenker demografisk grunnlag </vt:lpstr>
      <vt:lpstr>Næringsgrunnlag og arbeidsmarknad</vt:lpstr>
      <vt:lpstr>Sysselsetting kommunevis etter næring, 4. kvartal 2022 </vt:lpstr>
      <vt:lpstr>Sysselsetting kommunevis etter utdanning 4.kv. 2022</vt:lpstr>
      <vt:lpstr>Sysselsette over og under 55 år etter næring og arbeidsstad, Nordmøre 4. kv. 2022 </vt:lpstr>
      <vt:lpstr>Sysselsette 55 år eller eldre etter næring, Nordmøre, 4. kv. 2022</vt:lpstr>
      <vt:lpstr>Oppsummering næringsgrunnlag og arbeidsmarknad</vt:lpstr>
      <vt:lpstr>Refleksjonsspørsmål næringsgrunnlag og arbeidsmarknad</vt:lpstr>
      <vt:lpstr>Lenker næringsgrunnlag og arbeidsmarknad</vt:lpstr>
      <vt:lpstr>Bustadsituasjon, nabolag og sentrumsutvikling </vt:lpstr>
      <vt:lpstr>Bustadsituasjon - utviklingstrekk</vt:lpstr>
      <vt:lpstr>Bustadbygging på Nordmøre 2013-2023 (mars)</vt:lpstr>
      <vt:lpstr>Bustad, nabolag og sentrumsutvikling</vt:lpstr>
      <vt:lpstr>Refleksjonsspørsmål bustadsituasjon, gode sentrum og nabolag</vt:lpstr>
      <vt:lpstr>Lenker bustadsituasjon, gode sentrum og nabolag</vt:lpstr>
      <vt:lpstr>Klimagassutslepp og naturmangfald </vt:lpstr>
      <vt:lpstr>Arealendringar</vt:lpstr>
      <vt:lpstr>Naturmangfald </vt:lpstr>
      <vt:lpstr>Naturmangfald og vern</vt:lpstr>
      <vt:lpstr>Vassforvalting </vt:lpstr>
      <vt:lpstr>Klimatilpassing</vt:lpstr>
      <vt:lpstr>Klimagassutslepp</vt:lpstr>
      <vt:lpstr>Klimagassutslepp av kommunane, 2021</vt:lpstr>
      <vt:lpstr>Refleksjonsspørsmål klimagassutslepp og naturmangfald </vt:lpstr>
      <vt:lpstr>Klimagassutslepp og naturmangfald, lenker </vt:lpstr>
      <vt:lpstr>Energi og krafttilgang </vt:lpstr>
      <vt:lpstr>Energibruk</vt:lpstr>
      <vt:lpstr>Energiproduksjon</vt:lpstr>
      <vt:lpstr>Nettkapasitet – scenario for forbruksvekst mot 2040</vt:lpstr>
      <vt:lpstr>Oppsummering energi og krafttilgang</vt:lpstr>
      <vt:lpstr>Oppsummering av energi og krafttilgang</vt:lpstr>
      <vt:lpstr>Refleksjonsspørsmål energi og krafttilgang </vt:lpstr>
      <vt:lpstr>Lenker energi og krafttilgang </vt:lpstr>
      <vt:lpstr>Folkehelse, inkludering og integrering</vt:lpstr>
      <vt:lpstr>Folkehelseundersøkinga 2021 Tilgjengelegheit</vt:lpstr>
      <vt:lpstr>Folkehelseundersøkinga 2021 Deltaking i organisert aktivitet kvar veke</vt:lpstr>
      <vt:lpstr>Folkehelseundersøkinga 2021 Prosentdel med økonomiske vanskar* etter kommune 2021 </vt:lpstr>
      <vt:lpstr>Låginntekt</vt:lpstr>
      <vt:lpstr>Delen av befolkning i alderen 20-66 år som står utanfor arbeid og utdanning, som mottar trygd eller ingen stønadar/trygd.</vt:lpstr>
      <vt:lpstr>Innvandrarbefolkninga </vt:lpstr>
      <vt:lpstr>Tal innvandrara etter landbakgrunn</vt:lpstr>
      <vt:lpstr>Oppsummering folkehelseundersøkinga</vt:lpstr>
      <vt:lpstr>Folkehelseprofilen – FHI</vt:lpstr>
      <vt:lpstr>Oppsummering - låginntekt</vt:lpstr>
      <vt:lpstr>Refleksjonsspørsmål folkehelse, inkludering og integrering</vt:lpstr>
      <vt:lpstr>Lenker til temaet folkehelse, inkludering og integrering</vt:lpstr>
      <vt:lpstr>Arealbruk</vt:lpstr>
      <vt:lpstr>Arealbruk – Omdisponering av dyrka og dyrkbar jord, dekar</vt:lpstr>
      <vt:lpstr>Arealbruk – Omdisponering av dyrka jord over tid - dekar</vt:lpstr>
      <vt:lpstr>Arealbruk – fordeling av typar faktisk utbygd areal Nordmøre </vt:lpstr>
      <vt:lpstr>Arealbruk - areal avsett til bustad/fritidsbustadar i kommuneplanar</vt:lpstr>
      <vt:lpstr>Oppsummering arealbruk</vt:lpstr>
      <vt:lpstr>Refleksjonsspørsmål arealbruk</vt:lpstr>
      <vt:lpstr>Lenker arealbruk</vt:lpstr>
      <vt:lpstr>Oppsummering utviklingstrekk Nordmøre </vt:lpstr>
      <vt:lpstr>Regionale og nasjonale føringar for neste kommunestyreperiode</vt:lpstr>
      <vt:lpstr>Regionale planar – fylkesplanen med tilhøyrande fylkesstrategiar </vt:lpstr>
      <vt:lpstr>Regionale planar – fylkesplanen med tilhøyrande fylkesstrategiar</vt:lpstr>
      <vt:lpstr>Regionale planar - Fylkesplanen med tilhøyrande fylkesstrategiar</vt:lpstr>
      <vt:lpstr>Nasjonale forventingar til regional og kommunal planlegging 2024 - 2028</vt:lpstr>
      <vt:lpstr>Lenker til regionale og nasjonale forventingar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Ingunn Bekken Sjåholm</dc:creator>
  <cp:lastModifiedBy>Trygve Grydeland</cp:lastModifiedBy>
  <cp:revision>57</cp:revision>
  <dcterms:created xsi:type="dcterms:W3CDTF">2023-03-12T19:32:45Z</dcterms:created>
  <dcterms:modified xsi:type="dcterms:W3CDTF">2023-08-15T08:09:50Z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0x01010080AE5463569DAB458FC413BA25CE85FB</vt:lpwstr>
  </property>
  <property fmtid="{D5CDD505-2E9C-101B-9397-08002B2CF9AE}" pid="3" name="MediaServiceImageTags">
    <vt:lpwstr/>
  </property>
</Properties>
</file>